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683" r:id="rId6"/>
    <p:sldMasterId id="2147483704" r:id="rId7"/>
    <p:sldMasterId id="2147483714" r:id="rId8"/>
    <p:sldMasterId id="2147483728" r:id="rId9"/>
  </p:sldMasterIdLst>
  <p:notesMasterIdLst>
    <p:notesMasterId r:id="rId86"/>
  </p:notesMasterIdLst>
  <p:sldIdLst>
    <p:sldId id="277" r:id="rId10"/>
    <p:sldId id="278" r:id="rId11"/>
    <p:sldId id="373" r:id="rId12"/>
    <p:sldId id="295" r:id="rId13"/>
    <p:sldId id="368" r:id="rId14"/>
    <p:sldId id="342" r:id="rId15"/>
    <p:sldId id="727" r:id="rId16"/>
    <p:sldId id="721" r:id="rId17"/>
    <p:sldId id="722" r:id="rId18"/>
    <p:sldId id="723" r:id="rId19"/>
    <p:sldId id="289" r:id="rId20"/>
    <p:sldId id="299" r:id="rId21"/>
    <p:sldId id="343" r:id="rId22"/>
    <p:sldId id="344" r:id="rId23"/>
    <p:sldId id="345" r:id="rId24"/>
    <p:sldId id="346" r:id="rId25"/>
    <p:sldId id="728" r:id="rId26"/>
    <p:sldId id="297" r:id="rId27"/>
    <p:sldId id="302" r:id="rId28"/>
    <p:sldId id="349" r:id="rId29"/>
    <p:sldId id="304" r:id="rId30"/>
    <p:sldId id="303" r:id="rId31"/>
    <p:sldId id="351" r:id="rId32"/>
    <p:sldId id="352" r:id="rId33"/>
    <p:sldId id="353" r:id="rId34"/>
    <p:sldId id="305" r:id="rId35"/>
    <p:sldId id="284" r:id="rId36"/>
    <p:sldId id="336" r:id="rId37"/>
    <p:sldId id="308" r:id="rId38"/>
    <p:sldId id="309" r:id="rId39"/>
    <p:sldId id="354" r:id="rId40"/>
    <p:sldId id="310" r:id="rId41"/>
    <p:sldId id="311" r:id="rId42"/>
    <p:sldId id="360" r:id="rId43"/>
    <p:sldId id="322" r:id="rId44"/>
    <p:sldId id="323" r:id="rId45"/>
    <p:sldId id="324" r:id="rId46"/>
    <p:sldId id="325" r:id="rId47"/>
    <p:sldId id="355" r:id="rId48"/>
    <p:sldId id="326" r:id="rId49"/>
    <p:sldId id="312" r:id="rId50"/>
    <p:sldId id="313" r:id="rId51"/>
    <p:sldId id="358" r:id="rId52"/>
    <p:sldId id="356" r:id="rId53"/>
    <p:sldId id="357" r:id="rId54"/>
    <p:sldId id="710" r:id="rId55"/>
    <p:sldId id="729" r:id="rId56"/>
    <p:sldId id="704" r:id="rId57"/>
    <p:sldId id="724" r:id="rId58"/>
    <p:sldId id="706" r:id="rId59"/>
    <p:sldId id="708" r:id="rId60"/>
    <p:sldId id="720" r:id="rId61"/>
    <p:sldId id="719" r:id="rId62"/>
    <p:sldId id="327" r:id="rId63"/>
    <p:sldId id="361" r:id="rId64"/>
    <p:sldId id="314" r:id="rId65"/>
    <p:sldId id="359" r:id="rId66"/>
    <p:sldId id="365" r:id="rId67"/>
    <p:sldId id="328" r:id="rId68"/>
    <p:sldId id="363" r:id="rId69"/>
    <p:sldId id="366" r:id="rId70"/>
    <p:sldId id="329" r:id="rId71"/>
    <p:sldId id="330" r:id="rId72"/>
    <p:sldId id="317" r:id="rId73"/>
    <p:sldId id="331" r:id="rId74"/>
    <p:sldId id="318" r:id="rId75"/>
    <p:sldId id="319" r:id="rId76"/>
    <p:sldId id="332" r:id="rId77"/>
    <p:sldId id="320" r:id="rId78"/>
    <p:sldId id="321" r:id="rId79"/>
    <p:sldId id="333" r:id="rId80"/>
    <p:sldId id="334" r:id="rId81"/>
    <p:sldId id="367" r:id="rId82"/>
    <p:sldId id="335" r:id="rId83"/>
    <p:sldId id="294" r:id="rId84"/>
    <p:sldId id="72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B91BB"/>
    <a:srgbClr val="1B74AB"/>
    <a:srgbClr val="000000"/>
    <a:srgbClr val="7074AB"/>
    <a:srgbClr val="FFD11D"/>
    <a:srgbClr val="7085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B6B8D-A60F-42E9-A157-A049E0F41F46}" v="285" dt="2020-10-23T04:11:52.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73540" autoAdjust="0"/>
  </p:normalViewPr>
  <p:slideViewPr>
    <p:cSldViewPr snapToGrid="0">
      <p:cViewPr varScale="1">
        <p:scale>
          <a:sx n="84" d="100"/>
          <a:sy n="84" d="100"/>
        </p:scale>
        <p:origin x="12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E9A14-C30D-44A4-B960-3B51A90C572A}"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en-US"/>
        </a:p>
      </dgm:t>
    </dgm:pt>
    <dgm:pt modelId="{62A1D89C-DCC7-47C9-92EB-315427406C6F}">
      <dgm:prSet phldrT="[Text]"/>
      <dgm:spPr>
        <a:effectLst>
          <a:softEdge rad="12700"/>
        </a:effectLst>
      </dgm:spPr>
      <dgm:t>
        <a:bodyPr/>
        <a:lstStyle/>
        <a:p>
          <a:r>
            <a:rPr lang="en-US" b="1" dirty="0">
              <a:solidFill>
                <a:schemeClr val="tx1"/>
              </a:solidFill>
            </a:rPr>
            <a:t>History</a:t>
          </a:r>
        </a:p>
      </dgm:t>
    </dgm:pt>
    <dgm:pt modelId="{4B2B18F5-DAE6-4C59-AC93-E4EC55A77FE8}" type="parTrans" cxnId="{7945C375-2950-4720-8D74-59785B8A3F99}">
      <dgm:prSet/>
      <dgm:spPr/>
      <dgm:t>
        <a:bodyPr/>
        <a:lstStyle/>
        <a:p>
          <a:endParaRPr lang="en-US"/>
        </a:p>
      </dgm:t>
    </dgm:pt>
    <dgm:pt modelId="{41C14EE8-EAEA-4A57-AAFD-F9CCA468E745}" type="sibTrans" cxnId="{7945C375-2950-4720-8D74-59785B8A3F99}">
      <dgm:prSet/>
      <dgm:spPr/>
      <dgm:t>
        <a:bodyPr/>
        <a:lstStyle/>
        <a:p>
          <a:endParaRPr lang="en-US"/>
        </a:p>
      </dgm:t>
    </dgm:pt>
    <dgm:pt modelId="{C03CEF60-5E44-4EDB-8300-E517A73EC49F}">
      <dgm:prSet phldrT="[Text]"/>
      <dgm:spPr>
        <a:solidFill>
          <a:srgbClr val="799EF9"/>
        </a:solidFill>
      </dgm:spPr>
      <dgm:t>
        <a:bodyPr/>
        <a:lstStyle/>
        <a:p>
          <a:r>
            <a:rPr lang="en-US" b="1" dirty="0">
              <a:solidFill>
                <a:schemeClr val="tx1"/>
              </a:solidFill>
            </a:rPr>
            <a:t>When Title IX Applies</a:t>
          </a:r>
        </a:p>
      </dgm:t>
    </dgm:pt>
    <dgm:pt modelId="{422A8A0F-713D-40A4-9D69-9858039FA464}" type="parTrans" cxnId="{2F573316-9291-4CC9-BD6F-2879B918D9FC}">
      <dgm:prSet/>
      <dgm:spPr/>
      <dgm:t>
        <a:bodyPr/>
        <a:lstStyle/>
        <a:p>
          <a:endParaRPr lang="en-US"/>
        </a:p>
      </dgm:t>
    </dgm:pt>
    <dgm:pt modelId="{7A86642F-D584-4FC4-B53B-85427EEDE771}" type="sibTrans" cxnId="{2F573316-9291-4CC9-BD6F-2879B918D9FC}">
      <dgm:prSet/>
      <dgm:spPr/>
      <dgm:t>
        <a:bodyPr/>
        <a:lstStyle/>
        <a:p>
          <a:endParaRPr lang="en-US"/>
        </a:p>
      </dgm:t>
    </dgm:pt>
    <dgm:pt modelId="{02762951-16F9-4C2A-B96E-4733427B8C03}">
      <dgm:prSet phldrT="[Text]"/>
      <dgm:spPr/>
      <dgm:t>
        <a:bodyPr/>
        <a:lstStyle/>
        <a:p>
          <a:r>
            <a:rPr lang="en-US" b="1" dirty="0">
              <a:solidFill>
                <a:schemeClr val="tx1"/>
              </a:solidFill>
            </a:rPr>
            <a:t>Formal </a:t>
          </a:r>
        </a:p>
        <a:p>
          <a:r>
            <a:rPr lang="en-US" b="1" dirty="0">
              <a:solidFill>
                <a:schemeClr val="tx1"/>
              </a:solidFill>
            </a:rPr>
            <a:t>Complaint</a:t>
          </a:r>
        </a:p>
      </dgm:t>
    </dgm:pt>
    <dgm:pt modelId="{A5CF40B0-A4F3-42B9-B784-069783BFA4FD}" type="parTrans" cxnId="{553E688A-0F78-413F-AB26-AB74ED3ED351}">
      <dgm:prSet/>
      <dgm:spPr/>
      <dgm:t>
        <a:bodyPr/>
        <a:lstStyle/>
        <a:p>
          <a:endParaRPr lang="en-US"/>
        </a:p>
      </dgm:t>
    </dgm:pt>
    <dgm:pt modelId="{8E9DA95D-10BD-4FB5-A711-7C82A1F6E988}" type="sibTrans" cxnId="{553E688A-0F78-413F-AB26-AB74ED3ED351}">
      <dgm:prSet/>
      <dgm:spPr/>
      <dgm:t>
        <a:bodyPr/>
        <a:lstStyle/>
        <a:p>
          <a:endParaRPr lang="en-US"/>
        </a:p>
      </dgm:t>
    </dgm:pt>
    <dgm:pt modelId="{F6B0275D-0281-4E20-AEFD-47134706FBFF}">
      <dgm:prSet phldrT="[Text]"/>
      <dgm:spPr>
        <a:solidFill>
          <a:schemeClr val="accent3">
            <a:lumMod val="40000"/>
            <a:lumOff val="60000"/>
          </a:schemeClr>
        </a:solidFill>
      </dgm:spPr>
      <dgm:t>
        <a:bodyPr/>
        <a:lstStyle/>
        <a:p>
          <a:r>
            <a:rPr lang="en-US" b="1" dirty="0">
              <a:solidFill>
                <a:schemeClr val="tx1"/>
              </a:solidFill>
            </a:rPr>
            <a:t>Investigation </a:t>
          </a:r>
        </a:p>
      </dgm:t>
    </dgm:pt>
    <dgm:pt modelId="{CD78FDFC-0DB0-49DC-9BE5-ADD1010A033C}" type="parTrans" cxnId="{31E83A2C-AC00-40EA-9066-A74402A693E8}">
      <dgm:prSet/>
      <dgm:spPr/>
      <dgm:t>
        <a:bodyPr/>
        <a:lstStyle/>
        <a:p>
          <a:endParaRPr lang="en-US"/>
        </a:p>
      </dgm:t>
    </dgm:pt>
    <dgm:pt modelId="{CCB9A902-C34A-4F68-A7F8-195F97023C3F}" type="sibTrans" cxnId="{31E83A2C-AC00-40EA-9066-A74402A693E8}">
      <dgm:prSet/>
      <dgm:spPr/>
      <dgm:t>
        <a:bodyPr/>
        <a:lstStyle/>
        <a:p>
          <a:endParaRPr lang="en-US"/>
        </a:p>
      </dgm:t>
    </dgm:pt>
    <dgm:pt modelId="{B7DB330C-C956-494D-922D-B17F2FC5541B}">
      <dgm:prSet phldrT="[Text]"/>
      <dgm:spPr>
        <a:solidFill>
          <a:schemeClr val="accent1">
            <a:lumMod val="40000"/>
            <a:lumOff val="60000"/>
          </a:schemeClr>
        </a:solidFill>
      </dgm:spPr>
      <dgm:t>
        <a:bodyPr/>
        <a:lstStyle/>
        <a:p>
          <a:r>
            <a:rPr lang="en-US" b="1" dirty="0">
              <a:solidFill>
                <a:schemeClr val="tx1"/>
              </a:solidFill>
            </a:rPr>
            <a:t>Appeal</a:t>
          </a:r>
        </a:p>
      </dgm:t>
    </dgm:pt>
    <dgm:pt modelId="{24B28AD2-6299-4774-9A02-0342ED1C41BF}" type="parTrans" cxnId="{594B82A7-79FD-4769-BF2B-3208CFC29117}">
      <dgm:prSet/>
      <dgm:spPr/>
      <dgm:t>
        <a:bodyPr/>
        <a:lstStyle/>
        <a:p>
          <a:endParaRPr lang="en-US"/>
        </a:p>
      </dgm:t>
    </dgm:pt>
    <dgm:pt modelId="{37420E77-D50F-471D-9C79-EFCB5966B140}" type="sibTrans" cxnId="{594B82A7-79FD-4769-BF2B-3208CFC29117}">
      <dgm:prSet/>
      <dgm:spPr/>
      <dgm:t>
        <a:bodyPr/>
        <a:lstStyle/>
        <a:p>
          <a:endParaRPr lang="en-US"/>
        </a:p>
      </dgm:t>
    </dgm:pt>
    <dgm:pt modelId="{FDD86F38-F3BF-4811-BED2-87342E2662E8}">
      <dgm:prSet/>
      <dgm:spPr/>
      <dgm:t>
        <a:bodyPr/>
        <a:lstStyle/>
        <a:p>
          <a:r>
            <a:rPr lang="en-US" b="1" dirty="0">
              <a:solidFill>
                <a:schemeClr val="tx1"/>
              </a:solidFill>
            </a:rPr>
            <a:t>Decision on Complaint (Hearing)</a:t>
          </a:r>
        </a:p>
      </dgm:t>
    </dgm:pt>
    <dgm:pt modelId="{356417E3-7E72-42F7-A3B5-F51BFCE84000}" type="parTrans" cxnId="{131826D6-398E-486D-ADF3-130E02C9B963}">
      <dgm:prSet/>
      <dgm:spPr/>
      <dgm:t>
        <a:bodyPr/>
        <a:lstStyle/>
        <a:p>
          <a:endParaRPr lang="en-US"/>
        </a:p>
      </dgm:t>
    </dgm:pt>
    <dgm:pt modelId="{107AA338-B4F5-498F-A68A-B279E99A83F6}" type="sibTrans" cxnId="{131826D6-398E-486D-ADF3-130E02C9B963}">
      <dgm:prSet/>
      <dgm:spPr/>
      <dgm:t>
        <a:bodyPr/>
        <a:lstStyle/>
        <a:p>
          <a:endParaRPr lang="en-US"/>
        </a:p>
      </dgm:t>
    </dgm:pt>
    <dgm:pt modelId="{A9D39559-41D4-49CA-A813-60CCEFD6E589}">
      <dgm:prSet/>
      <dgm:spPr>
        <a:solidFill>
          <a:srgbClr val="FEA498"/>
        </a:solidFill>
      </dgm:spPr>
      <dgm:t>
        <a:bodyPr/>
        <a:lstStyle/>
        <a:p>
          <a:r>
            <a:rPr lang="en-US" b="1" dirty="0">
              <a:solidFill>
                <a:schemeClr val="tx1"/>
              </a:solidFill>
            </a:rPr>
            <a:t>Miscellaneous</a:t>
          </a:r>
        </a:p>
      </dgm:t>
    </dgm:pt>
    <dgm:pt modelId="{E15F68EB-E4F8-446A-8F3A-9FD8186A9262}" type="parTrans" cxnId="{32A06B1B-811D-4FFA-92C0-1F2125941C00}">
      <dgm:prSet/>
      <dgm:spPr/>
      <dgm:t>
        <a:bodyPr/>
        <a:lstStyle/>
        <a:p>
          <a:endParaRPr lang="en-US"/>
        </a:p>
      </dgm:t>
    </dgm:pt>
    <dgm:pt modelId="{278EFF0E-139A-4D75-8F85-AA57D2378895}" type="sibTrans" cxnId="{32A06B1B-811D-4FFA-92C0-1F2125941C00}">
      <dgm:prSet/>
      <dgm:spPr/>
      <dgm:t>
        <a:bodyPr/>
        <a:lstStyle/>
        <a:p>
          <a:endParaRPr lang="en-US"/>
        </a:p>
      </dgm:t>
    </dgm:pt>
    <dgm:pt modelId="{3A4D9E78-261B-4BF7-9730-21CE80494522}" type="pres">
      <dgm:prSet presAssocID="{8C8E9A14-C30D-44A4-B960-3B51A90C572A}" presName="cycle" presStyleCnt="0">
        <dgm:presLayoutVars>
          <dgm:dir/>
          <dgm:resizeHandles val="exact"/>
        </dgm:presLayoutVars>
      </dgm:prSet>
      <dgm:spPr/>
    </dgm:pt>
    <dgm:pt modelId="{A71A47BC-B624-4A33-8E6D-7A4871860F7D}" type="pres">
      <dgm:prSet presAssocID="{62A1D89C-DCC7-47C9-92EB-315427406C6F}" presName="node" presStyleLbl="node1" presStyleIdx="0" presStyleCnt="7" custScaleX="233349" custRadScaleRad="95487" custRadScaleInc="55586">
        <dgm:presLayoutVars>
          <dgm:bulletEnabled val="1"/>
        </dgm:presLayoutVars>
      </dgm:prSet>
      <dgm:spPr/>
    </dgm:pt>
    <dgm:pt modelId="{B10E2F0C-7B67-40A9-B0F2-5E6F644BF67D}" type="pres">
      <dgm:prSet presAssocID="{62A1D89C-DCC7-47C9-92EB-315427406C6F}" presName="spNode" presStyleCnt="0"/>
      <dgm:spPr/>
    </dgm:pt>
    <dgm:pt modelId="{B1B9F8B0-F398-4E54-82D3-01CF7FFF1437}" type="pres">
      <dgm:prSet presAssocID="{41C14EE8-EAEA-4A57-AAFD-F9CCA468E745}" presName="sibTrans" presStyleLbl="sibTrans1D1" presStyleIdx="0" presStyleCnt="7"/>
      <dgm:spPr/>
    </dgm:pt>
    <dgm:pt modelId="{D6633621-5ED2-47D3-A603-3A919EDFF563}" type="pres">
      <dgm:prSet presAssocID="{C03CEF60-5E44-4EDB-8300-E517A73EC49F}" presName="node" presStyleLbl="node1" presStyleIdx="1" presStyleCnt="7" custScaleX="252502" custScaleY="146015" custRadScaleRad="139310" custRadScaleInc="106277">
        <dgm:presLayoutVars>
          <dgm:bulletEnabled val="1"/>
        </dgm:presLayoutVars>
      </dgm:prSet>
      <dgm:spPr/>
    </dgm:pt>
    <dgm:pt modelId="{9C415D65-5950-4A2E-9504-8FE956A4F4AB}" type="pres">
      <dgm:prSet presAssocID="{C03CEF60-5E44-4EDB-8300-E517A73EC49F}" presName="spNode" presStyleCnt="0"/>
      <dgm:spPr/>
    </dgm:pt>
    <dgm:pt modelId="{3CC284FA-DA9A-486E-9064-E624A827E6AA}" type="pres">
      <dgm:prSet presAssocID="{7A86642F-D584-4FC4-B53B-85427EEDE771}" presName="sibTrans" presStyleLbl="sibTrans1D1" presStyleIdx="1" presStyleCnt="7"/>
      <dgm:spPr/>
    </dgm:pt>
    <dgm:pt modelId="{24569906-B479-4A08-95B0-4D986B91B8D0}" type="pres">
      <dgm:prSet presAssocID="{02762951-16F9-4C2A-B96E-4733427B8C03}" presName="node" presStyleLbl="node1" presStyleIdx="2" presStyleCnt="7" custScaleX="269902" custScaleY="132448" custRadScaleRad="113506" custRadScaleInc="-25572">
        <dgm:presLayoutVars>
          <dgm:bulletEnabled val="1"/>
        </dgm:presLayoutVars>
      </dgm:prSet>
      <dgm:spPr/>
    </dgm:pt>
    <dgm:pt modelId="{C7DF6B7D-2E97-4740-B97A-A187E719F3CB}" type="pres">
      <dgm:prSet presAssocID="{02762951-16F9-4C2A-B96E-4733427B8C03}" presName="spNode" presStyleCnt="0"/>
      <dgm:spPr/>
    </dgm:pt>
    <dgm:pt modelId="{C88081FD-445F-4FC5-9D1F-BF4894D475C3}" type="pres">
      <dgm:prSet presAssocID="{8E9DA95D-10BD-4FB5-A711-7C82A1F6E988}" presName="sibTrans" presStyleLbl="sibTrans1D1" presStyleIdx="2" presStyleCnt="7"/>
      <dgm:spPr/>
    </dgm:pt>
    <dgm:pt modelId="{211C6D2B-B5BC-4A14-9D85-C7D780EA3BA9}" type="pres">
      <dgm:prSet presAssocID="{F6B0275D-0281-4E20-AEFD-47134706FBFF}" presName="node" presStyleLbl="node1" presStyleIdx="3" presStyleCnt="7" custScaleX="207169" custScaleY="100970" custRadScaleRad="96824" custRadScaleInc="-70953">
        <dgm:presLayoutVars>
          <dgm:bulletEnabled val="1"/>
        </dgm:presLayoutVars>
      </dgm:prSet>
      <dgm:spPr/>
    </dgm:pt>
    <dgm:pt modelId="{BC26C87F-ABD2-4A51-BFC0-2278DC4225AD}" type="pres">
      <dgm:prSet presAssocID="{F6B0275D-0281-4E20-AEFD-47134706FBFF}" presName="spNode" presStyleCnt="0"/>
      <dgm:spPr/>
    </dgm:pt>
    <dgm:pt modelId="{46ADD4A5-663F-408E-9390-8A715D49F5BD}" type="pres">
      <dgm:prSet presAssocID="{CCB9A902-C34A-4F68-A7F8-195F97023C3F}" presName="sibTrans" presStyleLbl="sibTrans1D1" presStyleIdx="3" presStyleCnt="7"/>
      <dgm:spPr/>
    </dgm:pt>
    <dgm:pt modelId="{E5271898-C5B6-4ED4-A799-7A6FDA4DE419}" type="pres">
      <dgm:prSet presAssocID="{FDD86F38-F3BF-4811-BED2-87342E2662E8}" presName="node" presStyleLbl="node1" presStyleIdx="4" presStyleCnt="7" custScaleX="281377" custScaleY="156219" custRadScaleRad="107374" custRadScaleInc="167842">
        <dgm:presLayoutVars>
          <dgm:bulletEnabled val="1"/>
        </dgm:presLayoutVars>
      </dgm:prSet>
      <dgm:spPr/>
    </dgm:pt>
    <dgm:pt modelId="{ADDC0A9C-CAC8-407B-81AA-AEAF0BCC666A}" type="pres">
      <dgm:prSet presAssocID="{FDD86F38-F3BF-4811-BED2-87342E2662E8}" presName="spNode" presStyleCnt="0"/>
      <dgm:spPr/>
    </dgm:pt>
    <dgm:pt modelId="{6A91E529-3F99-49EB-944E-5774B404A561}" type="pres">
      <dgm:prSet presAssocID="{107AA338-B4F5-498F-A68A-B279E99A83F6}" presName="sibTrans" presStyleLbl="sibTrans1D1" presStyleIdx="4" presStyleCnt="7"/>
      <dgm:spPr/>
    </dgm:pt>
    <dgm:pt modelId="{B09093D7-8A31-446C-A3B3-A52347A48A3D}" type="pres">
      <dgm:prSet presAssocID="{B7DB330C-C956-494D-922D-B17F2FC5541B}" presName="node" presStyleLbl="node1" presStyleIdx="5" presStyleCnt="7" custScaleX="187643" custScaleY="73427" custRadScaleRad="119185" custRadScaleInc="69429">
        <dgm:presLayoutVars>
          <dgm:bulletEnabled val="1"/>
        </dgm:presLayoutVars>
      </dgm:prSet>
      <dgm:spPr/>
    </dgm:pt>
    <dgm:pt modelId="{B914C474-26E2-4A0C-ADBD-EF9AC420BF78}" type="pres">
      <dgm:prSet presAssocID="{B7DB330C-C956-494D-922D-B17F2FC5541B}" presName="spNode" presStyleCnt="0"/>
      <dgm:spPr/>
    </dgm:pt>
    <dgm:pt modelId="{4037ED4A-253C-43DA-B7A2-1749FB03ECE5}" type="pres">
      <dgm:prSet presAssocID="{37420E77-D50F-471D-9C79-EFCB5966B140}" presName="sibTrans" presStyleLbl="sibTrans1D1" presStyleIdx="5" presStyleCnt="7"/>
      <dgm:spPr/>
    </dgm:pt>
    <dgm:pt modelId="{C6961949-59FD-447E-8521-7897830946F4}" type="pres">
      <dgm:prSet presAssocID="{A9D39559-41D4-49CA-A813-60CCEFD6E589}" presName="node" presStyleLbl="node1" presStyleIdx="6" presStyleCnt="7" custScaleX="239835" custScaleY="111849" custRadScaleRad="108055" custRadScaleInc="-74952">
        <dgm:presLayoutVars>
          <dgm:bulletEnabled val="1"/>
        </dgm:presLayoutVars>
      </dgm:prSet>
      <dgm:spPr/>
    </dgm:pt>
    <dgm:pt modelId="{7EB2642C-E603-4EDF-9269-3D5D826119CD}" type="pres">
      <dgm:prSet presAssocID="{A9D39559-41D4-49CA-A813-60CCEFD6E589}" presName="spNode" presStyleCnt="0"/>
      <dgm:spPr/>
    </dgm:pt>
    <dgm:pt modelId="{3E14606A-0A33-437F-A63C-F76821D99790}" type="pres">
      <dgm:prSet presAssocID="{278EFF0E-139A-4D75-8F85-AA57D2378895}" presName="sibTrans" presStyleLbl="sibTrans1D1" presStyleIdx="6" presStyleCnt="7"/>
      <dgm:spPr/>
    </dgm:pt>
  </dgm:ptLst>
  <dgm:cxnLst>
    <dgm:cxn modelId="{2F573316-9291-4CC9-BD6F-2879B918D9FC}" srcId="{8C8E9A14-C30D-44A4-B960-3B51A90C572A}" destId="{C03CEF60-5E44-4EDB-8300-E517A73EC49F}" srcOrd="1" destOrd="0" parTransId="{422A8A0F-713D-40A4-9D69-9858039FA464}" sibTransId="{7A86642F-D584-4FC4-B53B-85427EEDE771}"/>
    <dgm:cxn modelId="{6596A417-AA24-44DC-9F9B-0D64E0178D7A}" type="presOf" srcId="{62A1D89C-DCC7-47C9-92EB-315427406C6F}" destId="{A71A47BC-B624-4A33-8E6D-7A4871860F7D}" srcOrd="0" destOrd="0" presId="urn:microsoft.com/office/officeart/2005/8/layout/cycle6"/>
    <dgm:cxn modelId="{32A06B1B-811D-4FFA-92C0-1F2125941C00}" srcId="{8C8E9A14-C30D-44A4-B960-3B51A90C572A}" destId="{A9D39559-41D4-49CA-A813-60CCEFD6E589}" srcOrd="6" destOrd="0" parTransId="{E15F68EB-E4F8-446A-8F3A-9FD8186A9262}" sibTransId="{278EFF0E-139A-4D75-8F85-AA57D2378895}"/>
    <dgm:cxn modelId="{F76C2820-CA93-47D4-B64B-9AC1D3DD1CD6}" type="presOf" srcId="{278EFF0E-139A-4D75-8F85-AA57D2378895}" destId="{3E14606A-0A33-437F-A63C-F76821D99790}" srcOrd="0" destOrd="0" presId="urn:microsoft.com/office/officeart/2005/8/layout/cycle6"/>
    <dgm:cxn modelId="{31E83A2C-AC00-40EA-9066-A74402A693E8}" srcId="{8C8E9A14-C30D-44A4-B960-3B51A90C572A}" destId="{F6B0275D-0281-4E20-AEFD-47134706FBFF}" srcOrd="3" destOrd="0" parTransId="{CD78FDFC-0DB0-49DC-9BE5-ADD1010A033C}" sibTransId="{CCB9A902-C34A-4F68-A7F8-195F97023C3F}"/>
    <dgm:cxn modelId="{3BFB6B2F-8248-41A8-8A44-6810CF865EDA}" type="presOf" srcId="{B7DB330C-C956-494D-922D-B17F2FC5541B}" destId="{B09093D7-8A31-446C-A3B3-A52347A48A3D}" srcOrd="0" destOrd="0" presId="urn:microsoft.com/office/officeart/2005/8/layout/cycle6"/>
    <dgm:cxn modelId="{F0595333-B08D-476F-90C3-6BC38FE743B5}" type="presOf" srcId="{02762951-16F9-4C2A-B96E-4733427B8C03}" destId="{24569906-B479-4A08-95B0-4D986B91B8D0}" srcOrd="0" destOrd="0" presId="urn:microsoft.com/office/officeart/2005/8/layout/cycle6"/>
    <dgm:cxn modelId="{BC4E9C5C-3376-4A5A-94B2-4785832F207E}" type="presOf" srcId="{C03CEF60-5E44-4EDB-8300-E517A73EC49F}" destId="{D6633621-5ED2-47D3-A603-3A919EDFF563}" srcOrd="0" destOrd="0" presId="urn:microsoft.com/office/officeart/2005/8/layout/cycle6"/>
    <dgm:cxn modelId="{8DDA2E6E-B3D6-4941-8CBB-F20C1394143C}" type="presOf" srcId="{41C14EE8-EAEA-4A57-AAFD-F9CCA468E745}" destId="{B1B9F8B0-F398-4E54-82D3-01CF7FFF1437}" srcOrd="0" destOrd="0" presId="urn:microsoft.com/office/officeart/2005/8/layout/cycle6"/>
    <dgm:cxn modelId="{EFD7654F-3706-4A11-B886-A19E5531A2E5}" type="presOf" srcId="{107AA338-B4F5-498F-A68A-B279E99A83F6}" destId="{6A91E529-3F99-49EB-944E-5774B404A561}" srcOrd="0" destOrd="0" presId="urn:microsoft.com/office/officeart/2005/8/layout/cycle6"/>
    <dgm:cxn modelId="{2A50C073-3C26-4DC4-AD22-B18C3445F07C}" type="presOf" srcId="{8C8E9A14-C30D-44A4-B960-3B51A90C572A}" destId="{3A4D9E78-261B-4BF7-9730-21CE80494522}" srcOrd="0" destOrd="0" presId="urn:microsoft.com/office/officeart/2005/8/layout/cycle6"/>
    <dgm:cxn modelId="{9D0EEC53-B9ED-4915-955C-D0D025DFFBFE}" type="presOf" srcId="{8E9DA95D-10BD-4FB5-A711-7C82A1F6E988}" destId="{C88081FD-445F-4FC5-9D1F-BF4894D475C3}" srcOrd="0" destOrd="0" presId="urn:microsoft.com/office/officeart/2005/8/layout/cycle6"/>
    <dgm:cxn modelId="{7945C375-2950-4720-8D74-59785B8A3F99}" srcId="{8C8E9A14-C30D-44A4-B960-3B51A90C572A}" destId="{62A1D89C-DCC7-47C9-92EB-315427406C6F}" srcOrd="0" destOrd="0" parTransId="{4B2B18F5-DAE6-4C59-AC93-E4EC55A77FE8}" sibTransId="{41C14EE8-EAEA-4A57-AAFD-F9CCA468E745}"/>
    <dgm:cxn modelId="{3E4E165A-EAB8-488D-9848-9856640AE008}" type="presOf" srcId="{F6B0275D-0281-4E20-AEFD-47134706FBFF}" destId="{211C6D2B-B5BC-4A14-9D85-C7D780EA3BA9}" srcOrd="0" destOrd="0" presId="urn:microsoft.com/office/officeart/2005/8/layout/cycle6"/>
    <dgm:cxn modelId="{553E688A-0F78-413F-AB26-AB74ED3ED351}" srcId="{8C8E9A14-C30D-44A4-B960-3B51A90C572A}" destId="{02762951-16F9-4C2A-B96E-4733427B8C03}" srcOrd="2" destOrd="0" parTransId="{A5CF40B0-A4F3-42B9-B784-069783BFA4FD}" sibTransId="{8E9DA95D-10BD-4FB5-A711-7C82A1F6E988}"/>
    <dgm:cxn modelId="{B815A192-B139-46FD-8ECB-C81F775BCC9E}" type="presOf" srcId="{CCB9A902-C34A-4F68-A7F8-195F97023C3F}" destId="{46ADD4A5-663F-408E-9390-8A715D49F5BD}" srcOrd="0" destOrd="0" presId="urn:microsoft.com/office/officeart/2005/8/layout/cycle6"/>
    <dgm:cxn modelId="{594B82A7-79FD-4769-BF2B-3208CFC29117}" srcId="{8C8E9A14-C30D-44A4-B960-3B51A90C572A}" destId="{B7DB330C-C956-494D-922D-B17F2FC5541B}" srcOrd="5" destOrd="0" parTransId="{24B28AD2-6299-4774-9A02-0342ED1C41BF}" sibTransId="{37420E77-D50F-471D-9C79-EFCB5966B140}"/>
    <dgm:cxn modelId="{B7B0A9AA-34C3-47AF-9C2E-CBDB15A255CC}" type="presOf" srcId="{FDD86F38-F3BF-4811-BED2-87342E2662E8}" destId="{E5271898-C5B6-4ED4-A799-7A6FDA4DE419}" srcOrd="0" destOrd="0" presId="urn:microsoft.com/office/officeart/2005/8/layout/cycle6"/>
    <dgm:cxn modelId="{AC720CD1-4E78-41B0-92AD-FABC89CCA8BB}" type="presOf" srcId="{37420E77-D50F-471D-9C79-EFCB5966B140}" destId="{4037ED4A-253C-43DA-B7A2-1749FB03ECE5}" srcOrd="0" destOrd="0" presId="urn:microsoft.com/office/officeart/2005/8/layout/cycle6"/>
    <dgm:cxn modelId="{7A76CDD4-F269-4411-B21E-50B727761A19}" type="presOf" srcId="{7A86642F-D584-4FC4-B53B-85427EEDE771}" destId="{3CC284FA-DA9A-486E-9064-E624A827E6AA}" srcOrd="0" destOrd="0" presId="urn:microsoft.com/office/officeart/2005/8/layout/cycle6"/>
    <dgm:cxn modelId="{131826D6-398E-486D-ADF3-130E02C9B963}" srcId="{8C8E9A14-C30D-44A4-B960-3B51A90C572A}" destId="{FDD86F38-F3BF-4811-BED2-87342E2662E8}" srcOrd="4" destOrd="0" parTransId="{356417E3-7E72-42F7-A3B5-F51BFCE84000}" sibTransId="{107AA338-B4F5-498F-A68A-B279E99A83F6}"/>
    <dgm:cxn modelId="{DAA54FDB-79FE-4100-B36D-DA33511D0D7D}" type="presOf" srcId="{A9D39559-41D4-49CA-A813-60CCEFD6E589}" destId="{C6961949-59FD-447E-8521-7897830946F4}" srcOrd="0" destOrd="0" presId="urn:microsoft.com/office/officeart/2005/8/layout/cycle6"/>
    <dgm:cxn modelId="{41CAC89E-3DFF-4442-9F0C-FECA372634CB}" type="presParOf" srcId="{3A4D9E78-261B-4BF7-9730-21CE80494522}" destId="{A71A47BC-B624-4A33-8E6D-7A4871860F7D}" srcOrd="0" destOrd="0" presId="urn:microsoft.com/office/officeart/2005/8/layout/cycle6"/>
    <dgm:cxn modelId="{8EA03486-A424-4D01-A6A1-3FB7C161C0F3}" type="presParOf" srcId="{3A4D9E78-261B-4BF7-9730-21CE80494522}" destId="{B10E2F0C-7B67-40A9-B0F2-5E6F644BF67D}" srcOrd="1" destOrd="0" presId="urn:microsoft.com/office/officeart/2005/8/layout/cycle6"/>
    <dgm:cxn modelId="{32EC31FC-DF0E-47C0-901E-4119B5113375}" type="presParOf" srcId="{3A4D9E78-261B-4BF7-9730-21CE80494522}" destId="{B1B9F8B0-F398-4E54-82D3-01CF7FFF1437}" srcOrd="2" destOrd="0" presId="urn:microsoft.com/office/officeart/2005/8/layout/cycle6"/>
    <dgm:cxn modelId="{16C711E7-9C5B-486E-B259-633D28AE4563}" type="presParOf" srcId="{3A4D9E78-261B-4BF7-9730-21CE80494522}" destId="{D6633621-5ED2-47D3-A603-3A919EDFF563}" srcOrd="3" destOrd="0" presId="urn:microsoft.com/office/officeart/2005/8/layout/cycle6"/>
    <dgm:cxn modelId="{20B3F881-3D6B-487A-BE8D-A3946E7C938F}" type="presParOf" srcId="{3A4D9E78-261B-4BF7-9730-21CE80494522}" destId="{9C415D65-5950-4A2E-9504-8FE956A4F4AB}" srcOrd="4" destOrd="0" presId="urn:microsoft.com/office/officeart/2005/8/layout/cycle6"/>
    <dgm:cxn modelId="{871E5DB8-A576-449B-8436-7402E1163CBC}" type="presParOf" srcId="{3A4D9E78-261B-4BF7-9730-21CE80494522}" destId="{3CC284FA-DA9A-486E-9064-E624A827E6AA}" srcOrd="5" destOrd="0" presId="urn:microsoft.com/office/officeart/2005/8/layout/cycle6"/>
    <dgm:cxn modelId="{CBA0B653-3167-4AE1-AEA4-D17A23C4F02B}" type="presParOf" srcId="{3A4D9E78-261B-4BF7-9730-21CE80494522}" destId="{24569906-B479-4A08-95B0-4D986B91B8D0}" srcOrd="6" destOrd="0" presId="urn:microsoft.com/office/officeart/2005/8/layout/cycle6"/>
    <dgm:cxn modelId="{9EE9D9F1-9A7A-4E53-9A4B-7B247DAD8CFD}" type="presParOf" srcId="{3A4D9E78-261B-4BF7-9730-21CE80494522}" destId="{C7DF6B7D-2E97-4740-B97A-A187E719F3CB}" srcOrd="7" destOrd="0" presId="urn:microsoft.com/office/officeart/2005/8/layout/cycle6"/>
    <dgm:cxn modelId="{64EDA888-BC9A-4C91-845B-4071C70529D0}" type="presParOf" srcId="{3A4D9E78-261B-4BF7-9730-21CE80494522}" destId="{C88081FD-445F-4FC5-9D1F-BF4894D475C3}" srcOrd="8" destOrd="0" presId="urn:microsoft.com/office/officeart/2005/8/layout/cycle6"/>
    <dgm:cxn modelId="{9EEC8157-C7FD-4E15-ADEF-9CDEC686F695}" type="presParOf" srcId="{3A4D9E78-261B-4BF7-9730-21CE80494522}" destId="{211C6D2B-B5BC-4A14-9D85-C7D780EA3BA9}" srcOrd="9" destOrd="0" presId="urn:microsoft.com/office/officeart/2005/8/layout/cycle6"/>
    <dgm:cxn modelId="{9F21E6CD-89F0-45C0-A2D1-8272AB7FBE44}" type="presParOf" srcId="{3A4D9E78-261B-4BF7-9730-21CE80494522}" destId="{BC26C87F-ABD2-4A51-BFC0-2278DC4225AD}" srcOrd="10" destOrd="0" presId="urn:microsoft.com/office/officeart/2005/8/layout/cycle6"/>
    <dgm:cxn modelId="{97BC82C7-5BE1-4ED7-83A2-AA4181E6CD48}" type="presParOf" srcId="{3A4D9E78-261B-4BF7-9730-21CE80494522}" destId="{46ADD4A5-663F-408E-9390-8A715D49F5BD}" srcOrd="11" destOrd="0" presId="urn:microsoft.com/office/officeart/2005/8/layout/cycle6"/>
    <dgm:cxn modelId="{1D11D2A2-BD6C-408D-9B8D-7E22A04CC154}" type="presParOf" srcId="{3A4D9E78-261B-4BF7-9730-21CE80494522}" destId="{E5271898-C5B6-4ED4-A799-7A6FDA4DE419}" srcOrd="12" destOrd="0" presId="urn:microsoft.com/office/officeart/2005/8/layout/cycle6"/>
    <dgm:cxn modelId="{6E29A090-BDC8-43F3-80D1-65A1CEB629EC}" type="presParOf" srcId="{3A4D9E78-261B-4BF7-9730-21CE80494522}" destId="{ADDC0A9C-CAC8-407B-81AA-AEAF0BCC666A}" srcOrd="13" destOrd="0" presId="urn:microsoft.com/office/officeart/2005/8/layout/cycle6"/>
    <dgm:cxn modelId="{5A928CBC-6FC4-4D7C-9C02-9F424AD3283D}" type="presParOf" srcId="{3A4D9E78-261B-4BF7-9730-21CE80494522}" destId="{6A91E529-3F99-49EB-944E-5774B404A561}" srcOrd="14" destOrd="0" presId="urn:microsoft.com/office/officeart/2005/8/layout/cycle6"/>
    <dgm:cxn modelId="{82D9A796-C0F8-4FF8-B266-97F5D48133C2}" type="presParOf" srcId="{3A4D9E78-261B-4BF7-9730-21CE80494522}" destId="{B09093D7-8A31-446C-A3B3-A52347A48A3D}" srcOrd="15" destOrd="0" presId="urn:microsoft.com/office/officeart/2005/8/layout/cycle6"/>
    <dgm:cxn modelId="{479F5B88-6F21-4C1F-8EEF-B6B7D1CC6C7D}" type="presParOf" srcId="{3A4D9E78-261B-4BF7-9730-21CE80494522}" destId="{B914C474-26E2-4A0C-ADBD-EF9AC420BF78}" srcOrd="16" destOrd="0" presId="urn:microsoft.com/office/officeart/2005/8/layout/cycle6"/>
    <dgm:cxn modelId="{30957C45-F95F-4BE6-B456-DED7DBCC8244}" type="presParOf" srcId="{3A4D9E78-261B-4BF7-9730-21CE80494522}" destId="{4037ED4A-253C-43DA-B7A2-1749FB03ECE5}" srcOrd="17" destOrd="0" presId="urn:microsoft.com/office/officeart/2005/8/layout/cycle6"/>
    <dgm:cxn modelId="{73F111F9-BAC4-452A-9CB8-DD2E7C30947F}" type="presParOf" srcId="{3A4D9E78-261B-4BF7-9730-21CE80494522}" destId="{C6961949-59FD-447E-8521-7897830946F4}" srcOrd="18" destOrd="0" presId="urn:microsoft.com/office/officeart/2005/8/layout/cycle6"/>
    <dgm:cxn modelId="{FB9B6F44-03C9-4AE3-B093-C45D93200C71}" type="presParOf" srcId="{3A4D9E78-261B-4BF7-9730-21CE80494522}" destId="{7EB2642C-E603-4EDF-9269-3D5D826119CD}" srcOrd="19" destOrd="0" presId="urn:microsoft.com/office/officeart/2005/8/layout/cycle6"/>
    <dgm:cxn modelId="{68553045-CBAF-4685-8180-209CA863B4F9}" type="presParOf" srcId="{3A4D9E78-261B-4BF7-9730-21CE80494522}" destId="{3E14606A-0A33-437F-A63C-F76821D99790}"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A47BC-B624-4A33-8E6D-7A4871860F7D}">
      <dsp:nvSpPr>
        <dsp:cNvPr id="0" name=""/>
        <dsp:cNvSpPr/>
      </dsp:nvSpPr>
      <dsp:spPr>
        <a:xfrm>
          <a:off x="4316048" y="26940"/>
          <a:ext cx="3559498" cy="99150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softEdge rad="1270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History</a:t>
          </a:r>
        </a:p>
      </dsp:txBody>
      <dsp:txXfrm>
        <a:off x="4364449" y="75341"/>
        <a:ext cx="3462696" cy="894705"/>
      </dsp:txXfrm>
    </dsp:sp>
    <dsp:sp modelId="{B1B9F8B0-F398-4E54-82D3-01CF7FFF1437}">
      <dsp:nvSpPr>
        <dsp:cNvPr id="0" name=""/>
        <dsp:cNvSpPr/>
      </dsp:nvSpPr>
      <dsp:spPr>
        <a:xfrm>
          <a:off x="5176687" y="917797"/>
          <a:ext cx="5663537" cy="5663537"/>
        </a:xfrm>
        <a:custGeom>
          <a:avLst/>
          <a:gdLst/>
          <a:ahLst/>
          <a:cxnLst/>
          <a:rect l="0" t="0" r="0" b="0"/>
          <a:pathLst>
            <a:path>
              <a:moveTo>
                <a:pt x="2100213" y="96126"/>
              </a:moveTo>
              <a:arcTo wR="2831768" hR="2831768" stAng="15301710" swAng="2094459"/>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33621-5ED2-47D3-A603-3A919EDFF563}">
      <dsp:nvSpPr>
        <dsp:cNvPr id="0" name=""/>
        <dsp:cNvSpPr/>
      </dsp:nvSpPr>
      <dsp:spPr>
        <a:xfrm>
          <a:off x="7420990" y="1093451"/>
          <a:ext cx="3851657" cy="1447750"/>
        </a:xfrm>
        <a:prstGeom prst="roundRect">
          <a:avLst/>
        </a:prstGeom>
        <a:solidFill>
          <a:srgbClr val="799EF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When Title IX Applies</a:t>
          </a:r>
        </a:p>
      </dsp:txBody>
      <dsp:txXfrm>
        <a:off x="7491663" y="1164124"/>
        <a:ext cx="3710311" cy="1306404"/>
      </dsp:txXfrm>
    </dsp:sp>
    <dsp:sp modelId="{3CC284FA-DA9A-486E-9064-E624A827E6AA}">
      <dsp:nvSpPr>
        <dsp:cNvPr id="0" name=""/>
        <dsp:cNvSpPr/>
      </dsp:nvSpPr>
      <dsp:spPr>
        <a:xfrm>
          <a:off x="4788509" y="-2372764"/>
          <a:ext cx="5663537" cy="5663537"/>
        </a:xfrm>
        <a:custGeom>
          <a:avLst/>
          <a:gdLst/>
          <a:ahLst/>
          <a:cxnLst/>
          <a:rect l="0" t="0" r="0" b="0"/>
          <a:pathLst>
            <a:path>
              <a:moveTo>
                <a:pt x="4744899" y="4919553"/>
              </a:moveTo>
              <a:arcTo wR="2831768" hR="2831768" stAng="2849975" swAng="986033"/>
            </a:path>
          </a:pathLst>
        </a:custGeom>
        <a:noFill/>
        <a:ln w="9525" cap="flat" cmpd="sng" algn="ctr">
          <a:solidFill>
            <a:schemeClr val="accent3">
              <a:hueOff val="-2570381"/>
              <a:satOff val="6109"/>
              <a:lumOff val="-1307"/>
              <a:alphaOff val="0"/>
            </a:schemeClr>
          </a:solidFill>
          <a:prstDash val="solid"/>
        </a:ln>
        <a:effectLst/>
      </dsp:spPr>
      <dsp:style>
        <a:lnRef idx="1">
          <a:scrgbClr r="0" g="0" b="0"/>
        </a:lnRef>
        <a:fillRef idx="0">
          <a:scrgbClr r="0" g="0" b="0"/>
        </a:fillRef>
        <a:effectRef idx="0">
          <a:scrgbClr r="0" g="0" b="0"/>
        </a:effectRef>
        <a:fontRef idx="minor"/>
      </dsp:style>
    </dsp:sp>
    <dsp:sp modelId="{24569906-B479-4A08-95B0-4D986B91B8D0}">
      <dsp:nvSpPr>
        <dsp:cNvPr id="0" name=""/>
        <dsp:cNvSpPr/>
      </dsp:nvSpPr>
      <dsp:spPr>
        <a:xfrm>
          <a:off x="6768766" y="3006355"/>
          <a:ext cx="4117076" cy="1313232"/>
        </a:xfrm>
        <a:prstGeom prst="roundRect">
          <a:avLst/>
        </a:prstGeom>
        <a:solidFill>
          <a:schemeClr val="accent3">
            <a:hueOff val="-5140763"/>
            <a:satOff val="12218"/>
            <a:lumOff val="-2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Formal </a:t>
          </a:r>
        </a:p>
        <a:p>
          <a:pPr marL="0" lvl="0" indent="0" algn="ctr" defTabSz="1333500">
            <a:lnSpc>
              <a:spcPct val="90000"/>
            </a:lnSpc>
            <a:spcBef>
              <a:spcPct val="0"/>
            </a:spcBef>
            <a:spcAft>
              <a:spcPct val="35000"/>
            </a:spcAft>
            <a:buNone/>
          </a:pPr>
          <a:r>
            <a:rPr lang="en-US" sz="3000" b="1" kern="1200" dirty="0">
              <a:solidFill>
                <a:schemeClr val="tx1"/>
              </a:solidFill>
            </a:rPr>
            <a:t>Complaint</a:t>
          </a:r>
        </a:p>
      </dsp:txBody>
      <dsp:txXfrm>
        <a:off x="6832873" y="3070462"/>
        <a:ext cx="3988862" cy="1185018"/>
      </dsp:txXfrm>
    </dsp:sp>
    <dsp:sp modelId="{C88081FD-445F-4FC5-9D1F-BF4894D475C3}">
      <dsp:nvSpPr>
        <dsp:cNvPr id="0" name=""/>
        <dsp:cNvSpPr/>
      </dsp:nvSpPr>
      <dsp:spPr>
        <a:xfrm>
          <a:off x="3902412" y="-590934"/>
          <a:ext cx="5663537" cy="5663537"/>
        </a:xfrm>
        <a:custGeom>
          <a:avLst/>
          <a:gdLst/>
          <a:ahLst/>
          <a:cxnLst/>
          <a:rect l="0" t="0" r="0" b="0"/>
          <a:pathLst>
            <a:path>
              <a:moveTo>
                <a:pt x="4747457" y="4917206"/>
              </a:moveTo>
              <a:arcTo wR="2831768" hR="2831768" stAng="2845760" swAng="1179440"/>
            </a:path>
          </a:pathLst>
        </a:custGeom>
        <a:noFill/>
        <a:ln w="9525" cap="flat" cmpd="sng" algn="ctr">
          <a:solidFill>
            <a:schemeClr val="accent3">
              <a:hueOff val="-5140763"/>
              <a:satOff val="12218"/>
              <a:lumOff val="-2614"/>
              <a:alphaOff val="0"/>
            </a:schemeClr>
          </a:solidFill>
          <a:prstDash val="solid"/>
        </a:ln>
        <a:effectLst/>
      </dsp:spPr>
      <dsp:style>
        <a:lnRef idx="1">
          <a:scrgbClr r="0" g="0" b="0"/>
        </a:lnRef>
        <a:fillRef idx="0">
          <a:scrgbClr r="0" g="0" b="0"/>
        </a:fillRef>
        <a:effectRef idx="0">
          <a:scrgbClr r="0" g="0" b="0"/>
        </a:effectRef>
        <a:fontRef idx="minor"/>
      </dsp:style>
    </dsp:sp>
    <dsp:sp modelId="{211C6D2B-B5BC-4A14-9D85-C7D780EA3BA9}">
      <dsp:nvSpPr>
        <dsp:cNvPr id="0" name=""/>
        <dsp:cNvSpPr/>
      </dsp:nvSpPr>
      <dsp:spPr>
        <a:xfrm>
          <a:off x="5751510" y="4852986"/>
          <a:ext cx="3160149" cy="1001125"/>
        </a:xfrm>
        <a:prstGeom prst="round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Investigation </a:t>
          </a:r>
        </a:p>
      </dsp:txBody>
      <dsp:txXfrm>
        <a:off x="5800381" y="4901857"/>
        <a:ext cx="3062407" cy="903383"/>
      </dsp:txXfrm>
    </dsp:sp>
    <dsp:sp modelId="{46ADD4A5-663F-408E-9390-8A715D49F5BD}">
      <dsp:nvSpPr>
        <dsp:cNvPr id="0" name=""/>
        <dsp:cNvSpPr/>
      </dsp:nvSpPr>
      <dsp:spPr>
        <a:xfrm>
          <a:off x="2442193" y="380554"/>
          <a:ext cx="5663537" cy="5663537"/>
        </a:xfrm>
        <a:custGeom>
          <a:avLst/>
          <a:gdLst/>
          <a:ahLst/>
          <a:cxnLst/>
          <a:rect l="0" t="0" r="0" b="0"/>
          <a:pathLst>
            <a:path>
              <a:moveTo>
                <a:pt x="3829838" y="5481820"/>
              </a:moveTo>
              <a:arcTo wR="2831768" hR="2831768" stAng="4161749" swAng="2844479"/>
            </a:path>
          </a:pathLst>
        </a:custGeom>
        <a:noFill/>
        <a:ln w="9525" cap="flat" cmpd="sng" algn="ctr">
          <a:solidFill>
            <a:schemeClr val="accent3">
              <a:hueOff val="-7711144"/>
              <a:satOff val="18328"/>
              <a:lumOff val="-3921"/>
              <a:alphaOff val="0"/>
            </a:schemeClr>
          </a:solidFill>
          <a:prstDash val="solid"/>
        </a:ln>
        <a:effectLst/>
      </dsp:spPr>
      <dsp:style>
        <a:lnRef idx="1">
          <a:scrgbClr r="0" g="0" b="0"/>
        </a:lnRef>
        <a:fillRef idx="0">
          <a:scrgbClr r="0" g="0" b="0"/>
        </a:fillRef>
        <a:effectRef idx="0">
          <a:scrgbClr r="0" g="0" b="0"/>
        </a:effectRef>
        <a:fontRef idx="minor"/>
      </dsp:style>
    </dsp:sp>
    <dsp:sp modelId="{E5271898-C5B6-4ED4-A799-7A6FDA4DE419}">
      <dsp:nvSpPr>
        <dsp:cNvPr id="0" name=""/>
        <dsp:cNvSpPr/>
      </dsp:nvSpPr>
      <dsp:spPr>
        <a:xfrm>
          <a:off x="1027112" y="4181123"/>
          <a:ext cx="4292115" cy="1548923"/>
        </a:xfrm>
        <a:prstGeom prst="roundRect">
          <a:avLst/>
        </a:prstGeom>
        <a:solidFill>
          <a:schemeClr val="accent3">
            <a:hueOff val="-10281526"/>
            <a:satOff val="24437"/>
            <a:lumOff val="-5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Decision on Complaint (Hearing)</a:t>
          </a:r>
        </a:p>
      </dsp:txBody>
      <dsp:txXfrm>
        <a:off x="1102724" y="4256735"/>
        <a:ext cx="4140891" cy="1397699"/>
      </dsp:txXfrm>
    </dsp:sp>
    <dsp:sp modelId="{6A91E529-3F99-49EB-944E-5774B404A561}">
      <dsp:nvSpPr>
        <dsp:cNvPr id="0" name=""/>
        <dsp:cNvSpPr/>
      </dsp:nvSpPr>
      <dsp:spPr>
        <a:xfrm>
          <a:off x="1864766" y="-729654"/>
          <a:ext cx="5663537" cy="5663537"/>
        </a:xfrm>
        <a:custGeom>
          <a:avLst/>
          <a:gdLst/>
          <a:ahLst/>
          <a:cxnLst/>
          <a:rect l="0" t="0" r="0" b="0"/>
          <a:pathLst>
            <a:path>
              <a:moveTo>
                <a:pt x="903658" y="4905727"/>
              </a:moveTo>
              <a:arcTo wR="2831768" hR="2831768" stAng="7974773" swAng="886317"/>
            </a:path>
          </a:pathLst>
        </a:custGeom>
        <a:noFill/>
        <a:ln w="9525" cap="flat" cmpd="sng" algn="ctr">
          <a:solidFill>
            <a:schemeClr val="accent3">
              <a:hueOff val="-10281526"/>
              <a:satOff val="24437"/>
              <a:lumOff val="-5229"/>
              <a:alphaOff val="0"/>
            </a:schemeClr>
          </a:solidFill>
          <a:prstDash val="solid"/>
        </a:ln>
        <a:effectLst/>
      </dsp:spPr>
      <dsp:style>
        <a:lnRef idx="1">
          <a:scrgbClr r="0" g="0" b="0"/>
        </a:lnRef>
        <a:fillRef idx="0">
          <a:scrgbClr r="0" g="0" b="0"/>
        </a:fillRef>
        <a:effectRef idx="0">
          <a:scrgbClr r="0" g="0" b="0"/>
        </a:effectRef>
        <a:fontRef idx="minor"/>
      </dsp:style>
    </dsp:sp>
    <dsp:sp modelId="{B09093D7-8A31-446C-A3B3-A52347A48A3D}">
      <dsp:nvSpPr>
        <dsp:cNvPr id="0" name=""/>
        <dsp:cNvSpPr/>
      </dsp:nvSpPr>
      <dsp:spPr>
        <a:xfrm>
          <a:off x="842436" y="2881592"/>
          <a:ext cx="2862300" cy="728034"/>
        </a:xfrm>
        <a:prstGeom prst="round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Appeal</a:t>
          </a:r>
        </a:p>
      </dsp:txBody>
      <dsp:txXfrm>
        <a:off x="877976" y="2917132"/>
        <a:ext cx="2791220" cy="656954"/>
      </dsp:txXfrm>
    </dsp:sp>
    <dsp:sp modelId="{4037ED4A-253C-43DA-B7A2-1749FB03ECE5}">
      <dsp:nvSpPr>
        <dsp:cNvPr id="0" name=""/>
        <dsp:cNvSpPr/>
      </dsp:nvSpPr>
      <dsp:spPr>
        <a:xfrm>
          <a:off x="1790126" y="1652327"/>
          <a:ext cx="5663537" cy="5663537"/>
        </a:xfrm>
        <a:custGeom>
          <a:avLst/>
          <a:gdLst/>
          <a:ahLst/>
          <a:cxnLst/>
          <a:rect l="0" t="0" r="0" b="0"/>
          <a:pathLst>
            <a:path>
              <a:moveTo>
                <a:pt x="500535" y="1224204"/>
              </a:moveTo>
              <a:arcTo wR="2831768" hR="2831768" stAng="12875355" swAng="732284"/>
            </a:path>
          </a:pathLst>
        </a:custGeom>
        <a:noFill/>
        <a:ln w="9525" cap="flat" cmpd="sng" algn="ctr">
          <a:solidFill>
            <a:schemeClr val="accent3">
              <a:hueOff val="-12851907"/>
              <a:satOff val="30546"/>
              <a:lumOff val="-6536"/>
              <a:alphaOff val="0"/>
            </a:schemeClr>
          </a:solidFill>
          <a:prstDash val="solid"/>
        </a:ln>
        <a:effectLst/>
      </dsp:spPr>
      <dsp:style>
        <a:lnRef idx="1">
          <a:scrgbClr r="0" g="0" b="0"/>
        </a:lnRef>
        <a:fillRef idx="0">
          <a:scrgbClr r="0" g="0" b="0"/>
        </a:fillRef>
        <a:effectRef idx="0">
          <a:scrgbClr r="0" g="0" b="0"/>
        </a:effectRef>
        <a:fontRef idx="minor"/>
      </dsp:style>
    </dsp:sp>
    <dsp:sp modelId="{C6961949-59FD-447E-8521-7897830946F4}">
      <dsp:nvSpPr>
        <dsp:cNvPr id="0" name=""/>
        <dsp:cNvSpPr/>
      </dsp:nvSpPr>
      <dsp:spPr>
        <a:xfrm>
          <a:off x="1062289" y="1306837"/>
          <a:ext cx="3658435" cy="1108991"/>
        </a:xfrm>
        <a:prstGeom prst="roundRect">
          <a:avLst/>
        </a:prstGeom>
        <a:solidFill>
          <a:srgbClr val="FEA49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Miscellaneous</a:t>
          </a:r>
        </a:p>
      </dsp:txBody>
      <dsp:txXfrm>
        <a:off x="1116425" y="1360973"/>
        <a:ext cx="3550163" cy="1000719"/>
      </dsp:txXfrm>
    </dsp:sp>
    <dsp:sp modelId="{3E14606A-0A33-437F-A63C-F76821D99790}">
      <dsp:nvSpPr>
        <dsp:cNvPr id="0" name=""/>
        <dsp:cNvSpPr/>
      </dsp:nvSpPr>
      <dsp:spPr>
        <a:xfrm>
          <a:off x="2050449" y="779111"/>
          <a:ext cx="5663537" cy="5663537"/>
        </a:xfrm>
        <a:custGeom>
          <a:avLst/>
          <a:gdLst/>
          <a:ahLst/>
          <a:cxnLst/>
          <a:rect l="0" t="0" r="0" b="0"/>
          <a:pathLst>
            <a:path>
              <a:moveTo>
                <a:pt x="1195069" y="520896"/>
              </a:moveTo>
              <a:arcTo wR="2831768" hR="2831768" stAng="14081494" swAng="1412212"/>
            </a:path>
          </a:pathLst>
        </a:custGeom>
        <a:noFill/>
        <a:ln w="9525" cap="flat" cmpd="sng" algn="ctr">
          <a:solidFill>
            <a:schemeClr val="accent3">
              <a:hueOff val="-15422289"/>
              <a:satOff val="36655"/>
              <a:lumOff val="-784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DBB5B-7608-485F-9A67-3948A81EAFE6}" type="datetimeFigureOut">
              <a:rPr lang="en-US" smtClean="0"/>
              <a:t>10/29/2020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D23A5-4A48-4544-9874-C8A2FB006F98}" type="slidenum">
              <a:rPr lang="en-US" smtClean="0"/>
              <a:t>‹#›</a:t>
            </a:fld>
            <a:endParaRPr lang="en-US"/>
          </a:p>
        </p:txBody>
      </p:sp>
    </p:spTree>
    <p:extLst>
      <p:ext uri="{BB962C8B-B14F-4D97-AF65-F5344CB8AC3E}">
        <p14:creationId xmlns:p14="http://schemas.microsoft.com/office/powerpoint/2010/main" val="3509286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1</a:t>
            </a:fld>
            <a:endParaRPr lang="en-US"/>
          </a:p>
        </p:txBody>
      </p:sp>
    </p:spTree>
    <p:extLst>
      <p:ext uri="{BB962C8B-B14F-4D97-AF65-F5344CB8AC3E}">
        <p14:creationId xmlns:p14="http://schemas.microsoft.com/office/powerpoint/2010/main" val="3939548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are directly based on </a:t>
            </a:r>
            <a:r>
              <a:rPr lang="en-US" i="1" dirty="0" err="1"/>
              <a:t>Moeck</a:t>
            </a:r>
            <a:r>
              <a:rPr lang="en-US" i="1" dirty="0"/>
              <a:t> v. Pleasant Valley Sch. Dist.</a:t>
            </a:r>
            <a:r>
              <a:rPr lang="en-US" i="0" dirty="0"/>
              <a:t>, 179 F.Supp.3d 442 (M.D. Penn. 2016). Ultimately, the court found that there were “fewer than ten sexually-tinged comments over the course of two or three years. Such sporadic incidents are not sufficiently pervasive to establish a sexual harassment claim. Moreover, the statements are mere offensive utterances. While they are offensive and inappropriate, the statements do not address plaintiff in a sexual way. Significantly, she was not sexually propositioned, physically threatened or touched in a sexual manner. [ . . . ] The record establishes that the coaching staff were not discriminatory—they ‘harassed’ everyone on the team, male and female. They did not harass because of sex but rather, harassed everyone regardless of their sex. As noted above, the harassment when directed at plaintiff specifically was tinged with references to her sex. Plaintiff, however, has not established the comments were aimed at her </a:t>
            </a:r>
            <a:r>
              <a:rPr lang="en-US" i="1" dirty="0"/>
              <a:t>because of </a:t>
            </a:r>
            <a:r>
              <a:rPr lang="en-US" i="0" dirty="0"/>
              <a:t>her sex. The coaches treated her like everyone else, poorly and immaturely. The record does not support the assertion that the coaches treated them in that manner because of anyone’s sex. Instead, the record indicates that they treated everyone the same regardless of sex. If anything, the interaction with the male students may have been even more sexually-tinged with the coach asking the male students about their sexual activity, but not while plaintiff was present. So while the actions of the coaching staff were vulgar and inappropriate, we find that they were not sexual harassment.”</a:t>
            </a:r>
          </a:p>
        </p:txBody>
      </p:sp>
      <p:sp>
        <p:nvSpPr>
          <p:cNvPr id="4" name="Slide Number Placeholder 3"/>
          <p:cNvSpPr>
            <a:spLocks noGrp="1"/>
          </p:cNvSpPr>
          <p:nvPr>
            <p:ph type="sldNum" sz="quarter" idx="5"/>
          </p:nvPr>
        </p:nvSpPr>
        <p:spPr/>
        <p:txBody>
          <a:bodyPr/>
          <a:lstStyle/>
          <a:p>
            <a:fld id="{D49D23A5-4A48-4544-9874-C8A2FB006F98}" type="slidenum">
              <a:rPr lang="en-US" smtClean="0"/>
              <a:t>16</a:t>
            </a:fld>
            <a:endParaRPr lang="en-US"/>
          </a:p>
        </p:txBody>
      </p:sp>
    </p:spTree>
    <p:extLst>
      <p:ext uri="{BB962C8B-B14F-4D97-AF65-F5344CB8AC3E}">
        <p14:creationId xmlns:p14="http://schemas.microsoft.com/office/powerpoint/2010/main" val="73593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 Title IX involves: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there is a formal Title IX complaint, you have at least two parties– the Complainant on one side, who is alleged to be the victim, and the Respondent on the other side, who is alleged to be the perpetrator. Of course, within a single incident, there could be more than one Complainant or more than one Respondent, and Title IX does allow you to combine complaints when an incident involves multiple people.</a:t>
            </a:r>
          </a:p>
          <a:p>
            <a:endParaRPr lang="en-US" b="0" dirty="0"/>
          </a:p>
          <a:p>
            <a:r>
              <a:rPr lang="en-US" b="0" dirty="0"/>
              <a:t>The primary figure at the center of the process is the Title IX Coordinator—this is nothing new in itself. The Title IX Coordinator is ultimately responsible for making sure the school carries out its responsibilities as laid out in the Title IX regulations. The Title IX Coordinator will be the “clearinghouse” for all formal complaints of alleged sexual harassment, as well as the coordinator for supportive measures. If a grievance process plays out in full, the Title IX Coordinator will also ensure that the remedies and any sanctions are applied to the parties.</a:t>
            </a:r>
          </a:p>
          <a:p>
            <a:endParaRPr lang="en-US" b="0" dirty="0"/>
          </a:p>
          <a:p>
            <a:r>
              <a:rPr lang="en-US" b="0" dirty="0"/>
              <a:t>Next—and this is new in these Regulations—you have the Investigator. We’ll talk more about this person during the discussion of the grievance procedure, but basically this person will investigate the allegations made in a formal complaint. Many times, this will be the Title IX Coordinator, but sometimes, you might need to bring in a separate investigator. </a:t>
            </a:r>
          </a:p>
          <a:p>
            <a:endParaRPr lang="en-US" b="0" dirty="0"/>
          </a:p>
          <a:p>
            <a:r>
              <a:rPr lang="en-US" b="0" dirty="0"/>
              <a:t>Next, there is going to be a “Decision-maker” who will review all the information gathered and make a determination of responsibility. The Decision-maker could be a single person, or it could be a group of people who work together, like a jury. But the Regulations are clear that neither the Title IX Coordinator NOR the Investigator can be a Decision-maker or participate in the decision-making process.</a:t>
            </a:r>
          </a:p>
          <a:p>
            <a:endParaRPr lang="en-US" b="0" dirty="0"/>
          </a:p>
          <a:p>
            <a:r>
              <a:rPr lang="en-US" b="0" dirty="0"/>
              <a:t>Finally, there is a separate “Appeals Decision-maker” who will review any appeals after the original Decision-maker has given their decision. Again, this has to be a completely new person who hasn’t participated in any other part of the process. </a:t>
            </a:r>
          </a:p>
          <a:p>
            <a:endParaRPr lang="en-US" b="0" dirty="0"/>
          </a:p>
          <a:p>
            <a:r>
              <a:rPr lang="en-US" b="0" dirty="0"/>
              <a:t>Although not explicitly included here on the slide, you should also consider the personnel who would offer/implement any informal resolutions to Title IX complaints within this list. Your schools are not required to offer informal resolutions as an alternative pathway for complainants to resolve their complaints with respondents. However, if you do choose to offer informal resolutions (which we’ll talk about later), then those individuals who facilitate these processes must be trained on Title IX as well. They’re another part of the response team.</a:t>
            </a:r>
          </a:p>
          <a:p>
            <a:endParaRPr lang="en-US" b="0" dirty="0"/>
          </a:p>
        </p:txBody>
      </p:sp>
      <p:sp>
        <p:nvSpPr>
          <p:cNvPr id="4" name="Slide Number Placeholder 3"/>
          <p:cNvSpPr>
            <a:spLocks noGrp="1"/>
          </p:cNvSpPr>
          <p:nvPr>
            <p:ph type="sldNum" sz="quarter" idx="5"/>
          </p:nvPr>
        </p:nvSpPr>
        <p:spPr/>
        <p:txBody>
          <a:bodyPr/>
          <a:lstStyle/>
          <a:p>
            <a:fld id="{D49D23A5-4A48-4544-9874-C8A2FB006F98}" type="slidenum">
              <a:rPr lang="en-US" smtClean="0"/>
              <a:t>18</a:t>
            </a:fld>
            <a:endParaRPr lang="en-US"/>
          </a:p>
        </p:txBody>
      </p:sp>
    </p:spTree>
    <p:extLst>
      <p:ext uri="{BB962C8B-B14F-4D97-AF65-F5344CB8AC3E}">
        <p14:creationId xmlns:p14="http://schemas.microsoft.com/office/powerpoint/2010/main" val="1866605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Geographic scope of a formal complaint:</a:t>
            </a:r>
          </a:p>
          <a:p>
            <a:r>
              <a:rPr lang="en-US" dirty="0"/>
              <a:t>Title IX also imposes geographic limits on a school’s responsibility to investigate allegations of sexual harassment. The relevant locations are much more restricted than they were under the previous guidance. Now, the conduct must have occurred AT </a:t>
            </a:r>
            <a:r>
              <a:rPr lang="en-US" b="1" dirty="0"/>
              <a:t>locations</a:t>
            </a:r>
            <a:r>
              <a:rPr lang="en-US" dirty="0"/>
              <a:t> or during </a:t>
            </a:r>
            <a:r>
              <a:rPr lang="en-US" b="1" dirty="0"/>
              <a:t>events</a:t>
            </a:r>
            <a:r>
              <a:rPr lang="en-US" dirty="0"/>
              <a:t> or </a:t>
            </a:r>
            <a:r>
              <a:rPr lang="en-US" b="1" dirty="0"/>
              <a:t>circumstances</a:t>
            </a:r>
            <a:r>
              <a:rPr lang="en-US" dirty="0"/>
              <a:t> where the school exercised </a:t>
            </a:r>
            <a:r>
              <a:rPr lang="en-US" i="1" dirty="0"/>
              <a:t>substantial control</a:t>
            </a:r>
            <a:r>
              <a:rPr lang="en-US" i="0" dirty="0"/>
              <a:t> over the respondent AND the context. For example, this would clearly include school buildings, grounds, facilities, and campuses. But it also includes field trips, school buses, sporting events, and residence halls, etc., because schools exercise substantial control over these contexts. But this does NOT include students’ homes, nor independently-owned and rented off-campus apartments, where many college and university students live. </a:t>
            </a:r>
          </a:p>
          <a:p>
            <a:endParaRPr lang="en-US" i="0" dirty="0"/>
          </a:p>
          <a:p>
            <a:r>
              <a:rPr lang="en-US" i="0" dirty="0"/>
              <a:t>An important exception to this off-campus housing rule, though, would be fraternity and sorority houses, IF a university officially recognizes these organizations. Even if the university doesn’t own or control the house, if the university recognizes the student organization in some way, then the Regulations include conduct that takes place there. </a:t>
            </a:r>
          </a:p>
          <a:p>
            <a:endParaRPr lang="en-US" i="0" dirty="0"/>
          </a:p>
          <a:p>
            <a:r>
              <a:rPr lang="en-US" i="0" dirty="0"/>
              <a:t>The regulations are not explicit about online sexual harassment and whether that falls within the scope of Title IX. According to the Department, what constitutes the “educational program or activity” is a “fact-specific inquiry.” But an educational program or activity could reasonably include “computer and internet networks, digital platforms, and computer hardware or software owned or operated by, or used in the operations of, [the school].” (</a:t>
            </a:r>
            <a:r>
              <a:rPr lang="en-US" i="1" dirty="0"/>
              <a:t>See </a:t>
            </a:r>
            <a:r>
              <a:rPr lang="en-US" i="0" dirty="0"/>
              <a:t>85 Fed. Reg. at 30202). We also have to weigh the “substantial control” factor—if a student is using a personal phone in class and sending sexually harassing messages, then that’s likely occurring in an environment where the school has substantial control. But if the student is at home and using a personal device, and not logged into any school network or program, then that’s most likely outside the context where a school can exercise control.</a:t>
            </a:r>
          </a:p>
          <a:p>
            <a:endParaRPr lang="en-US" i="0" dirty="0"/>
          </a:p>
          <a:p>
            <a:r>
              <a:rPr lang="en-US" i="0" dirty="0"/>
              <a:t>Secondly, another geographic limitation: Title IX only applies to conduct against a person </a:t>
            </a:r>
            <a:r>
              <a:rPr lang="en-US" i="1" dirty="0"/>
              <a:t>in the United States</a:t>
            </a:r>
            <a:r>
              <a:rPr lang="en-US" i="0" dirty="0"/>
              <a:t>. So allegations of sexual harassment that took place abroad does not fall within the purview of Title IX. In the last 15 years, there have been conflicting district court opinions on whether Title IX applies to universities’ study abroad programs. Now that these Regulations have come out, courts will likely defer to the Department’s geographic restriction, unless the Supreme Court overturns them, which it probably won’t. For now, schools, and especially colleges and universities with extensive international programs and research activity, need to think about how to address allegations of sexual harassment through other channels. The Regulations DO allow for schools to address allegations of sexual harassment that occurs abroad through its procedures in Student and Employee Codes of Conduct. But this is separate from Title IX. Similarly, elementary and secondary schools that occasionally offer international trips should still develop policies to prevent or respond to any type of sexual harassment that could occur outside of the U.S. It might not be obligated by Title IX, but schools still have an ethical and moral obligation to its students and employees that does not stop at the border.</a:t>
            </a:r>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19</a:t>
            </a:fld>
            <a:endParaRPr lang="en-US"/>
          </a:p>
        </p:txBody>
      </p:sp>
    </p:spTree>
    <p:extLst>
      <p:ext uri="{BB962C8B-B14F-4D97-AF65-F5344CB8AC3E}">
        <p14:creationId xmlns:p14="http://schemas.microsoft.com/office/powerpoint/2010/main" val="1072474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(K-12 examples)</a:t>
            </a:r>
          </a:p>
        </p:txBody>
      </p:sp>
      <p:sp>
        <p:nvSpPr>
          <p:cNvPr id="4" name="Slide Number Placeholder 3"/>
          <p:cNvSpPr>
            <a:spLocks noGrp="1"/>
          </p:cNvSpPr>
          <p:nvPr>
            <p:ph type="sldNum" sz="quarter" idx="5"/>
          </p:nvPr>
        </p:nvSpPr>
        <p:spPr/>
        <p:txBody>
          <a:bodyPr/>
          <a:lstStyle/>
          <a:p>
            <a:fld id="{D49D23A5-4A48-4544-9874-C8A2FB006F98}" type="slidenum">
              <a:rPr lang="en-US" smtClean="0"/>
              <a:t>20</a:t>
            </a:fld>
            <a:endParaRPr lang="en-US"/>
          </a:p>
        </p:txBody>
      </p:sp>
    </p:spTree>
    <p:extLst>
      <p:ext uri="{BB962C8B-B14F-4D97-AF65-F5344CB8AC3E}">
        <p14:creationId xmlns:p14="http://schemas.microsoft.com/office/powerpoint/2010/main" val="3547673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should schools approach the Title IX process?</a:t>
            </a:r>
          </a:p>
          <a:p>
            <a:r>
              <a:rPr lang="en-US" b="0" dirty="0"/>
              <a:t>Before diving into the details of the grievance process, we have a few key principles to guide schools on how they should respond to allegations of sexual harassment in general.</a:t>
            </a:r>
          </a:p>
          <a:p>
            <a:endParaRPr lang="en-US" b="0" dirty="0"/>
          </a:p>
          <a:p>
            <a:r>
              <a:rPr lang="en-US" b="0" dirty="0"/>
              <a:t>When a school has actual knowledge of allegations of sexual harassment that falls within the scope of Title IX, the school must respond promptly, and in a manner that is “not deliberately indifferent.” That means a school can’t respond in a way that is “clearly unreasonable in light of known circumstances.” Basically, a school can’t just ignore credible allegations—it must do </a:t>
            </a:r>
            <a:r>
              <a:rPr lang="en-US" b="0" i="1" dirty="0"/>
              <a:t>something</a:t>
            </a:r>
            <a:r>
              <a:rPr lang="en-US" b="0" i="0" dirty="0"/>
              <a:t>. But that </a:t>
            </a:r>
            <a:r>
              <a:rPr lang="en-US" b="0" i="1" dirty="0"/>
              <a:t>something</a:t>
            </a:r>
            <a:r>
              <a:rPr lang="en-US" b="0" i="0" dirty="0"/>
              <a:t> depends on the circumstances. </a:t>
            </a:r>
            <a:r>
              <a:rPr lang="en-US" b="1" i="0" dirty="0"/>
              <a:t>An appropriate response will nearly always include offering “supportive measures” to an alleged victim, as a starting point</a:t>
            </a:r>
            <a:r>
              <a:rPr lang="en-US" b="0" i="0" dirty="0"/>
              <a:t>. We’ll talk about that in a moment. If a school with actual knowledge chooses to take no action at all in response to allegations, the school must document </a:t>
            </a:r>
            <a:r>
              <a:rPr lang="en-US" b="0" i="1" dirty="0"/>
              <a:t>WHY</a:t>
            </a:r>
            <a:r>
              <a:rPr lang="en-US" b="0" i="0" dirty="0"/>
              <a:t> it took no action, and why this was not “clearly unreasonable in light of known circumstances.”</a:t>
            </a:r>
          </a:p>
          <a:p>
            <a:endParaRPr lang="en-US" b="0" i="0" dirty="0"/>
          </a:p>
          <a:p>
            <a:r>
              <a:rPr lang="en-US" b="0" i="0" dirty="0"/>
              <a:t>The appropriate response must also treat the alleged perpetrator as innocent until proven guilty. So any measures taken to support the alleged victim cannot include any disciplinary or punitive actions against the alleged perpetrator until 1) a formal Title IX complaint is filed, and 2) the FULL grievance process plays out. </a:t>
            </a:r>
          </a:p>
          <a:p>
            <a:endParaRPr lang="en-US" b="0" i="0" dirty="0"/>
          </a:p>
          <a:p>
            <a:r>
              <a:rPr lang="en-US" b="0" i="0" dirty="0"/>
              <a:t>Finally, the school must also preserve other constitutional and statutory rights of the parties afforded to them by law. Note the First Amendment protections. The long explanation of the regulations emphasizes First Amendment rights a lot. Schools cannot restrict parties’ speech in ways that violate the First Amendment. So when you think about the supportive measures you put in place during the Title IX process, they can’t include a blanket “gag order” on any of the involved parties. BUT, you can still keep your existing Student and Employee Codes of Conduct in place and enforce any violations according to your Codes of Conduct. It may be a fine line to balance, especially amongst older students or employees and their use of social media.</a:t>
            </a:r>
            <a:endParaRPr lang="en-US" b="0" dirty="0"/>
          </a:p>
        </p:txBody>
      </p:sp>
      <p:sp>
        <p:nvSpPr>
          <p:cNvPr id="4" name="Slide Number Placeholder 3"/>
          <p:cNvSpPr>
            <a:spLocks noGrp="1"/>
          </p:cNvSpPr>
          <p:nvPr>
            <p:ph type="sldNum" sz="quarter" idx="5"/>
          </p:nvPr>
        </p:nvSpPr>
        <p:spPr/>
        <p:txBody>
          <a:bodyPr/>
          <a:lstStyle/>
          <a:p>
            <a:fld id="{D49D23A5-4A48-4544-9874-C8A2FB006F98}" type="slidenum">
              <a:rPr lang="en-US" smtClean="0"/>
              <a:t>21</a:t>
            </a:fld>
            <a:endParaRPr lang="en-US"/>
          </a:p>
        </p:txBody>
      </p:sp>
    </p:spTree>
    <p:extLst>
      <p:ext uri="{BB962C8B-B14F-4D97-AF65-F5344CB8AC3E}">
        <p14:creationId xmlns:p14="http://schemas.microsoft.com/office/powerpoint/2010/main" val="4030727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should schools approach the Title IX process? (cont’d)</a:t>
            </a:r>
          </a:p>
          <a:p>
            <a:r>
              <a:rPr lang="en-US" dirty="0"/>
              <a:t>We mentioned “supportive measures” in the previous slide. We’ve listed some of the most common types of supportive measures that schools can consider to support an alleged victim. You might also have other possible supportive measures available at your school. It’s very important to note that ANY alleged victim can work with a school to receive supportive measures as appropriate. There are probably other examples you could think about for your schools. But in any case, an alleged victim does NOT need to file a formal complaint to receive supportive measures. Even if a formal complaint is filed and dismissed, the Complainant can continue to receive supportive services.</a:t>
            </a:r>
          </a:p>
          <a:p>
            <a:endParaRPr lang="en-US" dirty="0"/>
          </a:p>
          <a:p>
            <a:r>
              <a:rPr lang="en-US" dirty="0"/>
              <a:t>Also, as previously mentioned, the supportive measures cannot be punitive against an alleged perpetrator until the full grievance procedure has played itself out. This means that supportive measures cannot unreasonably burden another person until that person is judged to be guilty of the allegations. In the past, some schools may have moved an alleged perpetrator of sexual harassment out of a class or possibly suspended their attendance while an investigation took place. This cannot happen under the new regulations, unless that person poses an immediate danger to others’ physical safety—we’ll come back to this situation later.</a:t>
            </a:r>
          </a:p>
          <a:p>
            <a:endParaRPr lang="en-US" dirty="0"/>
          </a:p>
          <a:p>
            <a:r>
              <a:rPr lang="en-US" dirty="0"/>
              <a:t>We also want to mention that supportive measures could potentially be extended to a Respondent, after a formal complaint is filed and the Respondent is aware of the allegations and investigation. Supportive measures must be offered equitably to both Complainants and Respondents when a formal complaint is filed. </a:t>
            </a:r>
          </a:p>
          <a:p>
            <a:endParaRPr lang="en-US" dirty="0"/>
          </a:p>
          <a:p>
            <a:r>
              <a:rPr lang="en-US" dirty="0"/>
              <a:t>The filing of a Formal Complaint of allegations of sexual harassment within the scope of Title IX triggers the full investigation and grievance procedures. We’ve now addressed the definitions and scope of Title IX under the new regulations. We’ll transition now into discussing the Title IX Formal Complaint and grievance procedures.</a:t>
            </a:r>
          </a:p>
        </p:txBody>
      </p:sp>
      <p:sp>
        <p:nvSpPr>
          <p:cNvPr id="4" name="Slide Number Placeholder 3"/>
          <p:cNvSpPr>
            <a:spLocks noGrp="1"/>
          </p:cNvSpPr>
          <p:nvPr>
            <p:ph type="sldNum" sz="quarter" idx="5"/>
          </p:nvPr>
        </p:nvSpPr>
        <p:spPr/>
        <p:txBody>
          <a:bodyPr/>
          <a:lstStyle/>
          <a:p>
            <a:fld id="{D49D23A5-4A48-4544-9874-C8A2FB006F98}" type="slidenum">
              <a:rPr lang="en-US" smtClean="0"/>
              <a:t>22</a:t>
            </a:fld>
            <a:endParaRPr lang="en-US"/>
          </a:p>
        </p:txBody>
      </p:sp>
    </p:spTree>
    <p:extLst>
      <p:ext uri="{BB962C8B-B14F-4D97-AF65-F5344CB8AC3E}">
        <p14:creationId xmlns:p14="http://schemas.microsoft.com/office/powerpoint/2010/main" val="409181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key players in the Title IX Grievance Process must be impartial. This includes the Title IX Coordinator, the Investigator, anyone who serves as a decision-maker, anyone who serves as an appeals decisionmaker. They must remain impartial throughout the full grievance procedure.</a:t>
            </a:r>
          </a:p>
        </p:txBody>
      </p:sp>
      <p:sp>
        <p:nvSpPr>
          <p:cNvPr id="4" name="Slide Number Placeholder 3"/>
          <p:cNvSpPr>
            <a:spLocks noGrp="1"/>
          </p:cNvSpPr>
          <p:nvPr>
            <p:ph type="sldNum" sz="quarter" idx="5"/>
          </p:nvPr>
        </p:nvSpPr>
        <p:spPr/>
        <p:txBody>
          <a:bodyPr/>
          <a:lstStyle/>
          <a:p>
            <a:fld id="{D49D23A5-4A48-4544-9874-C8A2FB006F98}" type="slidenum">
              <a:rPr lang="en-US" smtClean="0"/>
              <a:t>23</a:t>
            </a:fld>
            <a:endParaRPr lang="en-US"/>
          </a:p>
        </p:txBody>
      </p:sp>
    </p:spTree>
    <p:extLst>
      <p:ext uri="{BB962C8B-B14F-4D97-AF65-F5344CB8AC3E}">
        <p14:creationId xmlns:p14="http://schemas.microsoft.com/office/powerpoint/2010/main" val="300940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https://www.psychologytoday.com/us/blog/reset-247/201508/can-you-escape-bias </a:t>
            </a:r>
          </a:p>
        </p:txBody>
      </p:sp>
      <p:sp>
        <p:nvSpPr>
          <p:cNvPr id="4" name="Slide Number Placeholder 3"/>
          <p:cNvSpPr>
            <a:spLocks noGrp="1"/>
          </p:cNvSpPr>
          <p:nvPr>
            <p:ph type="sldNum" sz="quarter" idx="5"/>
          </p:nvPr>
        </p:nvSpPr>
        <p:spPr/>
        <p:txBody>
          <a:bodyPr/>
          <a:lstStyle/>
          <a:p>
            <a:fld id="{D49D23A5-4A48-4544-9874-C8A2FB006F98}" type="slidenum">
              <a:rPr lang="en-US" smtClean="0"/>
              <a:t>24</a:t>
            </a:fld>
            <a:endParaRPr lang="en-US"/>
          </a:p>
        </p:txBody>
      </p:sp>
    </p:spTree>
    <p:extLst>
      <p:ext uri="{BB962C8B-B14F-4D97-AF65-F5344CB8AC3E}">
        <p14:creationId xmlns:p14="http://schemas.microsoft.com/office/powerpoint/2010/main" val="750950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https://www.trainingjournal.com/articles/feature/impartiality-%E2%80%93-holy-grail </a:t>
            </a:r>
          </a:p>
        </p:txBody>
      </p:sp>
      <p:sp>
        <p:nvSpPr>
          <p:cNvPr id="4" name="Slide Number Placeholder 3"/>
          <p:cNvSpPr>
            <a:spLocks noGrp="1"/>
          </p:cNvSpPr>
          <p:nvPr>
            <p:ph type="sldNum" sz="quarter" idx="5"/>
          </p:nvPr>
        </p:nvSpPr>
        <p:spPr/>
        <p:txBody>
          <a:bodyPr/>
          <a:lstStyle/>
          <a:p>
            <a:fld id="{D49D23A5-4A48-4544-9874-C8A2FB006F98}" type="slidenum">
              <a:rPr lang="en-US" smtClean="0"/>
              <a:t>25</a:t>
            </a:fld>
            <a:endParaRPr lang="en-US"/>
          </a:p>
        </p:txBody>
      </p:sp>
    </p:spTree>
    <p:extLst>
      <p:ext uri="{BB962C8B-B14F-4D97-AF65-F5344CB8AC3E}">
        <p14:creationId xmlns:p14="http://schemas.microsoft.com/office/powerpoint/2010/main" val="2407219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26</a:t>
            </a:fld>
            <a:endParaRPr lang="en-US"/>
          </a:p>
        </p:txBody>
      </p:sp>
    </p:spTree>
    <p:extLst>
      <p:ext uri="{BB962C8B-B14F-4D97-AF65-F5344CB8AC3E}">
        <p14:creationId xmlns:p14="http://schemas.microsoft.com/office/powerpoint/2010/main" val="418626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2</a:t>
            </a:fld>
            <a:endParaRPr lang="en-US"/>
          </a:p>
        </p:txBody>
      </p:sp>
    </p:spTree>
    <p:extLst>
      <p:ext uri="{BB962C8B-B14F-4D97-AF65-F5344CB8AC3E}">
        <p14:creationId xmlns:p14="http://schemas.microsoft.com/office/powerpoint/2010/main" val="1452450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Basic Response Requirements for the Grievance Process</a:t>
            </a:r>
            <a:endParaRPr lang="en-US" b="0" dirty="0"/>
          </a:p>
          <a:p>
            <a:r>
              <a:rPr lang="en-US" b="0" dirty="0"/>
              <a:t>The regulations provide further guidance for what principles need to be present throughout the grievance process, outlined here. These principles must be present throughout the full grievance process. In particular, as you are involved in the grievance process, you will need to serve impartially and neutrally, without any conflicts of interest.</a:t>
            </a:r>
          </a:p>
        </p:txBody>
      </p:sp>
      <p:sp>
        <p:nvSpPr>
          <p:cNvPr id="4" name="Slide Number Placeholder 3"/>
          <p:cNvSpPr>
            <a:spLocks noGrp="1"/>
          </p:cNvSpPr>
          <p:nvPr>
            <p:ph type="sldNum" sz="quarter" idx="5"/>
          </p:nvPr>
        </p:nvSpPr>
        <p:spPr/>
        <p:txBody>
          <a:bodyPr/>
          <a:lstStyle/>
          <a:p>
            <a:fld id="{D49D23A5-4A48-4544-9874-C8A2FB006F98}" type="slidenum">
              <a:rPr lang="en-US" smtClean="0"/>
              <a:t>27</a:t>
            </a:fld>
            <a:endParaRPr lang="en-US"/>
          </a:p>
        </p:txBody>
      </p:sp>
    </p:spTree>
    <p:extLst>
      <p:ext uri="{BB962C8B-B14F-4D97-AF65-F5344CB8AC3E}">
        <p14:creationId xmlns:p14="http://schemas.microsoft.com/office/powerpoint/2010/main" val="362456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phase has its own requirements, and at each phase, certain required steps are triggered, and the phase might conclude with a few possible outcomes.</a:t>
            </a:r>
          </a:p>
        </p:txBody>
      </p:sp>
      <p:sp>
        <p:nvSpPr>
          <p:cNvPr id="4" name="Slide Number Placeholder 3"/>
          <p:cNvSpPr>
            <a:spLocks noGrp="1"/>
          </p:cNvSpPr>
          <p:nvPr>
            <p:ph type="sldNum" sz="quarter" idx="5"/>
          </p:nvPr>
        </p:nvSpPr>
        <p:spPr/>
        <p:txBody>
          <a:bodyPr/>
          <a:lstStyle/>
          <a:p>
            <a:fld id="{D49D23A5-4A48-4544-9874-C8A2FB006F98}" type="slidenum">
              <a:rPr lang="en-US" smtClean="0"/>
              <a:t>28</a:t>
            </a:fld>
            <a:endParaRPr lang="en-US"/>
          </a:p>
        </p:txBody>
      </p:sp>
    </p:spTree>
    <p:extLst>
      <p:ext uri="{BB962C8B-B14F-4D97-AF65-F5344CB8AC3E}">
        <p14:creationId xmlns:p14="http://schemas.microsoft.com/office/powerpoint/2010/main" val="628561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with Phase 1: Actual Knowledge</a:t>
            </a:r>
          </a:p>
        </p:txBody>
      </p:sp>
      <p:sp>
        <p:nvSpPr>
          <p:cNvPr id="4" name="Slide Number Placeholder 3"/>
          <p:cNvSpPr>
            <a:spLocks noGrp="1"/>
          </p:cNvSpPr>
          <p:nvPr>
            <p:ph type="sldNum" sz="quarter" idx="5"/>
          </p:nvPr>
        </p:nvSpPr>
        <p:spPr/>
        <p:txBody>
          <a:bodyPr/>
          <a:lstStyle/>
          <a:p>
            <a:fld id="{D49D23A5-4A48-4544-9874-C8A2FB006F98}" type="slidenum">
              <a:rPr lang="en-US" smtClean="0"/>
              <a:t>29</a:t>
            </a:fld>
            <a:endParaRPr lang="en-US"/>
          </a:p>
        </p:txBody>
      </p:sp>
    </p:spTree>
    <p:extLst>
      <p:ext uri="{BB962C8B-B14F-4D97-AF65-F5344CB8AC3E}">
        <p14:creationId xmlns:p14="http://schemas.microsoft.com/office/powerpoint/2010/main" val="3913557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recall the definition of Actual Knowledge discussed earlier in this presentation. When relevant individuals receive notice—i.e., before a Formal Complaint is filed—then there are several possible outcomes.</a:t>
            </a:r>
          </a:p>
          <a:p>
            <a:endParaRPr lang="en-US" dirty="0"/>
          </a:p>
          <a:p>
            <a:r>
              <a:rPr lang="en-US" dirty="0"/>
              <a:t>The school has to take action that is not “deliberately indifferent.” In nearly every circumstance, the first response from the Title IX Coordinator will be to work with an alleged victim to offer supportive measures designed to restore access. In some cases, this might be enough. The Complainant might not want to file a formal complaint, and the Title IX Coordinator may decide not to sign a formal complaint, either.</a:t>
            </a:r>
          </a:p>
          <a:p>
            <a:endParaRPr lang="en-US" dirty="0"/>
          </a:p>
          <a:p>
            <a:r>
              <a:rPr lang="en-US" dirty="0"/>
              <a:t>However, to move forward into the next phase, there has to be a formal complaint. Either the alleged victim files the formal complaint, OR, in some circumstances, the Title IX Coordinator might decide to sign a formal complaint even if the alleged victim does not wish to do so. The Title IX Coordinators will have discretion here.</a:t>
            </a:r>
          </a:p>
        </p:txBody>
      </p:sp>
      <p:sp>
        <p:nvSpPr>
          <p:cNvPr id="4" name="Slide Number Placeholder 3"/>
          <p:cNvSpPr>
            <a:spLocks noGrp="1"/>
          </p:cNvSpPr>
          <p:nvPr>
            <p:ph type="sldNum" sz="quarter" idx="5"/>
          </p:nvPr>
        </p:nvSpPr>
        <p:spPr/>
        <p:txBody>
          <a:bodyPr/>
          <a:lstStyle/>
          <a:p>
            <a:fld id="{D49D23A5-4A48-4544-9874-C8A2FB006F98}" type="slidenum">
              <a:rPr lang="en-US" smtClean="0"/>
              <a:t>30</a:t>
            </a:fld>
            <a:endParaRPr lang="en-US"/>
          </a:p>
        </p:txBody>
      </p:sp>
    </p:spTree>
    <p:extLst>
      <p:ext uri="{BB962C8B-B14F-4D97-AF65-F5344CB8AC3E}">
        <p14:creationId xmlns:p14="http://schemas.microsoft.com/office/powerpoint/2010/main" val="3814215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from earlier (could be substituted with others). This is an example where the school has actual notice of possible sexual harassment, even though the student herself did not report it. </a:t>
            </a:r>
          </a:p>
          <a:p>
            <a:endParaRPr lang="en-US" dirty="0"/>
          </a:p>
          <a:p>
            <a:r>
              <a:rPr lang="en-US" dirty="0"/>
              <a:t>Possibilities: call the bus driver to interview him more about the incident and learn what the details are. The Title IX Coordinator should then take some initial steps to contact the alleged victim and her parents to discuss what is going on </a:t>
            </a:r>
            <a:r>
              <a:rPr lang="en-US" dirty="0" err="1"/>
              <a:t>on</a:t>
            </a:r>
            <a:r>
              <a:rPr lang="en-US" dirty="0"/>
              <a:t> the bus. </a:t>
            </a:r>
          </a:p>
          <a:p>
            <a:endParaRPr lang="en-US" dirty="0"/>
          </a:p>
          <a:p>
            <a:r>
              <a:rPr lang="en-US" dirty="0"/>
              <a:t>The Title IX Coordinator can offer supportive measures, with possibilities such as: implementing an altered bus route so she is no longer on the same bus as the other student, asking the bus driver to keep an eye on the students and require them to sit separately, and empowering the bus driver to tell the student to stop making offensive comments if he hears them. This is an interactive, individualized process to support the alleged victim as much as possible.</a:t>
            </a:r>
          </a:p>
          <a:p>
            <a:endParaRPr lang="en-US" dirty="0"/>
          </a:p>
          <a:p>
            <a:r>
              <a:rPr lang="en-US" dirty="0"/>
              <a:t>The Title IX Coordinator cannot impose punitive or disciplinary measures on the other student (such as detention or suspension), because there has not been a grievance procedure with a formal determination regarding responsibility. HOWEVER, schools could consider addressing the situation through their normal Code of Conduct procedures.</a:t>
            </a:r>
          </a:p>
          <a:p>
            <a:endParaRPr lang="en-US" dirty="0"/>
          </a:p>
          <a:p>
            <a:r>
              <a:rPr lang="en-US" dirty="0"/>
              <a:t>The Title IX Coordinator should provide information to the student (and her parents) about the Formal Complaint process, so that they can choose whether to file a Formal Complaint.</a:t>
            </a:r>
          </a:p>
          <a:p>
            <a:endParaRPr lang="en-US" dirty="0"/>
          </a:p>
          <a:p>
            <a:r>
              <a:rPr lang="en-US" dirty="0"/>
              <a:t>**The Title IX Coordinator has the discretion to sign a Formal Complaint if the alleged victim declines to file one, when it would be “clearly unreasonable in light of known circumstances” for the Title IX Coordinator not to take further action. Discuss: is this one of those situations? What kind of situation might this be?</a:t>
            </a:r>
          </a:p>
        </p:txBody>
      </p:sp>
      <p:sp>
        <p:nvSpPr>
          <p:cNvPr id="4" name="Slide Number Placeholder 3"/>
          <p:cNvSpPr>
            <a:spLocks noGrp="1"/>
          </p:cNvSpPr>
          <p:nvPr>
            <p:ph type="sldNum" sz="quarter" idx="5"/>
          </p:nvPr>
        </p:nvSpPr>
        <p:spPr/>
        <p:txBody>
          <a:bodyPr/>
          <a:lstStyle/>
          <a:p>
            <a:fld id="{D49D23A5-4A48-4544-9874-C8A2FB006F98}" type="slidenum">
              <a:rPr lang="en-US" smtClean="0"/>
              <a:t>31</a:t>
            </a:fld>
            <a:endParaRPr lang="en-US"/>
          </a:p>
        </p:txBody>
      </p:sp>
    </p:spTree>
    <p:extLst>
      <p:ext uri="{BB962C8B-B14F-4D97-AF65-F5344CB8AC3E}">
        <p14:creationId xmlns:p14="http://schemas.microsoft.com/office/powerpoint/2010/main" val="430598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assume now that we have a Formal Complaint, Phase 2.</a:t>
            </a:r>
          </a:p>
        </p:txBody>
      </p:sp>
      <p:sp>
        <p:nvSpPr>
          <p:cNvPr id="4" name="Slide Number Placeholder 3"/>
          <p:cNvSpPr>
            <a:spLocks noGrp="1"/>
          </p:cNvSpPr>
          <p:nvPr>
            <p:ph type="sldNum" sz="quarter" idx="5"/>
          </p:nvPr>
        </p:nvSpPr>
        <p:spPr/>
        <p:txBody>
          <a:bodyPr/>
          <a:lstStyle/>
          <a:p>
            <a:fld id="{D49D23A5-4A48-4544-9874-C8A2FB006F98}" type="slidenum">
              <a:rPr lang="en-US" smtClean="0"/>
              <a:t>32</a:t>
            </a:fld>
            <a:endParaRPr lang="en-US"/>
          </a:p>
        </p:txBody>
      </p:sp>
    </p:spTree>
    <p:extLst>
      <p:ext uri="{BB962C8B-B14F-4D97-AF65-F5344CB8AC3E}">
        <p14:creationId xmlns:p14="http://schemas.microsoft.com/office/powerpoint/2010/main" val="1745385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a Formal Complaint?</a:t>
            </a:r>
            <a:endParaRPr lang="en-US" b="0" dirty="0"/>
          </a:p>
          <a:p>
            <a:r>
              <a:rPr lang="en-US" b="0" dirty="0"/>
              <a:t>The Formal Complaint has three baseline components: it’s 1) a document, that 2) alleges sexual harassment, and 3) requests an investigation. </a:t>
            </a:r>
            <a:endParaRPr lang="en-US" b="1" dirty="0"/>
          </a:p>
        </p:txBody>
      </p:sp>
      <p:sp>
        <p:nvSpPr>
          <p:cNvPr id="4" name="Slide Number Placeholder 3"/>
          <p:cNvSpPr>
            <a:spLocks noGrp="1"/>
          </p:cNvSpPr>
          <p:nvPr>
            <p:ph type="sldNum" sz="quarter" idx="5"/>
          </p:nvPr>
        </p:nvSpPr>
        <p:spPr/>
        <p:txBody>
          <a:bodyPr/>
          <a:lstStyle/>
          <a:p>
            <a:fld id="{D49D23A5-4A48-4544-9874-C8A2FB006F98}" type="slidenum">
              <a:rPr lang="en-US" smtClean="0"/>
              <a:t>33</a:t>
            </a:fld>
            <a:endParaRPr lang="en-US"/>
          </a:p>
        </p:txBody>
      </p:sp>
    </p:spTree>
    <p:extLst>
      <p:ext uri="{BB962C8B-B14F-4D97-AF65-F5344CB8AC3E}">
        <p14:creationId xmlns:p14="http://schemas.microsoft.com/office/powerpoint/2010/main" val="2633726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https://www.titleixinsights.com/2020/05/a-sign-of-things-to-come-title-ix-coordinators-and-signing-complaints/#more-2195 </a:t>
            </a:r>
          </a:p>
          <a:p>
            <a:endParaRPr lang="en-US" dirty="0"/>
          </a:p>
          <a:p>
            <a:r>
              <a:rPr lang="en-US" dirty="0"/>
              <a:t>See 85 Fed. Reg. 30089, 30111, 30128-29</a:t>
            </a:r>
          </a:p>
        </p:txBody>
      </p:sp>
      <p:sp>
        <p:nvSpPr>
          <p:cNvPr id="4" name="Slide Number Placeholder 3"/>
          <p:cNvSpPr>
            <a:spLocks noGrp="1"/>
          </p:cNvSpPr>
          <p:nvPr>
            <p:ph type="sldNum" sz="quarter" idx="5"/>
          </p:nvPr>
        </p:nvSpPr>
        <p:spPr/>
        <p:txBody>
          <a:bodyPr/>
          <a:lstStyle/>
          <a:p>
            <a:fld id="{D49D23A5-4A48-4544-9874-C8A2FB006F98}" type="slidenum">
              <a:rPr lang="en-US" smtClean="0"/>
              <a:t>34</a:t>
            </a:fld>
            <a:endParaRPr lang="en-US"/>
          </a:p>
        </p:txBody>
      </p:sp>
    </p:spTree>
    <p:extLst>
      <p:ext uri="{BB962C8B-B14F-4D97-AF65-F5344CB8AC3E}">
        <p14:creationId xmlns:p14="http://schemas.microsoft.com/office/powerpoint/2010/main" val="458996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is a Formal Complaint, there are several possible outcomes, and some different procedural steps are automatically triggered.  We’ll take each one in turn.</a:t>
            </a:r>
          </a:p>
        </p:txBody>
      </p:sp>
      <p:sp>
        <p:nvSpPr>
          <p:cNvPr id="4" name="Slide Number Placeholder 3"/>
          <p:cNvSpPr>
            <a:spLocks noGrp="1"/>
          </p:cNvSpPr>
          <p:nvPr>
            <p:ph type="sldNum" sz="quarter" idx="5"/>
          </p:nvPr>
        </p:nvSpPr>
        <p:spPr/>
        <p:txBody>
          <a:bodyPr/>
          <a:lstStyle/>
          <a:p>
            <a:fld id="{D49D23A5-4A48-4544-9874-C8A2FB006F98}" type="slidenum">
              <a:rPr lang="en-US" smtClean="0"/>
              <a:t>35</a:t>
            </a:fld>
            <a:endParaRPr lang="en-US"/>
          </a:p>
        </p:txBody>
      </p:sp>
    </p:spTree>
    <p:extLst>
      <p:ext uri="{BB962C8B-B14F-4D97-AF65-F5344CB8AC3E}">
        <p14:creationId xmlns:p14="http://schemas.microsoft.com/office/powerpoint/2010/main" val="167396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when the Title IX Coordinator receives a Formal Complaint, he or she will need to determine whether it actually falls within the scope of Title IX. If all the allegations, even if proven true, would fall outside the scope, then the school is required to dismiss the complaint. So, maybe the alleged conduct does not meet the specific definition of sexual harassment under Title IX—then the school must dismiss. OR, maybe the alleged conduct took place in a location outside of the school’s control, or it took place abroad—then the school must dismiss. OR else, maybe the Complainant at the time of filing had already graduated from the school, or the employee had already left the school, then the school must dismiss.</a:t>
            </a:r>
          </a:p>
          <a:p>
            <a:endParaRPr lang="en-US" dirty="0"/>
          </a:p>
          <a:p>
            <a:r>
              <a:rPr lang="en-US" dirty="0"/>
              <a:t>There is something of a loophole here: the regulations DO permit the school to investigate conduct that doesn’t fit within the scope of Title IX through other processes. </a:t>
            </a:r>
            <a:r>
              <a:rPr lang="en-US" b="1" dirty="0"/>
              <a:t>The Student or Employee Code of Conduct might be an alternative means of addressing the situation</a:t>
            </a:r>
            <a:r>
              <a:rPr lang="en-US" dirty="0"/>
              <a:t>. We advise that you look at your other conduct policies and think about whether they address scenarios where the alleged conduct is still troubling, but it doesn’t technically fit into Title IX. When a formal complaint is dismissed, the Title IX Coordinator could refer the matter to another conduct officer for another type of proceeding.</a:t>
            </a:r>
          </a:p>
          <a:p>
            <a:endParaRPr lang="en-US" dirty="0"/>
          </a:p>
          <a:p>
            <a:r>
              <a:rPr lang="en-US" dirty="0"/>
              <a:t>The regulations also grant discretion for the school to choose to dismiss Formal Complaint. Again, you’ll need to think about the scenarios under which your Title IX Coordinator has discretion to dismiss complaints and codify them in your policy.</a:t>
            </a:r>
          </a:p>
          <a:p>
            <a:endParaRPr lang="en-US" dirty="0"/>
          </a:p>
          <a:p>
            <a:r>
              <a:rPr lang="en-US" dirty="0"/>
              <a:t>Also, we’ll circle back to the appeals procedure at the end, but note that a Complainant can appeal the decision to dismiss the Formal Complaint.</a:t>
            </a:r>
          </a:p>
          <a:p>
            <a:endParaRPr lang="en-US" dirty="0"/>
          </a:p>
          <a:p>
            <a:r>
              <a:rPr lang="en-US" dirty="0"/>
              <a:t>You should also note that </a:t>
            </a:r>
            <a:r>
              <a:rPr lang="en-US" b="1" dirty="0"/>
              <a:t>even if a formal complaint is dismissed, the school can still provide supportive measures to the Complainant as long as reasonable</a:t>
            </a:r>
            <a:r>
              <a:rPr lang="en-US" dirty="0"/>
              <a:t>. When the complaint is dismissed, that doesn’t mean the healing stops—</a:t>
            </a:r>
            <a:r>
              <a:rPr lang="en-US" b="1" dirty="0"/>
              <a:t>let the Complainant have agency in this on-going process</a:t>
            </a:r>
            <a:r>
              <a:rPr lang="en-US" dirty="0"/>
              <a:t>.</a:t>
            </a:r>
          </a:p>
        </p:txBody>
      </p:sp>
      <p:sp>
        <p:nvSpPr>
          <p:cNvPr id="4" name="Slide Number Placeholder 3"/>
          <p:cNvSpPr>
            <a:spLocks noGrp="1"/>
          </p:cNvSpPr>
          <p:nvPr>
            <p:ph type="sldNum" sz="quarter" idx="5"/>
          </p:nvPr>
        </p:nvSpPr>
        <p:spPr/>
        <p:txBody>
          <a:bodyPr/>
          <a:lstStyle/>
          <a:p>
            <a:fld id="{D49D23A5-4A48-4544-9874-C8A2FB006F98}" type="slidenum">
              <a:rPr lang="en-US" smtClean="0"/>
              <a:t>36</a:t>
            </a:fld>
            <a:endParaRPr lang="en-US"/>
          </a:p>
        </p:txBody>
      </p:sp>
    </p:spTree>
    <p:extLst>
      <p:ext uri="{BB962C8B-B14F-4D97-AF65-F5344CB8AC3E}">
        <p14:creationId xmlns:p14="http://schemas.microsoft.com/office/powerpoint/2010/main" val="1094263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Picture Overview: What Is the Purpose of Title IX?</a:t>
            </a:r>
          </a:p>
          <a:p>
            <a:r>
              <a:rPr lang="en-US" dirty="0"/>
              <a:t>In 1972, the Education Amendments Acts were passed and signed into law. Title IX of these Acts—now simply referred to by the shorthand “Title IX”—prohibits educational institutions that receive federal funds from discriminating on the basis of sex. At the time it passed this law, Congress was primarily concerned with equal access for men and women to school admission, school-related activities (like sports), and employment in schools. But in the nearly 50 years since, courts have declared that sex-based discrimination also encompasses sexual misconduct, including sexual harassment, assault, and violence. Title IX protects students and school employees from sexual misconduct as a form of sex-based discrimination and the harm that it causes. </a:t>
            </a:r>
          </a:p>
          <a:p>
            <a:r>
              <a:rPr lang="en-US" dirty="0"/>
              <a:t>We all agree, students and employees deserve protection from sexual misconduct at school or work. So when we think about designing and implementing policies that align with Title IX’s requirements, let’s keep this greater purpose in mind. We want to create policies that protect students and employees, and we want to create policies that provide remedies for the harm that sex-based discrimination causes.</a:t>
            </a:r>
          </a:p>
        </p:txBody>
      </p:sp>
      <p:sp>
        <p:nvSpPr>
          <p:cNvPr id="4" name="Slide Number Placeholder 3"/>
          <p:cNvSpPr>
            <a:spLocks noGrp="1"/>
          </p:cNvSpPr>
          <p:nvPr>
            <p:ph type="sldNum" sz="quarter" idx="5"/>
          </p:nvPr>
        </p:nvSpPr>
        <p:spPr/>
        <p:txBody>
          <a:bodyPr/>
          <a:lstStyle/>
          <a:p>
            <a:fld id="{D49D23A5-4A48-4544-9874-C8A2FB006F98}" type="slidenum">
              <a:rPr lang="en-US" smtClean="0"/>
              <a:t>4</a:t>
            </a:fld>
            <a:endParaRPr lang="en-US"/>
          </a:p>
        </p:txBody>
      </p:sp>
    </p:spTree>
    <p:extLst>
      <p:ext uri="{BB962C8B-B14F-4D97-AF65-F5344CB8AC3E}">
        <p14:creationId xmlns:p14="http://schemas.microsoft.com/office/powerpoint/2010/main" val="1434960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previous possibility, if the Formal Complaint alleges sexual harassment that falls within the scope of Title IX, then the next steps are required in all cases:</a:t>
            </a:r>
          </a:p>
          <a:p>
            <a:endParaRPr lang="en-US" dirty="0"/>
          </a:p>
          <a:p>
            <a:r>
              <a:rPr lang="en-US" b="1" dirty="0"/>
              <a:t>The Title IX Coordinator must provide written notice of the allegations to all involved parties</a:t>
            </a:r>
            <a:r>
              <a:rPr lang="en-US" dirty="0"/>
              <a:t>. The required details are listed here, but your school might want to add to it. We would recommend that you create a standardized notice in which the details of the allegations can be filled in, but that includes all the other procedures and information required.</a:t>
            </a:r>
          </a:p>
          <a:p>
            <a:endParaRPr lang="en-US" dirty="0"/>
          </a:p>
          <a:p>
            <a:r>
              <a:rPr lang="en-US" dirty="0"/>
              <a:t>After the notice is provided to all involved parties, the next phase will either be the investigation, or informal resolutions, which we’ll discuss next.</a:t>
            </a:r>
          </a:p>
        </p:txBody>
      </p:sp>
      <p:sp>
        <p:nvSpPr>
          <p:cNvPr id="4" name="Slide Number Placeholder 3"/>
          <p:cNvSpPr>
            <a:spLocks noGrp="1"/>
          </p:cNvSpPr>
          <p:nvPr>
            <p:ph type="sldNum" sz="quarter" idx="5"/>
          </p:nvPr>
        </p:nvSpPr>
        <p:spPr/>
        <p:txBody>
          <a:bodyPr/>
          <a:lstStyle/>
          <a:p>
            <a:fld id="{D49D23A5-4A48-4544-9874-C8A2FB006F98}" type="slidenum">
              <a:rPr lang="en-US" smtClean="0"/>
              <a:t>37</a:t>
            </a:fld>
            <a:endParaRPr lang="en-US"/>
          </a:p>
        </p:txBody>
      </p:sp>
    </p:spTree>
    <p:extLst>
      <p:ext uri="{BB962C8B-B14F-4D97-AF65-F5344CB8AC3E}">
        <p14:creationId xmlns:p14="http://schemas.microsoft.com/office/powerpoint/2010/main" val="3866417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after the formal complaint is filed, the parties mutually agree to pursue informal resolutions, the school can opt to facilitate this. Informal resolutions can </a:t>
            </a:r>
            <a:r>
              <a:rPr lang="en-US" b="1" dirty="0"/>
              <a:t>never</a:t>
            </a:r>
            <a:r>
              <a:rPr lang="en-US" dirty="0"/>
              <a:t> be compelled as a condition for taking part in further educational or employment opportunities. There are also some procedural steps, outlined here, that must be observed. </a:t>
            </a:r>
          </a:p>
          <a:p>
            <a:endParaRPr lang="en-US" dirty="0"/>
          </a:p>
          <a:p>
            <a:r>
              <a:rPr lang="en-US" dirty="0"/>
              <a:t>It’s also important that informal resolutions can never be pursued when the allegations involve the sexual harassment of a student by an employee.</a:t>
            </a:r>
          </a:p>
          <a:p>
            <a:endParaRPr lang="en-US" dirty="0"/>
          </a:p>
          <a:p>
            <a:r>
              <a:rPr lang="en-US" dirty="0"/>
              <a:t>At any point before or during the investigation phases, the parties can decide to pursue informal resolutions. </a:t>
            </a:r>
          </a:p>
        </p:txBody>
      </p:sp>
      <p:sp>
        <p:nvSpPr>
          <p:cNvPr id="4" name="Slide Number Placeholder 3"/>
          <p:cNvSpPr>
            <a:spLocks noGrp="1"/>
          </p:cNvSpPr>
          <p:nvPr>
            <p:ph type="sldNum" sz="quarter" idx="5"/>
          </p:nvPr>
        </p:nvSpPr>
        <p:spPr/>
        <p:txBody>
          <a:bodyPr/>
          <a:lstStyle/>
          <a:p>
            <a:fld id="{D49D23A5-4A48-4544-9874-C8A2FB006F98}" type="slidenum">
              <a:rPr lang="en-US" smtClean="0"/>
              <a:t>38</a:t>
            </a:fld>
            <a:endParaRPr lang="en-US"/>
          </a:p>
        </p:txBody>
      </p:sp>
    </p:spTree>
    <p:extLst>
      <p:ext uri="{BB962C8B-B14F-4D97-AF65-F5344CB8AC3E}">
        <p14:creationId xmlns:p14="http://schemas.microsoft.com/office/powerpoint/2010/main" val="40944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39</a:t>
            </a:fld>
            <a:endParaRPr lang="en-US"/>
          </a:p>
        </p:txBody>
      </p:sp>
    </p:spTree>
    <p:extLst>
      <p:ext uri="{BB962C8B-B14F-4D97-AF65-F5344CB8AC3E}">
        <p14:creationId xmlns:p14="http://schemas.microsoft.com/office/powerpoint/2010/main" val="2358030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before proceeding to the investigation phase, in very specific and extraordinary circumstances, a school might decide that emergency removal is necessary. The regulations emphasize the Respondent’s due process rights and the presumption of innocence until proven guilty. Thus, to remove someone for anything less than being a real, immediate threat to physical health and safety would be against the rules. Removing someone from the school deprives them of their access to education or their employment, so it can only be done as an extraordinary measure. If you run into this situation, documentation of the individualized, fact-based safety and risk analysis will be critical. You will also need to give that student or employee the opportunity to challenge the removal immediately.</a:t>
            </a:r>
          </a:p>
          <a:p>
            <a:endParaRPr lang="en-US" dirty="0"/>
          </a:p>
          <a:p>
            <a:r>
              <a:rPr lang="en-US" dirty="0"/>
              <a:t>For employees accused of sexual harassment, if you have a policy on administrative leave, this could be a potential avenue to pursue. But you’ll still need to grant an opportunity for that employee to challenge the administrative leave, and you’ll need to remain compliant with applicable union contracts.</a:t>
            </a:r>
          </a:p>
        </p:txBody>
      </p:sp>
      <p:sp>
        <p:nvSpPr>
          <p:cNvPr id="4" name="Slide Number Placeholder 3"/>
          <p:cNvSpPr>
            <a:spLocks noGrp="1"/>
          </p:cNvSpPr>
          <p:nvPr>
            <p:ph type="sldNum" sz="quarter" idx="5"/>
          </p:nvPr>
        </p:nvSpPr>
        <p:spPr/>
        <p:txBody>
          <a:bodyPr/>
          <a:lstStyle/>
          <a:p>
            <a:fld id="{D49D23A5-4A48-4544-9874-C8A2FB006F98}" type="slidenum">
              <a:rPr lang="en-US" smtClean="0"/>
              <a:t>40</a:t>
            </a:fld>
            <a:endParaRPr lang="en-US"/>
          </a:p>
        </p:txBody>
      </p:sp>
    </p:spTree>
    <p:extLst>
      <p:ext uri="{BB962C8B-B14F-4D97-AF65-F5344CB8AC3E}">
        <p14:creationId xmlns:p14="http://schemas.microsoft.com/office/powerpoint/2010/main" val="1016462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3: Investigation</a:t>
            </a:r>
          </a:p>
        </p:txBody>
      </p:sp>
      <p:sp>
        <p:nvSpPr>
          <p:cNvPr id="4" name="Slide Number Placeholder 3"/>
          <p:cNvSpPr>
            <a:spLocks noGrp="1"/>
          </p:cNvSpPr>
          <p:nvPr>
            <p:ph type="sldNum" sz="quarter" idx="5"/>
          </p:nvPr>
        </p:nvSpPr>
        <p:spPr/>
        <p:txBody>
          <a:bodyPr/>
          <a:lstStyle/>
          <a:p>
            <a:fld id="{D49D23A5-4A48-4544-9874-C8A2FB006F98}" type="slidenum">
              <a:rPr lang="en-US" smtClean="0"/>
              <a:t>41</a:t>
            </a:fld>
            <a:endParaRPr lang="en-US"/>
          </a:p>
        </p:txBody>
      </p:sp>
    </p:spTree>
    <p:extLst>
      <p:ext uri="{BB962C8B-B14F-4D97-AF65-F5344CB8AC3E}">
        <p14:creationId xmlns:p14="http://schemas.microsoft.com/office/powerpoint/2010/main" val="467454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formal complaint is not dismissed, and the parties do not opt for informal resolution, then the next phase is the investigation. </a:t>
            </a:r>
          </a:p>
          <a:p>
            <a:endParaRPr lang="en-US" dirty="0"/>
          </a:p>
          <a:p>
            <a:r>
              <a:rPr lang="en-US" dirty="0"/>
              <a:t>First, these basic principles must be present throughout the investigation. </a:t>
            </a:r>
          </a:p>
        </p:txBody>
      </p:sp>
      <p:sp>
        <p:nvSpPr>
          <p:cNvPr id="4" name="Slide Number Placeholder 3"/>
          <p:cNvSpPr>
            <a:spLocks noGrp="1"/>
          </p:cNvSpPr>
          <p:nvPr>
            <p:ph type="sldNum" sz="quarter" idx="5"/>
          </p:nvPr>
        </p:nvSpPr>
        <p:spPr/>
        <p:txBody>
          <a:bodyPr/>
          <a:lstStyle/>
          <a:p>
            <a:fld id="{D49D23A5-4A48-4544-9874-C8A2FB006F98}" type="slidenum">
              <a:rPr lang="en-US" smtClean="0"/>
              <a:t>42</a:t>
            </a:fld>
            <a:endParaRPr lang="en-US"/>
          </a:p>
        </p:txBody>
      </p:sp>
    </p:spTree>
    <p:extLst>
      <p:ext uri="{BB962C8B-B14F-4D97-AF65-F5344CB8AC3E}">
        <p14:creationId xmlns:p14="http://schemas.microsoft.com/office/powerpoint/2010/main" val="2354901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separate training would probably be best to drill down into best practices for Title IX investigations, but this provides a “crash course” on some of the most important considerations, starting with the importance of a trauma-informed approach.</a:t>
            </a:r>
          </a:p>
          <a:p>
            <a:endParaRPr lang="en-US" dirty="0"/>
          </a:p>
          <a:p>
            <a:r>
              <a:rPr lang="en-US" dirty="0"/>
              <a:t>This framework for a trauma-informed response to investigations originates from https://atixa.org/resources/free-resources/whitepapers/ “ATIXA 2016 Whitepaper: The 7 Deadly Sins of Title IX Investigations.” While the regulations do not require a trauma-informed approach, practitioners recognize the benefits of such an approach as a best practice, that yields more complete investigations and will support participants in the process.</a:t>
            </a:r>
          </a:p>
          <a:p>
            <a:endParaRPr lang="en-US" dirty="0"/>
          </a:p>
          <a:p>
            <a:pPr marL="228600" indent="-228600">
              <a:buAutoNum type="arabicPeriod"/>
            </a:pPr>
            <a:r>
              <a:rPr lang="en-US" dirty="0"/>
              <a:t>Understand the impact of trauma on a neurobiological, physical, and emotional level:</a:t>
            </a:r>
          </a:p>
          <a:p>
            <a:pPr marL="685800" lvl="1" indent="-228600">
              <a:buFont typeface="Arial" panose="020B0604020202020204" pitchFamily="34" charset="0"/>
              <a:buChar char="•"/>
            </a:pPr>
            <a:r>
              <a:rPr lang="en-US" dirty="0"/>
              <a:t>“Flight, fight, or freeze” – there are many ways the body reacts in the moment it is threatened</a:t>
            </a:r>
          </a:p>
          <a:p>
            <a:pPr marL="685800" lvl="1" indent="-228600">
              <a:buFont typeface="Arial" panose="020B0604020202020204" pitchFamily="34" charset="0"/>
              <a:buChar char="•"/>
            </a:pPr>
            <a:r>
              <a:rPr lang="en-US" dirty="0"/>
              <a:t>The body responds to trauma or perceived trauma by releasing a surge of chemicals that can stay in the body for up to 96 hours</a:t>
            </a:r>
          </a:p>
          <a:p>
            <a:pPr marL="685800" lvl="1" indent="-228600">
              <a:buFont typeface="Arial" panose="020B0604020202020204" pitchFamily="34" charset="0"/>
              <a:buChar char="•"/>
            </a:pPr>
            <a:r>
              <a:rPr lang="en-US" dirty="0"/>
              <a:t>Questioning about a traumatic event can reactivate this neurobiological response</a:t>
            </a:r>
          </a:p>
          <a:p>
            <a:pPr marL="685800" lvl="1" indent="-228600">
              <a:buFont typeface="Arial" panose="020B0604020202020204" pitchFamily="34" charset="0"/>
              <a:buChar char="•"/>
            </a:pPr>
            <a:r>
              <a:rPr lang="en-US" dirty="0"/>
              <a:t>This surge of chemicals may help explain delays in reporting, unexpected emotional affect, non-linear accounts, and fractured memories</a:t>
            </a:r>
          </a:p>
          <a:p>
            <a:pPr marL="685800" lvl="1" indent="-228600">
              <a:buFont typeface="Arial" panose="020B0604020202020204" pitchFamily="34" charset="0"/>
              <a:buChar char="•"/>
            </a:pPr>
            <a:r>
              <a:rPr lang="en-US" dirty="0"/>
              <a:t>Giving reporting parties a couple of sleep cycles before interviewing may help by allowing time for the chemicals in the body to subside</a:t>
            </a:r>
          </a:p>
          <a:p>
            <a:pPr marL="228600" indent="-228600">
              <a:buAutoNum type="arabicPeriod"/>
            </a:pPr>
            <a:r>
              <a:rPr lang="en-US" dirty="0"/>
              <a:t>Promote safety and support</a:t>
            </a:r>
          </a:p>
          <a:p>
            <a:pPr marL="685800" lvl="1" indent="-228600">
              <a:buFont typeface="Arial" panose="020B0604020202020204" pitchFamily="34" charset="0"/>
              <a:buChar char="•"/>
            </a:pPr>
            <a:r>
              <a:rPr lang="en-US" dirty="0"/>
              <a:t>Provide a comfortable, neutral interview setting, including access to water, tissues, and things like stress balls or something else to help calm anxiety</a:t>
            </a:r>
          </a:p>
          <a:p>
            <a:pPr marL="685800" lvl="1" indent="-228600">
              <a:buFont typeface="Arial" panose="020B0604020202020204" pitchFamily="34" charset="0"/>
              <a:buChar char="•"/>
            </a:pPr>
            <a:r>
              <a:rPr lang="en-US" dirty="0"/>
              <a:t>Establish rapport with interviewee; don’t launch directly into questioning</a:t>
            </a:r>
          </a:p>
          <a:p>
            <a:pPr marL="685800" lvl="1" indent="-228600">
              <a:buFont typeface="Arial" panose="020B0604020202020204" pitchFamily="34" charset="0"/>
              <a:buChar char="•"/>
            </a:pPr>
            <a:r>
              <a:rPr lang="en-US" dirty="0"/>
              <a:t>Be clear about your role from the outset, the fact that you are an impartial investigator (who is not determining responsibility at this stage), and about what the school process can or cannot accomplish</a:t>
            </a:r>
          </a:p>
          <a:p>
            <a:pPr marL="685800" lvl="1" indent="-228600">
              <a:buFont typeface="Arial" panose="020B0604020202020204" pitchFamily="34" charset="0"/>
              <a:buChar char="•"/>
            </a:pPr>
            <a:r>
              <a:rPr lang="en-US" dirty="0"/>
              <a:t>Allow interviewee to ask questions about the process, and answer transparently</a:t>
            </a:r>
          </a:p>
          <a:p>
            <a:pPr marL="685800" lvl="1" indent="-228600">
              <a:buFont typeface="Arial" panose="020B0604020202020204" pitchFamily="34" charset="0"/>
              <a:buChar char="•"/>
            </a:pPr>
            <a:r>
              <a:rPr lang="en-US" dirty="0"/>
              <a:t>Convey sensitivity and empathy</a:t>
            </a:r>
          </a:p>
          <a:p>
            <a:pPr marL="685800" lvl="1" indent="-228600">
              <a:buFont typeface="Arial" panose="020B0604020202020204" pitchFamily="34" charset="0"/>
              <a:buChar char="•"/>
            </a:pPr>
            <a:r>
              <a:rPr lang="en-US" dirty="0"/>
              <a:t>If interviewing minors, never interview without presence of parents</a:t>
            </a:r>
          </a:p>
          <a:p>
            <a:pPr marL="228600" indent="-228600">
              <a:buAutoNum type="arabicPeriod"/>
            </a:pPr>
            <a:r>
              <a:rPr lang="en-US" dirty="0"/>
              <a:t>Know positive ways to respond that avoid re-traumatization</a:t>
            </a:r>
          </a:p>
          <a:p>
            <a:pPr marL="685800" lvl="1" indent="-228600">
              <a:buFont typeface="Arial" panose="020B0604020202020204" pitchFamily="34" charset="0"/>
              <a:buChar char="•"/>
            </a:pPr>
            <a:r>
              <a:rPr lang="en-US" dirty="0"/>
              <a:t>Be strategic: always consider why you are asking a question, and do so in the most neutral way possible</a:t>
            </a:r>
          </a:p>
          <a:p>
            <a:pPr marL="685800" lvl="1" indent="-228600">
              <a:buFont typeface="Arial" panose="020B0604020202020204" pitchFamily="34" charset="0"/>
              <a:buChar char="•"/>
            </a:pPr>
            <a:r>
              <a:rPr lang="en-US" dirty="0"/>
              <a:t>Be transparent: if you must ask about alcohol or drugs, explain why, and explain amnesty so talking about this isn’t a barrier</a:t>
            </a:r>
          </a:p>
          <a:p>
            <a:pPr marL="685800" lvl="1" indent="-228600">
              <a:buFont typeface="Arial" panose="020B0604020202020204" pitchFamily="34" charset="0"/>
              <a:buChar char="•"/>
            </a:pPr>
            <a:r>
              <a:rPr lang="en-US" dirty="0"/>
              <a:t>Summarize what you hear the interviewee saying and repeat it back, to show you are actively listening and invites clarification</a:t>
            </a:r>
          </a:p>
          <a:p>
            <a:pPr marL="685800" lvl="1" indent="-228600">
              <a:buFont typeface="Arial" panose="020B0604020202020204" pitchFamily="34" charset="0"/>
              <a:buChar char="•"/>
            </a:pPr>
            <a:r>
              <a:rPr lang="en-US" dirty="0"/>
              <a:t>If interviewee has trouble answering, it’s okay to back off a question and come back later in another way</a:t>
            </a:r>
          </a:p>
          <a:p>
            <a:pPr marL="685800" lvl="1" indent="-228600">
              <a:buFont typeface="Arial" panose="020B0604020202020204" pitchFamily="34" charset="0"/>
              <a:buChar char="•"/>
            </a:pPr>
            <a:r>
              <a:rPr lang="en-US" dirty="0"/>
              <a:t>If you must ask about something triggering or blaming, consider least triggering way to ask (instead of “Did you try to leave?” try “Can you recall what options you considered when he closed the door behind you?”)</a:t>
            </a:r>
          </a:p>
          <a:p>
            <a:pPr marL="228600" indent="-228600">
              <a:buAutoNum type="arabicPeriod"/>
            </a:pPr>
            <a:r>
              <a:rPr lang="en-US" dirty="0"/>
              <a:t>Provide choice with a goal of empowerment</a:t>
            </a:r>
          </a:p>
          <a:p>
            <a:pPr marL="685800" lvl="1" indent="-228600">
              <a:buFont typeface="Arial" panose="020B0604020202020204" pitchFamily="34" charset="0"/>
              <a:buChar char="•"/>
            </a:pPr>
            <a:r>
              <a:rPr lang="en-US" dirty="0"/>
              <a:t>Individuals who have experienced trauma feel they have lost control over the situation, and the ability to reestablish a degree of control is crucial for healing</a:t>
            </a:r>
          </a:p>
          <a:p>
            <a:pPr marL="685800" lvl="1" indent="-228600">
              <a:buFont typeface="Arial" panose="020B0604020202020204" pitchFamily="34" charset="0"/>
              <a:buChar char="•"/>
            </a:pPr>
            <a:r>
              <a:rPr lang="en-US" dirty="0"/>
              <a:t>Questions like “What can you tell me about what happened?” and “Where would you like to start?” leaves the interviewee in control</a:t>
            </a:r>
          </a:p>
          <a:p>
            <a:pPr marL="685800" lvl="1" indent="-228600">
              <a:buFont typeface="Arial" panose="020B0604020202020204" pitchFamily="34" charset="0"/>
              <a:buChar char="•"/>
            </a:pPr>
            <a:r>
              <a:rPr lang="en-US" dirty="0"/>
              <a:t>When you need to follow up, questions such as “Can you tell me more?” and “Can you help me understand?” are useful</a:t>
            </a:r>
          </a:p>
          <a:p>
            <a:pPr marL="685800" lvl="1" indent="-228600">
              <a:buFont typeface="Arial" panose="020B0604020202020204" pitchFamily="34" charset="0"/>
              <a:buChar char="•"/>
            </a:pPr>
            <a:r>
              <a:rPr lang="en-US" dirty="0"/>
              <a:t>Refrain from pointing out what you perceive to be poor decisions</a:t>
            </a:r>
          </a:p>
        </p:txBody>
      </p:sp>
      <p:sp>
        <p:nvSpPr>
          <p:cNvPr id="4" name="Slide Number Placeholder 3"/>
          <p:cNvSpPr>
            <a:spLocks noGrp="1"/>
          </p:cNvSpPr>
          <p:nvPr>
            <p:ph type="sldNum" sz="quarter" idx="5"/>
          </p:nvPr>
        </p:nvSpPr>
        <p:spPr/>
        <p:txBody>
          <a:bodyPr/>
          <a:lstStyle/>
          <a:p>
            <a:fld id="{D49D23A5-4A48-4544-9874-C8A2FB006F98}" type="slidenum">
              <a:rPr lang="en-US" smtClean="0"/>
              <a:t>43</a:t>
            </a:fld>
            <a:endParaRPr lang="en-US"/>
          </a:p>
        </p:txBody>
      </p:sp>
    </p:spTree>
    <p:extLst>
      <p:ext uri="{BB962C8B-B14F-4D97-AF65-F5344CB8AC3E}">
        <p14:creationId xmlns:p14="http://schemas.microsoft.com/office/powerpoint/2010/main" val="3469112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resources for further training: United Educators’ Checklist for Conducting Student Sexual Assault Investigations, developed by Jody Shipper for a workshop of the National Association of College and University Attorneys. This is a very helpful, straightforward tool to use while conducting Title IX investigation to help ensure that investigation is fair and thorough.</a:t>
            </a:r>
          </a:p>
          <a:p>
            <a:endParaRPr lang="en-US" dirty="0"/>
          </a:p>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44</a:t>
            </a:fld>
            <a:endParaRPr lang="en-US"/>
          </a:p>
        </p:txBody>
      </p:sp>
    </p:spTree>
    <p:extLst>
      <p:ext uri="{BB962C8B-B14F-4D97-AF65-F5344CB8AC3E}">
        <p14:creationId xmlns:p14="http://schemas.microsoft.com/office/powerpoint/2010/main" val="1162346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45</a:t>
            </a:fld>
            <a:endParaRPr lang="en-US"/>
          </a:p>
        </p:txBody>
      </p:sp>
    </p:spTree>
    <p:extLst>
      <p:ext uri="{BB962C8B-B14F-4D97-AF65-F5344CB8AC3E}">
        <p14:creationId xmlns:p14="http://schemas.microsoft.com/office/powerpoint/2010/main" val="2971988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49</a:t>
            </a:fld>
            <a:endParaRPr lang="en-US"/>
          </a:p>
        </p:txBody>
      </p:sp>
    </p:spTree>
    <p:extLst>
      <p:ext uri="{BB962C8B-B14F-4D97-AF65-F5344CB8AC3E}">
        <p14:creationId xmlns:p14="http://schemas.microsoft.com/office/powerpoint/2010/main" val="351228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Historical Context: How Did We Get Here?</a:t>
            </a:r>
          </a:p>
          <a:p>
            <a:r>
              <a:rPr lang="en-US" dirty="0"/>
              <a:t>As we just noted, Title IX passed back in 1972. The Department of Education then enacted the first regulations to implement Title IX in 1975. These regulations outlined schools’ obligations with respect to nondiscrimination in admission and recruitment, access to education programs or activities (including access to health insurance, housing, and athletics, among others), and hiring and employment. But they had not been updated for 45 years, and they did not say anything about schools’ responsibility to investigate or remedy sexual harassment as a form of sex-based discrimination. </a:t>
            </a:r>
          </a:p>
          <a:p>
            <a:endParaRPr lang="en-US" dirty="0"/>
          </a:p>
          <a:p>
            <a:r>
              <a:rPr lang="en-US" dirty="0"/>
              <a:t>Historically, though, courts have identified sexual harassment and assault as forms of sex discrimination. The Department of Education’s Office of Civil Rights periodically issued policy guidance regarding schools’ obligations to its students and employees to investigate and remedy allegations of sexual misconduct as a civil rights matter under Title IX. The 2011 “Dear Colleague” Letter, 2014 Q&amp;A document, and 2015 “Dear Colleague” Letter amped up schools’ responsibilities. </a:t>
            </a:r>
          </a:p>
          <a:p>
            <a:endParaRPr lang="en-US" dirty="0"/>
          </a:p>
          <a:p>
            <a:r>
              <a:rPr lang="en-US" dirty="0"/>
              <a:t>First, the 2011 Dear Colleague stated that if a student filed a complaint with the school alleging sexual misconduct, regardless of where the conduct occurred, the school had to follow its established procedures to process the complaint. The previous guidance also stated that if a school knows, </a:t>
            </a:r>
            <a:r>
              <a:rPr lang="en-US" i="1" dirty="0"/>
              <a:t>or reasonably should know</a:t>
            </a:r>
            <a:r>
              <a:rPr lang="en-US" i="0" dirty="0"/>
              <a:t>, about possible sexual misconduct, then the school MUST promptly investigate to determine what occurred and then take appropriate steps to resolve the situation, to resolve the situation, regardless of who notified the school. Finally, the previous guidance required that schools use a “preponderance of the evidence” standard when determining if the alleged misconduct occurred. The “clear and convincing” standard was deemed too high for alleged civil rights violations. The 2014 Q&amp;A was a comprehensive 53-page document outlining schools’ responsibilities regarding notice, investigations, hearings, confidentiality, and interim measures. The 2015 Dear Colleague Letter focused on the appointment of a Title IX Coordinator and that person’s training and responsibilities.</a:t>
            </a:r>
          </a:p>
          <a:p>
            <a:endParaRPr lang="en-US" i="0" dirty="0"/>
          </a:p>
          <a:p>
            <a:r>
              <a:rPr lang="en-US" i="0" dirty="0"/>
              <a:t>Very early in the Trump administration, Secretary DeVos revoked the 2011 and 2014 Title IX guidance documents. She announced the Department’s intention to go through the long, formal rule-making process to enact updated Title IX Regulations. As you can see from this timeline, the full process has taken about three years. Unlike the previous guidance documents, these Regulations have the force of law, unless and until they are either 1) replaced by laws passed by Congress, or 2) overturned by the federal courts. In the current political climate, neither is particularly likely—Congress and the courts defer quite a bit to the federal agencies when they go through the full formal regulation process. The lawsuits that were filed by states and by organizations like the ACLU, even if successful, will take a long time to work their way through the courts. So, we will likely be living with these Regulations for a long time to come.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23A5-4A48-4544-9874-C8A2FB006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550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1AF42C-8E43-478F-B22E-6F8F2D22500F}" type="slidenum">
              <a:rPr lang="en-US" smtClean="0"/>
              <a:t>50</a:t>
            </a:fld>
            <a:endParaRPr lang="en-US"/>
          </a:p>
        </p:txBody>
      </p:sp>
    </p:spTree>
    <p:extLst>
      <p:ext uri="{BB962C8B-B14F-4D97-AF65-F5344CB8AC3E}">
        <p14:creationId xmlns:p14="http://schemas.microsoft.com/office/powerpoint/2010/main" val="1285613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phase, the investigator creates a final investigative report summarizing all the facts from the relevant evidence gathered. When the final investigative report is finished and it is sent to both parties, this triggers the next phase of the process: the hearing/opportunity to question phase.</a:t>
            </a:r>
          </a:p>
        </p:txBody>
      </p:sp>
      <p:sp>
        <p:nvSpPr>
          <p:cNvPr id="4" name="Slide Number Placeholder 3"/>
          <p:cNvSpPr>
            <a:spLocks noGrp="1"/>
          </p:cNvSpPr>
          <p:nvPr>
            <p:ph type="sldNum" sz="quarter" idx="5"/>
          </p:nvPr>
        </p:nvSpPr>
        <p:spPr/>
        <p:txBody>
          <a:bodyPr/>
          <a:lstStyle/>
          <a:p>
            <a:fld id="{D49D23A5-4A48-4544-9874-C8A2FB006F98}" type="slidenum">
              <a:rPr lang="en-US" smtClean="0"/>
              <a:t>54</a:t>
            </a:fld>
            <a:endParaRPr lang="en-US"/>
          </a:p>
        </p:txBody>
      </p:sp>
    </p:spTree>
    <p:extLst>
      <p:ext uri="{BB962C8B-B14F-4D97-AF65-F5344CB8AC3E}">
        <p14:creationId xmlns:p14="http://schemas.microsoft.com/office/powerpoint/2010/main" val="4151433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Pause for Interactive Exercise – K-12 example</a:t>
            </a:r>
          </a:p>
        </p:txBody>
      </p:sp>
      <p:sp>
        <p:nvSpPr>
          <p:cNvPr id="4" name="Slide Number Placeholder 3"/>
          <p:cNvSpPr>
            <a:spLocks noGrp="1"/>
          </p:cNvSpPr>
          <p:nvPr>
            <p:ph type="sldNum" sz="quarter" idx="5"/>
          </p:nvPr>
        </p:nvSpPr>
        <p:spPr/>
        <p:txBody>
          <a:bodyPr/>
          <a:lstStyle/>
          <a:p>
            <a:fld id="{D49D23A5-4A48-4544-9874-C8A2FB006F98}" type="slidenum">
              <a:rPr lang="en-US" smtClean="0"/>
              <a:t>55</a:t>
            </a:fld>
            <a:endParaRPr lang="en-US"/>
          </a:p>
        </p:txBody>
      </p:sp>
    </p:spTree>
    <p:extLst>
      <p:ext uri="{BB962C8B-B14F-4D97-AF65-F5344CB8AC3E}">
        <p14:creationId xmlns:p14="http://schemas.microsoft.com/office/powerpoint/2010/main" val="4058049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stage has a strange split personality, because only postsecondary institutions must hold live hearings. But for all schools, K-12 or postsecondary, this stage serves as an opportunity for each party to question the other in some form.</a:t>
            </a:r>
          </a:p>
        </p:txBody>
      </p:sp>
      <p:sp>
        <p:nvSpPr>
          <p:cNvPr id="4" name="Slide Number Placeholder 3"/>
          <p:cNvSpPr>
            <a:spLocks noGrp="1"/>
          </p:cNvSpPr>
          <p:nvPr>
            <p:ph type="sldNum" sz="quarter" idx="5"/>
          </p:nvPr>
        </p:nvSpPr>
        <p:spPr/>
        <p:txBody>
          <a:bodyPr/>
          <a:lstStyle/>
          <a:p>
            <a:fld id="{D49D23A5-4A48-4544-9874-C8A2FB006F98}" type="slidenum">
              <a:rPr lang="en-US" smtClean="0"/>
              <a:t>56</a:t>
            </a:fld>
            <a:endParaRPr lang="en-US"/>
          </a:p>
        </p:txBody>
      </p:sp>
    </p:spTree>
    <p:extLst>
      <p:ext uri="{BB962C8B-B14F-4D97-AF65-F5344CB8AC3E}">
        <p14:creationId xmlns:p14="http://schemas.microsoft.com/office/powerpoint/2010/main" val="1830575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regulations make clear that questions asked during this stage must be relevant. In general, a question is relevant to the hearing if knowing the answer will tend to prove or disprove the allegations.</a:t>
            </a:r>
          </a:p>
          <a:p>
            <a:endParaRPr lang="en-US" dirty="0"/>
          </a:p>
          <a:p>
            <a:r>
              <a:rPr lang="en-US" dirty="0"/>
              <a:t>Many other kinds of questions that might be excluded in a courtroom would potentially be allowed in this setting, where the major factor is their “relevance.” The regulations do not allow the decision-maker to exclude things like the statements parties made during mediation discussions, hearsay, evidence of a party’s general character or prior bad acts, or evidence that is cumulative, duplicative, or unduly prejudicial, if these are “relevant” to the subject of the investigation (See 85 Fed. Reg. at 30336).</a:t>
            </a:r>
          </a:p>
        </p:txBody>
      </p:sp>
      <p:sp>
        <p:nvSpPr>
          <p:cNvPr id="4" name="Slide Number Placeholder 3"/>
          <p:cNvSpPr>
            <a:spLocks noGrp="1"/>
          </p:cNvSpPr>
          <p:nvPr>
            <p:ph type="sldNum" sz="quarter" idx="5"/>
          </p:nvPr>
        </p:nvSpPr>
        <p:spPr/>
        <p:txBody>
          <a:bodyPr/>
          <a:lstStyle/>
          <a:p>
            <a:fld id="{D49D23A5-4A48-4544-9874-C8A2FB006F98}" type="slidenum">
              <a:rPr lang="en-US" smtClean="0"/>
              <a:t>57</a:t>
            </a:fld>
            <a:endParaRPr lang="en-US"/>
          </a:p>
        </p:txBody>
      </p:sp>
    </p:spTree>
    <p:extLst>
      <p:ext uri="{BB962C8B-B14F-4D97-AF65-F5344CB8AC3E}">
        <p14:creationId xmlns:p14="http://schemas.microsoft.com/office/powerpoint/2010/main" val="1193093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regulations defines only a few specific types of questions that are NOT relevant: questions that ask the complainant about his/her sexual past. Also, questions about subject matter that is privileged (like medical records that have not been voluntarily disclosed), cannot be used without express written consent.</a:t>
            </a:r>
          </a:p>
        </p:txBody>
      </p:sp>
      <p:sp>
        <p:nvSpPr>
          <p:cNvPr id="4" name="Slide Number Placeholder 3"/>
          <p:cNvSpPr>
            <a:spLocks noGrp="1"/>
          </p:cNvSpPr>
          <p:nvPr>
            <p:ph type="sldNum" sz="quarter" idx="5"/>
          </p:nvPr>
        </p:nvSpPr>
        <p:spPr/>
        <p:txBody>
          <a:bodyPr/>
          <a:lstStyle/>
          <a:p>
            <a:fld id="{D49D23A5-4A48-4544-9874-C8A2FB006F98}" type="slidenum">
              <a:rPr lang="en-US" smtClean="0"/>
              <a:t>58</a:t>
            </a:fld>
            <a:endParaRPr lang="en-US"/>
          </a:p>
        </p:txBody>
      </p:sp>
    </p:spTree>
    <p:extLst>
      <p:ext uri="{BB962C8B-B14F-4D97-AF65-F5344CB8AC3E}">
        <p14:creationId xmlns:p14="http://schemas.microsoft.com/office/powerpoint/2010/main" val="4210148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live hearing is for each party to be questioned about their account of the incident. The regulations emphasize the due process rights for the Respondent, and to that end, the live hearing ensures that the Respondent’s advisor can question the Complainant (or any other witnesses) about the incident. If this reminds you of a trial, that’s because in many respects, it is like a mini-trial. The Decision-maker functions like both the judge and the jury. The Decision-maker is like a judge, because they must decide in the moment whether to allow certain kinds of questions. But they’re also like the jury, in that they will ultimately decide who is more credible and what evidence is most convincing, and then render a verdict. </a:t>
            </a:r>
          </a:p>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59</a:t>
            </a:fld>
            <a:endParaRPr lang="en-US"/>
          </a:p>
        </p:txBody>
      </p:sp>
    </p:spTree>
    <p:extLst>
      <p:ext uri="{BB962C8B-B14F-4D97-AF65-F5344CB8AC3E}">
        <p14:creationId xmlns:p14="http://schemas.microsoft.com/office/powerpoint/2010/main" val="2234021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about the advisors is a big departure, and it’s a bit strange. During the hearings, because the parties are not allowed to cross-examine each other, only advisors can cross-examine or question parties/witnesses, on behalf of the person they are advising. Each party can select an advisor, and that includes their own lawyer. But, if a party doesn’t find someone on their own, then the school must appoint an advisor for that person, to serve without any fee. Here, the regulations describe that schools have very broad discretion as to whom they will appoint as advisors, and the advisors really don’t need to be trained to do anything. They are not required to be “aligned” with their assigned party, and the party can’t object to the assigned advisor if they aren’t providing their own. The advisor may decide to see themselves as an “advocate” for their party and actively work with them to suggest questions or lines of inquiry. But the advisor could be nothing more than the conduit through which the party asks the questions he/she wants to ask during the hearing. The advisor is not required to bring anything to the table.</a:t>
            </a:r>
          </a:p>
          <a:p>
            <a:endParaRPr lang="en-US" dirty="0"/>
          </a:p>
          <a:p>
            <a:r>
              <a:rPr lang="en-US" dirty="0"/>
              <a:t>Your school will need to consider whom it may appoint as advisors, and make sure that the appointed individual is willing to do so. Your school may also want to think about whether it wants to offer any training to advisors—we think that a basic overview of the Title IX process would be helpful, even if not strictly required. </a:t>
            </a:r>
          </a:p>
          <a:p>
            <a:endParaRPr lang="en-US" dirty="0"/>
          </a:p>
          <a:p>
            <a:r>
              <a:rPr lang="en-US" dirty="0"/>
              <a:t>If the represented party is not satisfied with the outcome of the hearing or the grievance process, they cannot object that their assigned advisor was not satisfactory or did not “help” them enough during the hearing. Strictly speaking, despite the title of “advisor,” the regulations do not require the school-assigned advisor to be an advocate.</a:t>
            </a:r>
          </a:p>
          <a:p>
            <a:r>
              <a:rPr lang="en-US" dirty="0"/>
              <a:t>See 85 Fed. Reg. at 30341-42</a:t>
            </a:r>
          </a:p>
        </p:txBody>
      </p:sp>
      <p:sp>
        <p:nvSpPr>
          <p:cNvPr id="4" name="Slide Number Placeholder 3"/>
          <p:cNvSpPr>
            <a:spLocks noGrp="1"/>
          </p:cNvSpPr>
          <p:nvPr>
            <p:ph type="sldNum" sz="quarter" idx="5"/>
          </p:nvPr>
        </p:nvSpPr>
        <p:spPr/>
        <p:txBody>
          <a:bodyPr/>
          <a:lstStyle/>
          <a:p>
            <a:fld id="{D49D23A5-4A48-4544-9874-C8A2FB006F98}" type="slidenum">
              <a:rPr lang="en-US" smtClean="0"/>
              <a:t>60</a:t>
            </a:fld>
            <a:endParaRPr lang="en-US"/>
          </a:p>
        </p:txBody>
      </p:sp>
    </p:spTree>
    <p:extLst>
      <p:ext uri="{BB962C8B-B14F-4D97-AF65-F5344CB8AC3E}">
        <p14:creationId xmlns:p14="http://schemas.microsoft.com/office/powerpoint/2010/main" val="246757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is not merely an option for the school to use if it chooses; must permit parties to be in separate rooms if someone requests this. In this case, make sure that the Decision-makers, the parties, and any advisors who will use a video-conference technology in the cross-examination are trained on the use.</a:t>
            </a:r>
          </a:p>
          <a:p>
            <a:endParaRPr lang="en-US" dirty="0"/>
          </a:p>
          <a:p>
            <a:r>
              <a:rPr lang="en-US" dirty="0"/>
              <a:t>Because the hearing must be recorded (or transcribed) and preserved for future viewing by all parties, ensure that your technology has the recording feature available. Records must be kept for 7 years.</a:t>
            </a:r>
          </a:p>
          <a:p>
            <a:endParaRPr lang="en-US" dirty="0"/>
          </a:p>
          <a:p>
            <a:r>
              <a:rPr lang="en-US" dirty="0"/>
              <a:t>Keep the hearing and its contents confidential, in accordance with Section 106.71</a:t>
            </a:r>
          </a:p>
          <a:p>
            <a:r>
              <a:rPr lang="en-US" dirty="0"/>
              <a:t>See 85 Fed. Reg. at 30354-56</a:t>
            </a:r>
          </a:p>
        </p:txBody>
      </p:sp>
      <p:sp>
        <p:nvSpPr>
          <p:cNvPr id="4" name="Slide Number Placeholder 3"/>
          <p:cNvSpPr>
            <a:spLocks noGrp="1"/>
          </p:cNvSpPr>
          <p:nvPr>
            <p:ph type="sldNum" sz="quarter" idx="5"/>
          </p:nvPr>
        </p:nvSpPr>
        <p:spPr/>
        <p:txBody>
          <a:bodyPr/>
          <a:lstStyle/>
          <a:p>
            <a:fld id="{D49D23A5-4A48-4544-9874-C8A2FB006F98}" type="slidenum">
              <a:rPr lang="en-US" smtClean="0"/>
              <a:t>61</a:t>
            </a:fld>
            <a:endParaRPr lang="en-US"/>
          </a:p>
        </p:txBody>
      </p:sp>
    </p:spTree>
    <p:extLst>
      <p:ext uri="{BB962C8B-B14F-4D97-AF65-F5344CB8AC3E}">
        <p14:creationId xmlns:p14="http://schemas.microsoft.com/office/powerpoint/2010/main" val="3197127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are a K-12 school, this phase looks very different if you opt for the written opportunity to question. The Decision-maker will facilitate written communication between the parties’ advisors, with at least one round of questions permitted to each party and at least one round of follow-up questions after the answers to the first round are received.</a:t>
            </a:r>
          </a:p>
          <a:p>
            <a:endParaRPr lang="en-US" dirty="0"/>
          </a:p>
          <a:p>
            <a:r>
              <a:rPr lang="en-US" dirty="0"/>
              <a:t>Most schools will probably prefer this approach. But if your school does opt for the live hearing in any cases, then the procedures on the preceding slides must be followed at the K-12 level, too.</a:t>
            </a:r>
          </a:p>
        </p:txBody>
      </p:sp>
      <p:sp>
        <p:nvSpPr>
          <p:cNvPr id="4" name="Slide Number Placeholder 3"/>
          <p:cNvSpPr>
            <a:spLocks noGrp="1"/>
          </p:cNvSpPr>
          <p:nvPr>
            <p:ph type="sldNum" sz="quarter" idx="5"/>
          </p:nvPr>
        </p:nvSpPr>
        <p:spPr/>
        <p:txBody>
          <a:bodyPr/>
          <a:lstStyle/>
          <a:p>
            <a:fld id="{D49D23A5-4A48-4544-9874-C8A2FB006F98}" type="slidenum">
              <a:rPr lang="en-US" smtClean="0"/>
              <a:t>62</a:t>
            </a:fld>
            <a:endParaRPr lang="en-US"/>
          </a:p>
        </p:txBody>
      </p:sp>
    </p:spTree>
    <p:extLst>
      <p:ext uri="{BB962C8B-B14F-4D97-AF65-F5344CB8AC3E}">
        <p14:creationId xmlns:p14="http://schemas.microsoft.com/office/powerpoint/2010/main" val="39245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8</a:t>
            </a:fld>
            <a:endParaRPr lang="en-US" dirty="0"/>
          </a:p>
        </p:txBody>
      </p:sp>
    </p:spTree>
    <p:extLst>
      <p:ext uri="{BB962C8B-B14F-4D97-AF65-F5344CB8AC3E}">
        <p14:creationId xmlns:p14="http://schemas.microsoft.com/office/powerpoint/2010/main" val="76617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hearing/opportunity to question phase culminates with the Decision-maker, who reviews everything submitted so far, and then makes a Determination regarding Responsibility. We’ll discuss how they do this next.</a:t>
            </a:r>
          </a:p>
        </p:txBody>
      </p:sp>
      <p:sp>
        <p:nvSpPr>
          <p:cNvPr id="4" name="Slide Number Placeholder 3"/>
          <p:cNvSpPr>
            <a:spLocks noGrp="1"/>
          </p:cNvSpPr>
          <p:nvPr>
            <p:ph type="sldNum" sz="quarter" idx="5"/>
          </p:nvPr>
        </p:nvSpPr>
        <p:spPr/>
        <p:txBody>
          <a:bodyPr/>
          <a:lstStyle/>
          <a:p>
            <a:fld id="{D49D23A5-4A48-4544-9874-C8A2FB006F98}" type="slidenum">
              <a:rPr lang="en-US" smtClean="0"/>
              <a:t>63</a:t>
            </a:fld>
            <a:endParaRPr lang="en-US"/>
          </a:p>
        </p:txBody>
      </p:sp>
    </p:spTree>
    <p:extLst>
      <p:ext uri="{BB962C8B-B14F-4D97-AF65-F5344CB8AC3E}">
        <p14:creationId xmlns:p14="http://schemas.microsoft.com/office/powerpoint/2010/main" val="1256512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a Determination Regarding Responsibility, the Decision-maker will weigh the evidence according to the standard the school has chosen. There are two options, and the regulations allow schools to choose which standard they will employ. BUT the school </a:t>
            </a:r>
            <a:r>
              <a:rPr lang="en-US" b="1" dirty="0"/>
              <a:t>has to apply the same standard in ALL cases</a:t>
            </a:r>
            <a:r>
              <a:rPr lang="en-US" dirty="0"/>
              <a:t>—it cannot go back and forth.</a:t>
            </a:r>
          </a:p>
          <a:p>
            <a:endParaRPr lang="en-US" dirty="0"/>
          </a:p>
          <a:p>
            <a:r>
              <a:rPr lang="en-US" dirty="0"/>
              <a:t>The “preponderance of the evidence” standard means that it is “more likely than not” that the alleged conduct occurred. In layman’s terms, it’s saying there is at least a 51% probability that this occurred. This standard is common in civil law cases with alleged violations of civil rights, like Title VII. It’s the standard that was required for Title IX violations under the Department’s Obama-era guidance.</a:t>
            </a:r>
          </a:p>
          <a:p>
            <a:endParaRPr lang="en-US" dirty="0"/>
          </a:p>
          <a:p>
            <a:r>
              <a:rPr lang="en-US" dirty="0"/>
              <a:t>The “clear and convincing” standard means that it is “highly and substantially likely to be true” that the alleged conduct occurred, though not quite so high as the highest standard of “beyond a reasonable doubt” used in criminal cases. In layman’s terms, the “clear and convincing” standard is something like a 75-80% probability that the conduct occurred. It’s certainly a higher standard than the “preponderance of the evidence” standard.</a:t>
            </a:r>
          </a:p>
          <a:p>
            <a:endParaRPr lang="en-US" dirty="0"/>
          </a:p>
          <a:p>
            <a:r>
              <a:rPr lang="en-US" dirty="0"/>
              <a:t>Your school should carefully consider the implications of using each type of standard in the Title IX grievance process, and you will need to clearly indicate the standard you are using in your policy.</a:t>
            </a:r>
          </a:p>
        </p:txBody>
      </p:sp>
      <p:sp>
        <p:nvSpPr>
          <p:cNvPr id="4" name="Slide Number Placeholder 3"/>
          <p:cNvSpPr>
            <a:spLocks noGrp="1"/>
          </p:cNvSpPr>
          <p:nvPr>
            <p:ph type="sldNum" sz="quarter" idx="5"/>
          </p:nvPr>
        </p:nvSpPr>
        <p:spPr/>
        <p:txBody>
          <a:bodyPr/>
          <a:lstStyle/>
          <a:p>
            <a:fld id="{D49D23A5-4A48-4544-9874-C8A2FB006F98}" type="slidenum">
              <a:rPr lang="en-US" smtClean="0"/>
              <a:t>64</a:t>
            </a:fld>
            <a:endParaRPr lang="en-US"/>
          </a:p>
        </p:txBody>
      </p:sp>
    </p:spTree>
    <p:extLst>
      <p:ext uri="{BB962C8B-B14F-4D97-AF65-F5344CB8AC3E}">
        <p14:creationId xmlns:p14="http://schemas.microsoft.com/office/powerpoint/2010/main" val="1397499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all the other steps thus far, the Decision-maker’s Determination regarding Responsibility must be thoroughly documented, in both substance and procedure.</a:t>
            </a:r>
          </a:p>
        </p:txBody>
      </p:sp>
      <p:sp>
        <p:nvSpPr>
          <p:cNvPr id="4" name="Slide Number Placeholder 3"/>
          <p:cNvSpPr>
            <a:spLocks noGrp="1"/>
          </p:cNvSpPr>
          <p:nvPr>
            <p:ph type="sldNum" sz="quarter" idx="5"/>
          </p:nvPr>
        </p:nvSpPr>
        <p:spPr/>
        <p:txBody>
          <a:bodyPr/>
          <a:lstStyle/>
          <a:p>
            <a:fld id="{D49D23A5-4A48-4544-9874-C8A2FB006F98}" type="slidenum">
              <a:rPr lang="en-US" smtClean="0"/>
              <a:t>65</a:t>
            </a:fld>
            <a:endParaRPr lang="en-US"/>
          </a:p>
        </p:txBody>
      </p:sp>
    </p:spTree>
    <p:extLst>
      <p:ext uri="{BB962C8B-B14F-4D97-AF65-F5344CB8AC3E}">
        <p14:creationId xmlns:p14="http://schemas.microsoft.com/office/powerpoint/2010/main" val="11036801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phase that might arise during the grievance process is the Appeals phase.</a:t>
            </a:r>
          </a:p>
        </p:txBody>
      </p:sp>
      <p:sp>
        <p:nvSpPr>
          <p:cNvPr id="4" name="Slide Number Placeholder 3"/>
          <p:cNvSpPr>
            <a:spLocks noGrp="1"/>
          </p:cNvSpPr>
          <p:nvPr>
            <p:ph type="sldNum" sz="quarter" idx="5"/>
          </p:nvPr>
        </p:nvSpPr>
        <p:spPr/>
        <p:txBody>
          <a:bodyPr/>
          <a:lstStyle/>
          <a:p>
            <a:fld id="{D49D23A5-4A48-4544-9874-C8A2FB006F98}" type="slidenum">
              <a:rPr lang="en-US" smtClean="0"/>
              <a:t>66</a:t>
            </a:fld>
            <a:endParaRPr lang="en-US"/>
          </a:p>
        </p:txBody>
      </p:sp>
    </p:spTree>
    <p:extLst>
      <p:ext uri="{BB962C8B-B14F-4D97-AF65-F5344CB8AC3E}">
        <p14:creationId xmlns:p14="http://schemas.microsoft.com/office/powerpoint/2010/main" val="1915429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almost made it to the end! After the Decision-maker has rendered the Determination regarding Responsibility, both parties have the opportunity to appeal the outcome. </a:t>
            </a:r>
          </a:p>
          <a:p>
            <a:endParaRPr lang="en-US" dirty="0"/>
          </a:p>
          <a:p>
            <a:r>
              <a:rPr lang="en-US" dirty="0"/>
              <a:t>The regulations spell out certain required bases for appeal. For all of the bases of appeal, there is a caveat noting that the deficiency in the process would have had to affect the outcome. For example, if there is a minor procedural irregularity—someone was supposed to have been given 10 days to respond but they argue they only had 9 days because a holiday fell during that span—then there’s probably no valid basis for an appeal. If a new witness comes forward to make statements, that witness would likely have to introduce something new that previous witnesses had not already claimed. These bases for appeal are required in the regulations and are equally available to either party.</a:t>
            </a:r>
          </a:p>
          <a:p>
            <a:endParaRPr lang="en-US" dirty="0"/>
          </a:p>
          <a:p>
            <a:r>
              <a:rPr lang="en-US" dirty="0"/>
              <a:t>The school might opt to include additional bases for appeal, as long as they are available equally to both parties. Consider your other procedures and appeals processes in other matters—you may want your Title IX policies to include similar bases for appeals as other matters.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you may wish to allow the prevailing Complainant to appeal if the sanctions applied to the Respondent do not match the severity of the offense or the proposed remedies do not restore equal access to the Complainant. For example, if the Decision-maker rules in favor of the Complainant, and recommends only a one-week suspension for a very serious offense, but the Complainant believes the sanction does not sufficiently restore equal access to education, you may want to allow the Complainant to appeal the sanctions imposed. This would be allowed even if the Complainant “wins.” But the regulations do not require this type of appeal. </a:t>
            </a:r>
          </a:p>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67</a:t>
            </a:fld>
            <a:endParaRPr lang="en-US"/>
          </a:p>
        </p:txBody>
      </p:sp>
    </p:spTree>
    <p:extLst>
      <p:ext uri="{BB962C8B-B14F-4D97-AF65-F5344CB8AC3E}">
        <p14:creationId xmlns:p14="http://schemas.microsoft.com/office/powerpoint/2010/main" val="2866583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regulations require that when there is an appeal, yet another trained, neutral person needs to be brought into the process to review everything that has happened so far and determine the outcome of the appeal. The result of the appeal must be documented thoroughly. </a:t>
            </a:r>
          </a:p>
        </p:txBody>
      </p:sp>
      <p:sp>
        <p:nvSpPr>
          <p:cNvPr id="4" name="Slide Number Placeholder 3"/>
          <p:cNvSpPr>
            <a:spLocks noGrp="1"/>
          </p:cNvSpPr>
          <p:nvPr>
            <p:ph type="sldNum" sz="quarter" idx="5"/>
          </p:nvPr>
        </p:nvSpPr>
        <p:spPr/>
        <p:txBody>
          <a:bodyPr/>
          <a:lstStyle/>
          <a:p>
            <a:fld id="{D49D23A5-4A48-4544-9874-C8A2FB006F98}" type="slidenum">
              <a:rPr lang="en-US" smtClean="0"/>
              <a:t>68</a:t>
            </a:fld>
            <a:endParaRPr lang="en-US"/>
          </a:p>
        </p:txBody>
      </p:sp>
    </p:spTree>
    <p:extLst>
      <p:ext uri="{BB962C8B-B14F-4D97-AF65-F5344CB8AC3E}">
        <p14:creationId xmlns:p14="http://schemas.microsoft.com/office/powerpoint/2010/main" val="3906945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almost done—we just have some specifics on other aspects of the regulations to cover.</a:t>
            </a:r>
          </a:p>
        </p:txBody>
      </p:sp>
      <p:sp>
        <p:nvSpPr>
          <p:cNvPr id="4" name="Slide Number Placeholder 3"/>
          <p:cNvSpPr>
            <a:spLocks noGrp="1"/>
          </p:cNvSpPr>
          <p:nvPr>
            <p:ph type="sldNum" sz="quarter" idx="5"/>
          </p:nvPr>
        </p:nvSpPr>
        <p:spPr/>
        <p:txBody>
          <a:bodyPr/>
          <a:lstStyle/>
          <a:p>
            <a:fld id="{D49D23A5-4A48-4544-9874-C8A2FB006F98}" type="slidenum">
              <a:rPr lang="en-US" smtClean="0"/>
              <a:t>69</a:t>
            </a:fld>
            <a:endParaRPr lang="en-US"/>
          </a:p>
        </p:txBody>
      </p:sp>
    </p:spTree>
    <p:extLst>
      <p:ext uri="{BB962C8B-B14F-4D97-AF65-F5344CB8AC3E}">
        <p14:creationId xmlns:p14="http://schemas.microsoft.com/office/powerpoint/2010/main" val="3726858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IX imposes extensive record-keeping duties on schools. You will want to keep detailed, organized records of all Title IX processes. Keep in mind, these records must also be maintained in accordance with FERPA. We recommend that they are kept confidential from most school personnel and shared only on a need-to-know basis.</a:t>
            </a:r>
          </a:p>
        </p:txBody>
      </p:sp>
      <p:sp>
        <p:nvSpPr>
          <p:cNvPr id="4" name="Slide Number Placeholder 3"/>
          <p:cNvSpPr>
            <a:spLocks noGrp="1"/>
          </p:cNvSpPr>
          <p:nvPr>
            <p:ph type="sldNum" sz="quarter" idx="5"/>
          </p:nvPr>
        </p:nvSpPr>
        <p:spPr/>
        <p:txBody>
          <a:bodyPr/>
          <a:lstStyle/>
          <a:p>
            <a:fld id="{D49D23A5-4A48-4544-9874-C8A2FB006F98}" type="slidenum">
              <a:rPr lang="en-US" smtClean="0"/>
              <a:t>70</a:t>
            </a:fld>
            <a:endParaRPr lang="en-US"/>
          </a:p>
        </p:txBody>
      </p:sp>
    </p:spTree>
    <p:extLst>
      <p:ext uri="{BB962C8B-B14F-4D97-AF65-F5344CB8AC3E}">
        <p14:creationId xmlns:p14="http://schemas.microsoft.com/office/powerpoint/2010/main" val="2173366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your training materials must be posted publicly online and available for scrutiny to the public. You can bet that in the event of an especially contentious Title IX lawsuit brought against your school, they will be reviewed by opposing counsel and challenged for their consistency with the Title IX regulations. The regulations also require that you keep training materials on file for seven years, so even if you replace and update them regularly, the older versions will need to be retained and accessible. The training also has to include more than just the regulations themselves—you have to train your staff on the technology you will use to facilitate live hearings (if this applies to you in any cases), how to avoid prejudgment and partiality, and how to determine issues of relevance of questions or evidence.</a:t>
            </a:r>
          </a:p>
        </p:txBody>
      </p:sp>
      <p:sp>
        <p:nvSpPr>
          <p:cNvPr id="4" name="Slide Number Placeholder 3"/>
          <p:cNvSpPr>
            <a:spLocks noGrp="1"/>
          </p:cNvSpPr>
          <p:nvPr>
            <p:ph type="sldNum" sz="quarter" idx="5"/>
          </p:nvPr>
        </p:nvSpPr>
        <p:spPr/>
        <p:txBody>
          <a:bodyPr/>
          <a:lstStyle/>
          <a:p>
            <a:fld id="{D49D23A5-4A48-4544-9874-C8A2FB006F98}" type="slidenum">
              <a:rPr lang="en-US" smtClean="0"/>
              <a:t>71</a:t>
            </a:fld>
            <a:endParaRPr lang="en-US"/>
          </a:p>
        </p:txBody>
      </p:sp>
    </p:spTree>
    <p:extLst>
      <p:ext uri="{BB962C8B-B14F-4D97-AF65-F5344CB8AC3E}">
        <p14:creationId xmlns:p14="http://schemas.microsoft.com/office/powerpoint/2010/main" val="165093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just a quick note about retaliation. Like any complaint procedure, retaliation by the school in any way against a Complainant and/or a witness or a Respondent is prohibited. Likewise, the school cannot discipline someone for exercising their First Amendment rights to talk about the process and express their opinions about it. For example, if a student who is a Complainant in a Title IX grievance procedure posts publicly on their personal Facebook page that they are upset about how your school is handling their investigation, you cannot restrict their speech on this issue. Anyone involved in the process is perfectly free to express their opinions about it. HOWEVER, the matter becomes more tricky if someone makes statements online against another person involved. For example, if the Complainant posts “John Smith is a rapist, stay away from him” online and the posts spread around the school, this is a very tricky situation. This post would not qualify as harassment under Title IX’s regulations, but of course John Smith may accuse the Complainant of defamation and will probably want you to do something about it. [Attorneys may provide more guidance about what to do in this type of situation, depending on the circumstances.]</a:t>
            </a:r>
          </a:p>
        </p:txBody>
      </p:sp>
      <p:sp>
        <p:nvSpPr>
          <p:cNvPr id="4" name="Slide Number Placeholder 3"/>
          <p:cNvSpPr>
            <a:spLocks noGrp="1"/>
          </p:cNvSpPr>
          <p:nvPr>
            <p:ph type="sldNum" sz="quarter" idx="5"/>
          </p:nvPr>
        </p:nvSpPr>
        <p:spPr/>
        <p:txBody>
          <a:bodyPr/>
          <a:lstStyle/>
          <a:p>
            <a:fld id="{D49D23A5-4A48-4544-9874-C8A2FB006F98}" type="slidenum">
              <a:rPr lang="en-US" smtClean="0"/>
              <a:t>72</a:t>
            </a:fld>
            <a:endParaRPr lang="en-US"/>
          </a:p>
        </p:txBody>
      </p:sp>
    </p:spTree>
    <p:extLst>
      <p:ext uri="{BB962C8B-B14F-4D97-AF65-F5344CB8AC3E}">
        <p14:creationId xmlns:p14="http://schemas.microsoft.com/office/powerpoint/2010/main" val="3315422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diving into the procedures required for Title IX the grievance process, we want to go over the scope of the new Regulations—the who/what/where/when/how of these regulations. We’ll especially pull apart the definitions the regulations provide, and discuss some real-life examples.</a:t>
            </a:r>
          </a:p>
        </p:txBody>
      </p:sp>
      <p:sp>
        <p:nvSpPr>
          <p:cNvPr id="4" name="Slide Number Placeholder 3"/>
          <p:cNvSpPr>
            <a:spLocks noGrp="1"/>
          </p:cNvSpPr>
          <p:nvPr>
            <p:ph type="sldNum" sz="quarter" idx="5"/>
          </p:nvPr>
        </p:nvSpPr>
        <p:spPr/>
        <p:txBody>
          <a:bodyPr/>
          <a:lstStyle/>
          <a:p>
            <a:fld id="{D49D23A5-4A48-4544-9874-C8A2FB006F98}" type="slidenum">
              <a:rPr lang="en-US" smtClean="0"/>
              <a:t>11</a:t>
            </a:fld>
            <a:endParaRPr lang="en-US"/>
          </a:p>
        </p:txBody>
      </p:sp>
    </p:spTree>
    <p:extLst>
      <p:ext uri="{BB962C8B-B14F-4D97-AF65-F5344CB8AC3E}">
        <p14:creationId xmlns:p14="http://schemas.microsoft.com/office/powerpoint/2010/main" val="37690187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73</a:t>
            </a:fld>
            <a:endParaRPr lang="en-US"/>
          </a:p>
        </p:txBody>
      </p:sp>
    </p:spTree>
    <p:extLst>
      <p:ext uri="{BB962C8B-B14F-4D97-AF65-F5344CB8AC3E}">
        <p14:creationId xmlns:p14="http://schemas.microsoft.com/office/powerpoint/2010/main" val="25964439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what will you need to do to implement the new Title IX regulations?</a:t>
            </a:r>
          </a:p>
          <a:p>
            <a:endParaRPr lang="en-US" dirty="0"/>
          </a:p>
          <a:p>
            <a:r>
              <a:rPr lang="en-US" dirty="0"/>
              <a:t>First, you will need to determine who will fulfill the roles required in the Title IX grievance procedure. You probably already have your Title IX Coordinator, but you will need to make sure there is at least one other person trained to be an investigator. If the Title IX Coordinator signs a formal complaint, then he/she cannot be the investigator. There is also the possibility that the Title IX Coordinator, by virtue of a personal relationship, might need to recuse him or herself from an investigation, so that there is no claim of bias on either side. Next, you will need at least one person to serve as a Decision-maker, but again, it would be prudent to have more than one person capable of fulfilling this role, in case there is a situation where someone cannot serve impartially due to a personal relationship. You might also want to have multiple people trained as Decision-makers to serve on a panel who would vote on the Determination regarding Responsibility. In this case, odd-numbered panels are best, so that the panel could not be split evenly. Finally, you will need at least one person to serve as the Appeals Decision-maker, but you may want to have a backup for the same reasons regarding impartiality.</a:t>
            </a:r>
          </a:p>
          <a:p>
            <a:endParaRPr lang="en-US" dirty="0"/>
          </a:p>
          <a:p>
            <a:r>
              <a:rPr lang="en-US" dirty="0"/>
              <a:t>Next, you need to revise your policies and procedures to ensure they align with everything we’ve talked about today. The regulations have some clearly-defined requirements that are easy to translate into procedure. But there are numerous decision points that you might need to take to your Board—for example, as a K-12 school will you conduct live hearings or just written opportunities to question or a combination of both, depending on the situation? For colleges/universities, who will be your mandatory reporters for Title IX purposes? For all schools, which standard of evidence will you apply? What would your informal resolutions look like?</a:t>
            </a:r>
          </a:p>
          <a:p>
            <a:endParaRPr lang="en-US" dirty="0"/>
          </a:p>
          <a:p>
            <a:r>
              <a:rPr lang="en-US" dirty="0"/>
              <a:t>Next, you need to train your employees regarding their specific role in this process. All employees of K-12 schools will need to know the basics of what constitutes sexual harassment under Title IX and their responsibility to report any suspected sexual harassment to the Title IX Coordinator. All Title IX Coordinators, Investigators, Decision-makers, and Appeals Decision-makers must be trained on the specifics of the legal definitions, the formal complaint, and grievance procedures.</a:t>
            </a:r>
          </a:p>
          <a:p>
            <a:endParaRPr lang="en-US" dirty="0"/>
          </a:p>
          <a:p>
            <a:r>
              <a:rPr lang="en-US" dirty="0"/>
              <a:t>You’ll need to update your websites and your Student and Employee Handbooks to make sure the new policies are available to everyone.</a:t>
            </a:r>
          </a:p>
          <a:p>
            <a:endParaRPr lang="en-US" dirty="0"/>
          </a:p>
          <a:p>
            <a:r>
              <a:rPr lang="en-US" dirty="0"/>
              <a:t>As you move through this process, if you have specific questions, please don’t hesitate to reach out to counsel!</a:t>
            </a:r>
          </a:p>
          <a:p>
            <a:endParaRPr lang="en-US" dirty="0"/>
          </a:p>
          <a:p>
            <a:r>
              <a:rPr lang="en-US" dirty="0"/>
              <a:t>But don’t forget, these must be ready to go by August 14. That’s not a lot of time! Especially given the pressures of the pandemic. But that’s what the Department has mandated.</a:t>
            </a:r>
          </a:p>
        </p:txBody>
      </p:sp>
      <p:sp>
        <p:nvSpPr>
          <p:cNvPr id="4" name="Slide Number Placeholder 3"/>
          <p:cNvSpPr>
            <a:spLocks noGrp="1"/>
          </p:cNvSpPr>
          <p:nvPr>
            <p:ph type="sldNum" sz="quarter" idx="5"/>
          </p:nvPr>
        </p:nvSpPr>
        <p:spPr/>
        <p:txBody>
          <a:bodyPr/>
          <a:lstStyle/>
          <a:p>
            <a:fld id="{D49D23A5-4A48-4544-9874-C8A2FB006F98}" type="slidenum">
              <a:rPr lang="en-US" smtClean="0"/>
              <a:t>74</a:t>
            </a:fld>
            <a:endParaRPr lang="en-US"/>
          </a:p>
        </p:txBody>
      </p:sp>
    </p:spTree>
    <p:extLst>
      <p:ext uri="{BB962C8B-B14F-4D97-AF65-F5344CB8AC3E}">
        <p14:creationId xmlns:p14="http://schemas.microsoft.com/office/powerpoint/2010/main" val="2957187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sexual harassment under Title IX?</a:t>
            </a:r>
            <a:endParaRPr lang="en-US" b="0" dirty="0"/>
          </a:p>
          <a:p>
            <a:r>
              <a:rPr lang="en-US" b="0" dirty="0"/>
              <a:t>So far, we’ve referenced “sexual harassment” in talking about the Regulations. But this term means different things in different contexts, so it’s important that we are very clear about what sexual harassment means in the context of the new Title IX Regulations. Here, we’re actually talking about many different things at once, so let’s break it down, one by one.</a:t>
            </a:r>
          </a:p>
          <a:p>
            <a:endParaRPr lang="en-US" b="0" dirty="0"/>
          </a:p>
          <a:p>
            <a:r>
              <a:rPr lang="en-US" b="0" dirty="0"/>
              <a:t>(</a:t>
            </a:r>
            <a:r>
              <a:rPr lang="en-US" b="0" i="1" dirty="0"/>
              <a:t>The regulations actually talk about these in a different order, but I think it makes more sense to go from the least complicated definition to the most complicated definition.)</a:t>
            </a:r>
            <a:endParaRPr lang="en-US" b="0" dirty="0"/>
          </a:p>
        </p:txBody>
      </p:sp>
      <p:sp>
        <p:nvSpPr>
          <p:cNvPr id="4" name="Slide Number Placeholder 3"/>
          <p:cNvSpPr>
            <a:spLocks noGrp="1"/>
          </p:cNvSpPr>
          <p:nvPr>
            <p:ph type="sldNum" sz="quarter" idx="5"/>
          </p:nvPr>
        </p:nvSpPr>
        <p:spPr/>
        <p:txBody>
          <a:bodyPr/>
          <a:lstStyle/>
          <a:p>
            <a:fld id="{D49D23A5-4A48-4544-9874-C8A2FB006F98}" type="slidenum">
              <a:rPr lang="en-US" smtClean="0"/>
              <a:t>12</a:t>
            </a:fld>
            <a:endParaRPr lang="en-US"/>
          </a:p>
        </p:txBody>
      </p:sp>
    </p:spTree>
    <p:extLst>
      <p:ext uri="{BB962C8B-B14F-4D97-AF65-F5344CB8AC3E}">
        <p14:creationId xmlns:p14="http://schemas.microsoft.com/office/powerpoint/2010/main" val="408627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are directly based on the </a:t>
            </a:r>
            <a:r>
              <a:rPr lang="en-US" i="1" dirty="0"/>
              <a:t>Davis v. Monroe County School Board </a:t>
            </a:r>
            <a:r>
              <a:rPr lang="en-US" i="0" dirty="0"/>
              <a:t>case.</a:t>
            </a:r>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14</a:t>
            </a:fld>
            <a:endParaRPr lang="en-US"/>
          </a:p>
        </p:txBody>
      </p:sp>
    </p:spTree>
    <p:extLst>
      <p:ext uri="{BB962C8B-B14F-4D97-AF65-F5344CB8AC3E}">
        <p14:creationId xmlns:p14="http://schemas.microsoft.com/office/powerpoint/2010/main" val="161631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are directly based on </a:t>
            </a:r>
            <a:r>
              <a:rPr lang="en-US" i="1" dirty="0" err="1"/>
              <a:t>Lansberry</a:t>
            </a:r>
            <a:r>
              <a:rPr lang="en-US" i="1" dirty="0"/>
              <a:t> v. Altoona Area Sch. Dist.</a:t>
            </a:r>
            <a:r>
              <a:rPr lang="en-US" i="0" dirty="0"/>
              <a:t>, 318 F.Supp.3d 739 (W.D. Penn. 2018). These were real incidents of severe bullying experienced by a student identified as W.J.L. The bullying escalated to such an extreme point that this student took his own life. An investigation into the school’s Title IX policies showed that many other students at the school were the targets of bullying based on perceptions of being LGBTQ, as well as incidents of male students inappropriately touching female students. Multiple school instructors, paraprofessional staff, and administrators had not heard of Title IX and did not know who served as the Title IX Coordinator for the district.</a:t>
            </a:r>
          </a:p>
          <a:p>
            <a:endParaRPr lang="en-US" i="0" dirty="0"/>
          </a:p>
          <a:p>
            <a:r>
              <a:rPr lang="en-US" i="0" dirty="0"/>
              <a:t>Somewhat surprisingly, the court here actually granted the school’s motion to dismiss the Title IX claim. In the court’s view, the plaintiff (the deceased student’s father) did not provide enough specific facts to support the allegation that sexual harassment of his son took place. It was too much of a leap to assume that the bullying occurred because of gender or sex-based stereotypes. But clearly, in this case, the escalation of incidents over time should have been brought to the Title IX Coordinator’s attention for investigation, and the school should have made an effort to stop the harassment.</a:t>
            </a:r>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15</a:t>
            </a:fld>
            <a:endParaRPr lang="en-US"/>
          </a:p>
        </p:txBody>
      </p:sp>
    </p:spTree>
    <p:extLst>
      <p:ext uri="{BB962C8B-B14F-4D97-AF65-F5344CB8AC3E}">
        <p14:creationId xmlns:p14="http://schemas.microsoft.com/office/powerpoint/2010/main" val="3947475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7.jpg"/><Relationship Id="rId4" Type="http://schemas.microsoft.com/office/2007/relationships/hdphoto" Target="../media/hdphoto1.wdp"/></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7.jpg"/><Relationship Id="rId4" Type="http://schemas.microsoft.com/office/2007/relationships/hdphoto" Target="../media/hdphoto1.wdp"/></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7.jpg"/><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7.jpg"/><Relationship Id="rId4" Type="http://schemas.microsoft.com/office/2007/relationships/hdphoto" Target="../media/hdphoto1.wdp"/></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7.jpg"/><Relationship Id="rId4" Type="http://schemas.microsoft.com/office/2007/relationships/hdphoto" Target="../media/hdphoto1.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7.jpg"/><Relationship Id="rId4" Type="http://schemas.microsoft.com/office/2007/relationships/hdphoto" Target="../media/hdphoto1.wdp"/></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7.jpg"/><Relationship Id="rId4" Type="http://schemas.microsoft.com/office/2007/relationships/hdphoto" Target="../media/hdphoto1.wdp"/></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7.jp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7.jp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17.jpg"/><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7.jp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reserve="1">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2025467" y="1523549"/>
            <a:ext cx="9252000" cy="15464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54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 name="Google Shape;15;p3"/>
          <p:cNvSpPr txBox="1">
            <a:spLocks noGrp="1"/>
          </p:cNvSpPr>
          <p:nvPr>
            <p:ph type="subTitle" idx="1"/>
          </p:nvPr>
        </p:nvSpPr>
        <p:spPr>
          <a:xfrm>
            <a:off x="2025467" y="3039987"/>
            <a:ext cx="9252000" cy="1046400"/>
          </a:xfrm>
          <a:prstGeom prst="rect">
            <a:avLst/>
          </a:prstGeom>
        </p:spPr>
        <p:txBody>
          <a:bodyPr spcFirstLastPara="1" wrap="square" lIns="0" tIns="0" rIns="0" bIns="0" anchor="t" anchorCtr="0">
            <a:noAutofit/>
          </a:bodyPr>
          <a:lstStyle>
            <a:lvl1pPr lvl="0" rtl="0">
              <a:spcBef>
                <a:spcPts val="0"/>
              </a:spcBef>
              <a:spcAft>
                <a:spcPts val="0"/>
              </a:spcAft>
              <a:buSzPts val="2200"/>
              <a:buNone/>
              <a:defRPr sz="2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spTree>
    <p:extLst>
      <p:ext uri="{BB962C8B-B14F-4D97-AF65-F5344CB8AC3E}">
        <p14:creationId xmlns:p14="http://schemas.microsoft.com/office/powerpoint/2010/main" val="2957453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ockers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213576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Red Brick, White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t="5714" r="41" b="9349"/>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3342055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997233" y="300033"/>
            <a:ext cx="9942838" cy="1143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327" name="Google Shape;327;p6"/>
          <p:cNvSpPr txBox="1">
            <a:spLocks noGrp="1"/>
          </p:cNvSpPr>
          <p:nvPr>
            <p:ph type="body" idx="1"/>
          </p:nvPr>
        </p:nvSpPr>
        <p:spPr>
          <a:xfrm>
            <a:off x="997233"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
        <p:nvSpPr>
          <p:cNvPr id="328" name="Google Shape;328;p6"/>
          <p:cNvSpPr txBox="1">
            <a:spLocks noGrp="1"/>
          </p:cNvSpPr>
          <p:nvPr>
            <p:ph type="body" idx="2"/>
          </p:nvPr>
        </p:nvSpPr>
        <p:spPr>
          <a:xfrm>
            <a:off x="6188149"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Tree>
    <p:extLst>
      <p:ext uri="{BB962C8B-B14F-4D97-AF65-F5344CB8AC3E}">
        <p14:creationId xmlns:p14="http://schemas.microsoft.com/office/powerpoint/2010/main" val="406574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378C-46EC-4216-A6DA-73348DE47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4BE36-53A3-4E1B-AECB-F4DFED5CF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BC96A-343D-4206-812A-93D7F4413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463AAE-42DA-4A21-A504-437D67607FD0}"/>
              </a:ext>
            </a:extLst>
          </p:cNvPr>
          <p:cNvSpPr>
            <a:spLocks noGrp="1"/>
          </p:cNvSpPr>
          <p:nvPr>
            <p:ph type="sldNum" sz="quarter" idx="4"/>
          </p:nvPr>
        </p:nvSpPr>
        <p:spPr>
          <a:xfrm>
            <a:off x="190500" y="6407151"/>
            <a:ext cx="4086078" cy="3111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Boucek LLC. Attorney Advertising</a:t>
            </a:r>
          </a:p>
        </p:txBody>
      </p:sp>
    </p:spTree>
    <p:extLst>
      <p:ext uri="{BB962C8B-B14F-4D97-AF65-F5344CB8AC3E}">
        <p14:creationId xmlns:p14="http://schemas.microsoft.com/office/powerpoint/2010/main" val="256231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8910-DF72-471C-AAA3-AB894F195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4116B-3069-4439-94BF-55CA60F84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58E0B54-E093-4DEA-8F5F-68774C45C5B4}"/>
              </a:ext>
            </a:extLst>
          </p:cNvPr>
          <p:cNvSpPr>
            <a:spLocks noGrp="1"/>
          </p:cNvSpPr>
          <p:nvPr>
            <p:ph type="sldNum" sz="quarter" idx="4"/>
          </p:nvPr>
        </p:nvSpPr>
        <p:spPr>
          <a:xfrm>
            <a:off x="190500" y="6407151"/>
            <a:ext cx="4038600" cy="2857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Law LLC. Attorney Advertising</a:t>
            </a:r>
          </a:p>
        </p:txBody>
      </p:sp>
    </p:spTree>
    <p:extLst>
      <p:ext uri="{BB962C8B-B14F-4D97-AF65-F5344CB8AC3E}">
        <p14:creationId xmlns:p14="http://schemas.microsoft.com/office/powerpoint/2010/main" val="2655897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ook Left">
    <p:spTree>
      <p:nvGrpSpPr>
        <p:cNvPr id="1" name=""/>
        <p:cNvGrpSpPr/>
        <p:nvPr/>
      </p:nvGrpSpPr>
      <p:grpSpPr>
        <a:xfrm>
          <a:off x="0" y="0"/>
          <a:ext cx="0" cy="0"/>
          <a:chOff x="0" y="0"/>
          <a:chExt cx="0" cy="0"/>
        </a:xfrm>
      </p:grpSpPr>
      <p:pic>
        <p:nvPicPr>
          <p:cNvPr id="4" name="Picture 4" descr="filed four books">
            <a:extLst>
              <a:ext uri="{FF2B5EF4-FFF2-40B4-BE49-F238E27FC236}">
                <a16:creationId xmlns:a16="http://schemas.microsoft.com/office/drawing/2014/main" id="{FC981D21-CBDA-4407-8685-5FE96CF7E5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790" r="336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97F90D-2BC1-4EBC-B072-648AEC2E46BB}"/>
              </a:ext>
            </a:extLst>
          </p:cNvPr>
          <p:cNvSpPr>
            <a:spLocks noGrp="1"/>
          </p:cNvSpPr>
          <p:nvPr>
            <p:ph type="sldNum" sz="quarter" idx="10"/>
          </p:nvPr>
        </p:nvSpPr>
        <p:spPr>
          <a:xfrm>
            <a:off x="190500" y="6407151"/>
            <a:ext cx="4086078" cy="311149"/>
          </a:xfrm>
          <a:prstGeom prst="rect">
            <a:avLst/>
          </a:prstGeom>
        </p:spPr>
        <p:txBody>
          <a:bodyPr/>
          <a:lstStyle/>
          <a:p>
            <a:pPr algn="l"/>
            <a:fld id="{B6894335-F525-4914-9E22-99B7469D876C}" type="slidenum">
              <a:rPr lang="en-US" smtClean="0"/>
              <a:pPr algn="l"/>
              <a:t>‹#›</a:t>
            </a:fld>
            <a:r>
              <a:rPr lang="en-US"/>
              <a:t> | © Copyright 2019. Kriha Boucek LLC. Attorney Advertising</a:t>
            </a:r>
            <a:endParaRPr lang="en-US" dirty="0"/>
          </a:p>
        </p:txBody>
      </p:sp>
      <p:sp>
        <p:nvSpPr>
          <p:cNvPr id="12" name="Text Placeholder 11">
            <a:extLst>
              <a:ext uri="{FF2B5EF4-FFF2-40B4-BE49-F238E27FC236}">
                <a16:creationId xmlns:a16="http://schemas.microsoft.com/office/drawing/2014/main" id="{1A8D8974-DEE0-4375-90FB-8458F549E40E}"/>
              </a:ext>
            </a:extLst>
          </p:cNvPr>
          <p:cNvSpPr>
            <a:spLocks noGrp="1"/>
          </p:cNvSpPr>
          <p:nvPr>
            <p:ph type="body" sz="quarter" idx="11" hasCustomPrompt="1"/>
          </p:nvPr>
        </p:nvSpPr>
        <p:spPr>
          <a:xfrm>
            <a:off x="6495940" y="850052"/>
            <a:ext cx="5125446" cy="1158875"/>
          </a:xfrm>
        </p:spPr>
        <p:txBody>
          <a:bodyPr>
            <a:normAutofit/>
          </a:bodyPr>
          <a:lstStyle>
            <a:lvl1pPr marL="0" indent="0">
              <a:buNone/>
              <a:defRPr sz="4400"/>
            </a:lvl1pPr>
          </a:lstStyle>
          <a:p>
            <a:pPr lvl="0"/>
            <a:r>
              <a:rPr lang="en-US" dirty="0"/>
              <a:t>TITLE</a:t>
            </a:r>
          </a:p>
        </p:txBody>
      </p:sp>
      <p:sp>
        <p:nvSpPr>
          <p:cNvPr id="14" name="Text Placeholder 13">
            <a:extLst>
              <a:ext uri="{FF2B5EF4-FFF2-40B4-BE49-F238E27FC236}">
                <a16:creationId xmlns:a16="http://schemas.microsoft.com/office/drawing/2014/main" id="{2D16AAF1-D9E6-4DB8-89DD-5742F858D2BA}"/>
              </a:ext>
            </a:extLst>
          </p:cNvPr>
          <p:cNvSpPr>
            <a:spLocks noGrp="1"/>
          </p:cNvSpPr>
          <p:nvPr>
            <p:ph type="body" sz="quarter" idx="12" hasCustomPrompt="1"/>
          </p:nvPr>
        </p:nvSpPr>
        <p:spPr>
          <a:xfrm>
            <a:off x="6024563" y="2265363"/>
            <a:ext cx="5926137" cy="3359150"/>
          </a:xfrm>
        </p:spPr>
        <p:txBody>
          <a:bodyPr/>
          <a:lstStyle>
            <a:lvl1pPr marL="0" indent="0">
              <a:buNone/>
              <a:defRPr/>
            </a:lvl1pPr>
          </a:lstStyle>
          <a:p>
            <a:pPr lvl="0"/>
            <a:r>
              <a:rPr lang="en-US" dirty="0"/>
              <a:t>Text Box</a:t>
            </a:r>
          </a:p>
        </p:txBody>
      </p:sp>
    </p:spTree>
    <p:extLst>
      <p:ext uri="{BB962C8B-B14F-4D97-AF65-F5344CB8AC3E}">
        <p14:creationId xmlns:p14="http://schemas.microsoft.com/office/powerpoint/2010/main" val="2687814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opic Title Classroo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hasCustomPrompt="1"/>
          </p:nvPr>
        </p:nvSpPr>
        <p:spPr>
          <a:xfrm>
            <a:off x="393518" y="425813"/>
            <a:ext cx="8442138" cy="1325563"/>
          </a:xfrm>
        </p:spPr>
        <p:txBody>
          <a:bodyPr>
            <a:noAutofit/>
          </a:bodyPr>
          <a:lstStyle>
            <a:lvl1pPr>
              <a:defRPr sz="4000">
                <a:solidFill>
                  <a:schemeClr val="bg1"/>
                </a:solidFill>
              </a:defRPr>
            </a:lvl1pPr>
          </a:lstStyle>
          <a:p>
            <a:r>
              <a:rPr lang="en-US" dirty="0"/>
              <a:t>TITLE</a:t>
            </a:r>
          </a:p>
        </p:txBody>
      </p:sp>
      <p:sp>
        <p:nvSpPr>
          <p:cNvPr id="3" name="Slide Number Placeholder 2">
            <a:extLst>
              <a:ext uri="{FF2B5EF4-FFF2-40B4-BE49-F238E27FC236}">
                <a16:creationId xmlns:a16="http://schemas.microsoft.com/office/drawing/2014/main" id="{A6D43FC7-C6DD-4316-A1F8-560010A83006}"/>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tx1"/>
                </a:solidFill>
              </a:defRPr>
            </a:lvl1pPr>
          </a:lstStyle>
          <a:p>
            <a:pPr algn="l"/>
            <a:fld id="{B6894335-F525-4914-9E22-99B7469D876C}" type="slidenum">
              <a:rPr lang="en-US" smtClean="0"/>
              <a:pPr algn="l"/>
              <a:t>‹#›</a:t>
            </a:fld>
            <a:r>
              <a:rPr lang="en-US" dirty="0"/>
              <a:t> | © Copyright 2019. Kriha Boucek LLC. Attorney Advertising</a:t>
            </a:r>
          </a:p>
        </p:txBody>
      </p:sp>
      <p:pic>
        <p:nvPicPr>
          <p:cNvPr id="7" name="Picture 6">
            <a:extLst>
              <a:ext uri="{FF2B5EF4-FFF2-40B4-BE49-F238E27FC236}">
                <a16:creationId xmlns:a16="http://schemas.microsoft.com/office/drawing/2014/main" id="{083FBA76-08EC-4B8B-8E7B-D054719FD9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48836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Intro Slide">
    <p:spTree>
      <p:nvGrpSpPr>
        <p:cNvPr id="1" name=""/>
        <p:cNvGrpSpPr/>
        <p:nvPr/>
      </p:nvGrpSpPr>
      <p:grpSpPr>
        <a:xfrm>
          <a:off x="0" y="0"/>
          <a:ext cx="0" cy="0"/>
          <a:chOff x="0" y="0"/>
          <a:chExt cx="0" cy="0"/>
        </a:xfrm>
      </p:grpSpPr>
      <p:pic>
        <p:nvPicPr>
          <p:cNvPr id="6" name="Picture 5" descr="A picture containing sitting, orange, food&#10;&#10;Description automatically generated">
            <a:extLst>
              <a:ext uri="{FF2B5EF4-FFF2-40B4-BE49-F238E27FC236}">
                <a16:creationId xmlns:a16="http://schemas.microsoft.com/office/drawing/2014/main" id="{5F504AFA-AC39-4F20-A486-19EFBEB58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8" name="Straight Connector 7">
            <a:extLst>
              <a:ext uri="{FF2B5EF4-FFF2-40B4-BE49-F238E27FC236}">
                <a16:creationId xmlns:a16="http://schemas.microsoft.com/office/drawing/2014/main" id="{431E4063-5EF8-4ED7-B31A-4E6482BA2B73}"/>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pic>
        <p:nvPicPr>
          <p:cNvPr id="9" name="Picture 8" descr="A picture containing plate&#10;&#10;Description automatically generated">
            <a:extLst>
              <a:ext uri="{FF2B5EF4-FFF2-40B4-BE49-F238E27FC236}">
                <a16:creationId xmlns:a16="http://schemas.microsoft.com/office/drawing/2014/main" id="{B7F2800A-881C-48CC-A4A9-2EEF1AB08C4D}"/>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429089" y="5389609"/>
            <a:ext cx="693736" cy="688468"/>
          </a:xfrm>
          <a:prstGeom prst="rect">
            <a:avLst/>
          </a:prstGeom>
        </p:spPr>
      </p:pic>
      <p:pic>
        <p:nvPicPr>
          <p:cNvPr id="10" name="Picture 9" descr="A close up of a gong&#10;&#10;Description automatically generated">
            <a:extLst>
              <a:ext uri="{FF2B5EF4-FFF2-40B4-BE49-F238E27FC236}">
                <a16:creationId xmlns:a16="http://schemas.microsoft.com/office/drawing/2014/main" id="{3EABE241-639B-40CB-A384-4D5C31EF81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6031" y="5365379"/>
            <a:ext cx="693736" cy="693736"/>
          </a:xfrm>
          <a:prstGeom prst="rect">
            <a:avLst/>
          </a:prstGeom>
        </p:spPr>
      </p:pic>
      <p:sp>
        <p:nvSpPr>
          <p:cNvPr id="12" name="TextBox 11">
            <a:extLst>
              <a:ext uri="{FF2B5EF4-FFF2-40B4-BE49-F238E27FC236}">
                <a16:creationId xmlns:a16="http://schemas.microsoft.com/office/drawing/2014/main" id="{5121CA99-38CC-4D70-ACE2-4F40636E4C39}"/>
              </a:ext>
            </a:extLst>
          </p:cNvPr>
          <p:cNvSpPr txBox="1"/>
          <p:nvPr userDrawn="1"/>
        </p:nvSpPr>
        <p:spPr>
          <a:xfrm>
            <a:off x="113078" y="6097039"/>
            <a:ext cx="1567806" cy="307777"/>
          </a:xfrm>
          <a:prstGeom prst="rect">
            <a:avLst/>
          </a:prstGeom>
          <a:noFill/>
        </p:spPr>
        <p:txBody>
          <a:bodyPr wrap="square" rtlCol="0">
            <a:spAutoFit/>
          </a:bodyPr>
          <a:lstStyle/>
          <a:p>
            <a:r>
              <a:rPr lang="en-US" sz="1400" dirty="0">
                <a:solidFill>
                  <a:srgbClr val="000000"/>
                </a:solidFill>
              </a:rPr>
              <a:t>krihaboucek.com</a:t>
            </a:r>
          </a:p>
        </p:txBody>
      </p:sp>
      <p:sp>
        <p:nvSpPr>
          <p:cNvPr id="15" name="TextBox 14">
            <a:extLst>
              <a:ext uri="{FF2B5EF4-FFF2-40B4-BE49-F238E27FC236}">
                <a16:creationId xmlns:a16="http://schemas.microsoft.com/office/drawing/2014/main" id="{DCB40AE4-4F16-4BAB-9340-6319644538DA}"/>
              </a:ext>
            </a:extLst>
          </p:cNvPr>
          <p:cNvSpPr txBox="1"/>
          <p:nvPr userDrawn="1"/>
        </p:nvSpPr>
        <p:spPr>
          <a:xfrm>
            <a:off x="1794693" y="6078077"/>
            <a:ext cx="1674650" cy="307777"/>
          </a:xfrm>
          <a:prstGeom prst="rect">
            <a:avLst/>
          </a:prstGeom>
          <a:noFill/>
        </p:spPr>
        <p:txBody>
          <a:bodyPr wrap="square" rtlCol="0">
            <a:spAutoFit/>
          </a:bodyPr>
          <a:lstStyle/>
          <a:p>
            <a:r>
              <a:rPr lang="en-US" sz="1400" dirty="0">
                <a:solidFill>
                  <a:srgbClr val="000000"/>
                </a:solidFill>
              </a:rPr>
              <a:t>@</a:t>
            </a:r>
            <a:r>
              <a:rPr lang="en-US" sz="1400" dirty="0" err="1">
                <a:solidFill>
                  <a:srgbClr val="000000"/>
                </a:solidFill>
              </a:rPr>
              <a:t>krihabouceklaw</a:t>
            </a:r>
            <a:endParaRPr lang="en-US" sz="1400" dirty="0">
              <a:solidFill>
                <a:srgbClr val="000000"/>
              </a:solidFill>
            </a:endParaRPr>
          </a:p>
        </p:txBody>
      </p:sp>
      <p:sp>
        <p:nvSpPr>
          <p:cNvPr id="17" name="Text Placeholder 16">
            <a:extLst>
              <a:ext uri="{FF2B5EF4-FFF2-40B4-BE49-F238E27FC236}">
                <a16:creationId xmlns:a16="http://schemas.microsoft.com/office/drawing/2014/main" id="{B949DACE-D15C-4670-BCE3-56387AE307C7}"/>
              </a:ext>
            </a:extLst>
          </p:cNvPr>
          <p:cNvSpPr>
            <a:spLocks noGrp="1"/>
          </p:cNvSpPr>
          <p:nvPr>
            <p:ph type="body" sz="quarter" idx="12"/>
          </p:nvPr>
        </p:nvSpPr>
        <p:spPr>
          <a:xfrm>
            <a:off x="1680884" y="6283793"/>
            <a:ext cx="1788459" cy="289005"/>
          </a:xfrm>
          <a:prstGeom prst="rect">
            <a:avLst/>
          </a:prstGeom>
        </p:spPr>
        <p:txBody>
          <a:bodyPr/>
          <a:lstStyle>
            <a:lvl1pPr marL="114300" indent="0">
              <a:buNone/>
              <a:defRPr sz="1400"/>
            </a:lvl1pPr>
          </a:lstStyle>
          <a:p>
            <a:pPr lvl="0"/>
            <a:endParaRPr lang="en-US" dirty="0"/>
          </a:p>
        </p:txBody>
      </p:sp>
      <p:sp>
        <p:nvSpPr>
          <p:cNvPr id="42" name="Text Placeholder 41">
            <a:extLst>
              <a:ext uri="{FF2B5EF4-FFF2-40B4-BE49-F238E27FC236}">
                <a16:creationId xmlns:a16="http://schemas.microsoft.com/office/drawing/2014/main" id="{1521FF4E-99E7-4DC6-A0FC-507E229F7A31}"/>
              </a:ext>
            </a:extLst>
          </p:cNvPr>
          <p:cNvSpPr>
            <a:spLocks noGrp="1"/>
          </p:cNvSpPr>
          <p:nvPr>
            <p:ph type="body" sz="quarter" idx="13"/>
          </p:nvPr>
        </p:nvSpPr>
        <p:spPr>
          <a:xfrm>
            <a:off x="1292035" y="3074693"/>
            <a:ext cx="9607929" cy="675498"/>
          </a:xfrm>
          <a:prstGeom prst="rect">
            <a:avLst/>
          </a:prstGeom>
        </p:spPr>
        <p:txBody>
          <a:bodyPr/>
          <a:lstStyle>
            <a:lvl1pPr marL="114300" indent="0" algn="ctr">
              <a:buNone/>
              <a:defRPr sz="4000" b="1">
                <a:solidFill>
                  <a:srgbClr val="C00000"/>
                </a:solidFill>
                <a:latin typeface="+mj-lt"/>
              </a:defRPr>
            </a:lvl1pPr>
          </a:lstStyle>
          <a:p>
            <a:pPr lvl="0"/>
            <a:endParaRPr lang="en-US" dirty="0"/>
          </a:p>
        </p:txBody>
      </p:sp>
      <p:sp>
        <p:nvSpPr>
          <p:cNvPr id="43" name="Text Placeholder 41">
            <a:extLst>
              <a:ext uri="{FF2B5EF4-FFF2-40B4-BE49-F238E27FC236}">
                <a16:creationId xmlns:a16="http://schemas.microsoft.com/office/drawing/2014/main" id="{04F02032-8814-4428-AD46-3E589B5640DF}"/>
              </a:ext>
            </a:extLst>
          </p:cNvPr>
          <p:cNvSpPr>
            <a:spLocks noGrp="1"/>
          </p:cNvSpPr>
          <p:nvPr>
            <p:ph type="body" sz="quarter" idx="14"/>
          </p:nvPr>
        </p:nvSpPr>
        <p:spPr>
          <a:xfrm>
            <a:off x="1681162" y="3816013"/>
            <a:ext cx="8829674" cy="744449"/>
          </a:xfrm>
          <a:prstGeom prst="rect">
            <a:avLst/>
          </a:prstGeom>
        </p:spPr>
        <p:txBody>
          <a:bodyPr/>
          <a:lstStyle>
            <a:lvl1pPr marL="114300" indent="0" algn="ctr">
              <a:buNone/>
              <a:defRPr sz="2400">
                <a:solidFill>
                  <a:srgbClr val="000000"/>
                </a:solidFill>
                <a:latin typeface="+mj-lt"/>
              </a:defRPr>
            </a:lvl1pPr>
          </a:lstStyle>
          <a:p>
            <a:pPr lvl="0"/>
            <a:endParaRPr lang="en-US" dirty="0"/>
          </a:p>
        </p:txBody>
      </p:sp>
      <p:sp>
        <p:nvSpPr>
          <p:cNvPr id="46" name="Text Placeholder 45">
            <a:extLst>
              <a:ext uri="{FF2B5EF4-FFF2-40B4-BE49-F238E27FC236}">
                <a16:creationId xmlns:a16="http://schemas.microsoft.com/office/drawing/2014/main" id="{E4867B06-2CFF-4653-B7E4-6E4D8CBD2DCE}"/>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47" name="Text Placeholder 45">
            <a:extLst>
              <a:ext uri="{FF2B5EF4-FFF2-40B4-BE49-F238E27FC236}">
                <a16:creationId xmlns:a16="http://schemas.microsoft.com/office/drawing/2014/main" id="{9A230DA5-E08B-49B8-9870-D03612B6634A}"/>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59" name="TextBox 58">
            <a:extLst>
              <a:ext uri="{FF2B5EF4-FFF2-40B4-BE49-F238E27FC236}">
                <a16:creationId xmlns:a16="http://schemas.microsoft.com/office/drawing/2014/main" id="{1718DC95-CD64-4F92-BCCA-29FFBA785D23}"/>
              </a:ext>
            </a:extLst>
          </p:cNvPr>
          <p:cNvSpPr txBox="1"/>
          <p:nvPr userDrawn="1"/>
        </p:nvSpPr>
        <p:spPr>
          <a:xfrm>
            <a:off x="5848215" y="5794397"/>
            <a:ext cx="3083913" cy="1138773"/>
          </a:xfrm>
          <a:prstGeom prst="rect">
            <a:avLst/>
          </a:prstGeom>
          <a:noFill/>
        </p:spPr>
        <p:txBody>
          <a:bodyPr wrap="square" rtlCol="0">
            <a:spAutoFit/>
          </a:bodyPr>
          <a:lstStyle/>
          <a:p>
            <a:r>
              <a:rPr lang="en-US" b="1" dirty="0">
                <a:solidFill>
                  <a:srgbClr val="C00000"/>
                </a:solidFill>
              </a:rPr>
              <a:t>Oakbrook Terrace Office</a:t>
            </a:r>
          </a:p>
          <a:p>
            <a:r>
              <a:rPr lang="en-US" sz="1600" b="0" dirty="0">
                <a:solidFill>
                  <a:srgbClr val="000000"/>
                </a:solidFill>
              </a:rPr>
              <a:t>2 Trans Am Plaza Dr., Suite 450</a:t>
            </a:r>
          </a:p>
          <a:p>
            <a:r>
              <a:rPr lang="en-US" sz="1600" b="0" dirty="0">
                <a:solidFill>
                  <a:srgbClr val="000000"/>
                </a:solidFill>
              </a:rPr>
              <a:t>Oakbrook Terrace, IL 60181</a:t>
            </a:r>
          </a:p>
          <a:p>
            <a:endParaRPr lang="en-US" b="1" dirty="0">
              <a:solidFill>
                <a:srgbClr val="C00000"/>
              </a:solidFill>
            </a:endParaRPr>
          </a:p>
        </p:txBody>
      </p:sp>
      <p:sp>
        <p:nvSpPr>
          <p:cNvPr id="60" name="TextBox 59">
            <a:extLst>
              <a:ext uri="{FF2B5EF4-FFF2-40B4-BE49-F238E27FC236}">
                <a16:creationId xmlns:a16="http://schemas.microsoft.com/office/drawing/2014/main" id="{E354ADE6-AD29-4B50-B2A6-A66D14D71133}"/>
              </a:ext>
            </a:extLst>
          </p:cNvPr>
          <p:cNvSpPr txBox="1"/>
          <p:nvPr userDrawn="1"/>
        </p:nvSpPr>
        <p:spPr>
          <a:xfrm>
            <a:off x="9237114" y="5790052"/>
            <a:ext cx="2839471" cy="861774"/>
          </a:xfrm>
          <a:prstGeom prst="rect">
            <a:avLst/>
          </a:prstGeom>
          <a:noFill/>
        </p:spPr>
        <p:txBody>
          <a:bodyPr wrap="square" rtlCol="0">
            <a:spAutoFit/>
          </a:bodyPr>
          <a:lstStyle/>
          <a:p>
            <a:r>
              <a:rPr lang="en-US" b="1" dirty="0">
                <a:solidFill>
                  <a:srgbClr val="C00000"/>
                </a:solidFill>
              </a:rPr>
              <a:t>Southern Illinois Office</a:t>
            </a:r>
          </a:p>
          <a:p>
            <a:r>
              <a:rPr lang="en-US" sz="1600" kern="1200" dirty="0">
                <a:solidFill>
                  <a:srgbClr val="000000"/>
                </a:solidFill>
                <a:effectLst/>
                <a:latin typeface="+mn-lt"/>
                <a:ea typeface="+mn-ea"/>
                <a:cs typeface="+mn-cs"/>
              </a:rPr>
              <a:t>3 Club Centre Court Suite D</a:t>
            </a:r>
            <a:br>
              <a:rPr lang="en-US" sz="1600" kern="1200" dirty="0">
                <a:solidFill>
                  <a:srgbClr val="000000"/>
                </a:solidFill>
                <a:effectLst/>
                <a:latin typeface="+mn-lt"/>
                <a:ea typeface="+mn-ea"/>
                <a:cs typeface="+mn-cs"/>
              </a:rPr>
            </a:br>
            <a:r>
              <a:rPr lang="en-US" sz="1600" kern="1200" dirty="0">
                <a:solidFill>
                  <a:srgbClr val="000000"/>
                </a:solidFill>
                <a:effectLst/>
                <a:latin typeface="+mn-lt"/>
                <a:ea typeface="+mn-ea"/>
                <a:cs typeface="+mn-cs"/>
              </a:rPr>
              <a:t>Edwardsville, IL 62025</a:t>
            </a:r>
            <a:endParaRPr lang="en-US" sz="1600" b="1" dirty="0">
              <a:solidFill>
                <a:srgbClr val="000000"/>
              </a:solidFill>
            </a:endParaRPr>
          </a:p>
        </p:txBody>
      </p:sp>
      <p:grpSp>
        <p:nvGrpSpPr>
          <p:cNvPr id="62" name="Google Shape;6;p1">
            <a:extLst>
              <a:ext uri="{FF2B5EF4-FFF2-40B4-BE49-F238E27FC236}">
                <a16:creationId xmlns:a16="http://schemas.microsoft.com/office/drawing/2014/main" id="{C5FA9891-B40D-46BE-BBB7-47D2F68B4AF6}"/>
              </a:ext>
            </a:extLst>
          </p:cNvPr>
          <p:cNvGrpSpPr/>
          <p:nvPr userDrawn="1"/>
        </p:nvGrpSpPr>
        <p:grpSpPr>
          <a:xfrm>
            <a:off x="0" y="0"/>
            <a:ext cx="12192000" cy="6858000"/>
            <a:chOff x="0" y="0"/>
            <a:chExt cx="9144000" cy="5143500"/>
          </a:xfrm>
        </p:grpSpPr>
        <p:pic>
          <p:nvPicPr>
            <p:cNvPr id="63" name="Google Shape;7;p1">
              <a:extLst>
                <a:ext uri="{FF2B5EF4-FFF2-40B4-BE49-F238E27FC236}">
                  <a16:creationId xmlns:a16="http://schemas.microsoft.com/office/drawing/2014/main" id="{69D21EC3-8200-48AD-9CB0-BF3D4DEF78D5}"/>
                </a:ext>
              </a:extLst>
            </p:cNvPr>
            <p:cNvPicPr preferRelativeResize="0"/>
            <p:nvPr/>
          </p:nvPicPr>
          <p:blipFill rotWithShape="1">
            <a:blip r:embed="rId6">
              <a:alphaModFix/>
            </a:blip>
            <a:srcRect/>
            <a:stretch/>
          </p:blipFill>
          <p:spPr>
            <a:xfrm>
              <a:off x="0" y="0"/>
              <a:ext cx="9144000" cy="5143500"/>
            </a:xfrm>
            <a:prstGeom prst="rect">
              <a:avLst/>
            </a:prstGeom>
            <a:noFill/>
            <a:ln>
              <a:noFill/>
            </a:ln>
          </p:spPr>
        </p:pic>
        <p:grpSp>
          <p:nvGrpSpPr>
            <p:cNvPr id="64" name="Google Shape;8;p1">
              <a:extLst>
                <a:ext uri="{FF2B5EF4-FFF2-40B4-BE49-F238E27FC236}">
                  <a16:creationId xmlns:a16="http://schemas.microsoft.com/office/drawing/2014/main" id="{4B348CBB-FC4E-429F-821A-C51A70264601}"/>
                </a:ext>
              </a:extLst>
            </p:cNvPr>
            <p:cNvGrpSpPr/>
            <p:nvPr/>
          </p:nvGrpSpPr>
          <p:grpSpPr>
            <a:xfrm>
              <a:off x="0" y="566400"/>
              <a:ext cx="9144000" cy="4015149"/>
              <a:chOff x="0" y="566400"/>
              <a:chExt cx="9144000" cy="4015149"/>
            </a:xfrm>
          </p:grpSpPr>
          <p:sp>
            <p:nvSpPr>
              <p:cNvPr id="65" name="Google Shape;9;p1">
                <a:extLst>
                  <a:ext uri="{FF2B5EF4-FFF2-40B4-BE49-F238E27FC236}">
                    <a16:creationId xmlns:a16="http://schemas.microsoft.com/office/drawing/2014/main" id="{CDD31F04-BD9A-4F59-9AA7-DCBFAAE01376}"/>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10;p1">
                <a:extLst>
                  <a:ext uri="{FF2B5EF4-FFF2-40B4-BE49-F238E27FC236}">
                    <a16:creationId xmlns:a16="http://schemas.microsoft.com/office/drawing/2014/main" id="{58F16D9C-D5CB-4220-A8B0-07ED3ACDACAE}"/>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11;p1">
                <a:extLst>
                  <a:ext uri="{FF2B5EF4-FFF2-40B4-BE49-F238E27FC236}">
                    <a16:creationId xmlns:a16="http://schemas.microsoft.com/office/drawing/2014/main" id="{E399564E-C5A7-409A-A3B6-D5D384C48649}"/>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12;p1">
                <a:extLst>
                  <a:ext uri="{FF2B5EF4-FFF2-40B4-BE49-F238E27FC236}">
                    <a16:creationId xmlns:a16="http://schemas.microsoft.com/office/drawing/2014/main" id="{A163E730-7F04-4FB4-B1FB-3C1DFF089DC0}"/>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13;p1">
                <a:extLst>
                  <a:ext uri="{FF2B5EF4-FFF2-40B4-BE49-F238E27FC236}">
                    <a16:creationId xmlns:a16="http://schemas.microsoft.com/office/drawing/2014/main" id="{668276EF-121C-456A-BEE4-88192FA9CE2B}"/>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14;p1">
                <a:extLst>
                  <a:ext uri="{FF2B5EF4-FFF2-40B4-BE49-F238E27FC236}">
                    <a16:creationId xmlns:a16="http://schemas.microsoft.com/office/drawing/2014/main" id="{880CE0E2-6FD8-4FFC-B17C-66533BD5FE6D}"/>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15;p1">
                <a:extLst>
                  <a:ext uri="{FF2B5EF4-FFF2-40B4-BE49-F238E27FC236}">
                    <a16:creationId xmlns:a16="http://schemas.microsoft.com/office/drawing/2014/main" id="{9C7D03D7-73C1-4829-AA9F-C8A6AAC07F8A}"/>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16;p1">
                <a:extLst>
                  <a:ext uri="{FF2B5EF4-FFF2-40B4-BE49-F238E27FC236}">
                    <a16:creationId xmlns:a16="http://schemas.microsoft.com/office/drawing/2014/main" id="{DDAA2501-A93B-4E44-9FB3-3242B1BCE60C}"/>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77683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70"/>
        <p:cNvGrpSpPr/>
        <p:nvPr/>
      </p:nvGrpSpPr>
      <p:grpSpPr>
        <a:xfrm>
          <a:off x="0" y="0"/>
          <a:ext cx="0" cy="0"/>
          <a:chOff x="0" y="0"/>
          <a:chExt cx="0" cy="0"/>
        </a:xfrm>
      </p:grpSpPr>
      <p:sp>
        <p:nvSpPr>
          <p:cNvPr id="432" name="Google Shape;432;p7"/>
          <p:cNvSpPr txBox="1">
            <a:spLocks noGrp="1"/>
          </p:cNvSpPr>
          <p:nvPr>
            <p:ph type="body" idx="1"/>
          </p:nvPr>
        </p:nvSpPr>
        <p:spPr>
          <a:xfrm>
            <a:off x="1371167"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433" name="Google Shape;433;p7"/>
          <p:cNvSpPr txBox="1">
            <a:spLocks noGrp="1"/>
          </p:cNvSpPr>
          <p:nvPr>
            <p:ph type="body" idx="2"/>
          </p:nvPr>
        </p:nvSpPr>
        <p:spPr>
          <a:xfrm>
            <a:off x="4586291"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434" name="Google Shape;434;p7"/>
          <p:cNvSpPr txBox="1">
            <a:spLocks noGrp="1"/>
          </p:cNvSpPr>
          <p:nvPr>
            <p:ph type="body" idx="3"/>
          </p:nvPr>
        </p:nvSpPr>
        <p:spPr>
          <a:xfrm>
            <a:off x="7801415"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9" name="Google Shape;302;p5">
            <a:extLst>
              <a:ext uri="{FF2B5EF4-FFF2-40B4-BE49-F238E27FC236}">
                <a16:creationId xmlns:a16="http://schemas.microsoft.com/office/drawing/2014/main" id="{CE213EC0-F1A5-4CEE-85D3-72B3A301BE50}"/>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235910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End Slide Glob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84661EE-4107-499E-8142-A41510CB5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633" y="1817836"/>
            <a:ext cx="3343957" cy="4327473"/>
          </a:xfrm>
          <a:prstGeom prst="rect">
            <a:avLst/>
          </a:prstGeom>
        </p:spPr>
      </p:pic>
      <p:pic>
        <p:nvPicPr>
          <p:cNvPr id="35" name="Picture 34" descr="A picture containing plate&#10;&#10;Description automatically generated">
            <a:extLst>
              <a:ext uri="{FF2B5EF4-FFF2-40B4-BE49-F238E27FC236}">
                <a16:creationId xmlns:a16="http://schemas.microsoft.com/office/drawing/2014/main" id="{614AE05B-06B5-444D-81D3-D1E2CD0A08E0}"/>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36" name="Picture 35" descr="A close up of a gong&#10;&#10;Description automatically generated">
            <a:extLst>
              <a:ext uri="{FF2B5EF4-FFF2-40B4-BE49-F238E27FC236}">
                <a16:creationId xmlns:a16="http://schemas.microsoft.com/office/drawing/2014/main" id="{A8999E27-455B-41D3-A1AD-436A7D1655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37" name="TextBox 36">
            <a:extLst>
              <a:ext uri="{FF2B5EF4-FFF2-40B4-BE49-F238E27FC236}">
                <a16:creationId xmlns:a16="http://schemas.microsoft.com/office/drawing/2014/main" id="{C371D8DA-0C5F-4281-8A5A-17EFB659EEE4}"/>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a:t>
            </a:r>
            <a:r>
              <a:rPr lang="en-US" dirty="0" err="1">
                <a:solidFill>
                  <a:srgbClr val="000000"/>
                </a:solidFill>
              </a:rPr>
              <a:t>krihabouceklaw</a:t>
            </a:r>
            <a:endParaRPr lang="en-US" dirty="0">
              <a:solidFill>
                <a:srgbClr val="000000"/>
              </a:solidFill>
            </a:endParaRPr>
          </a:p>
        </p:txBody>
      </p:sp>
      <p:sp>
        <p:nvSpPr>
          <p:cNvPr id="38" name="TextBox 37">
            <a:extLst>
              <a:ext uri="{FF2B5EF4-FFF2-40B4-BE49-F238E27FC236}">
                <a16:creationId xmlns:a16="http://schemas.microsoft.com/office/drawing/2014/main" id="{8F0C44E0-6589-4585-9418-9A402587632E}"/>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51" name="TextBox 50">
            <a:extLst>
              <a:ext uri="{FF2B5EF4-FFF2-40B4-BE49-F238E27FC236}">
                <a16:creationId xmlns:a16="http://schemas.microsoft.com/office/drawing/2014/main" id="{3E5EC5ED-7CCC-43C0-B845-DC9B68B23912}"/>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74" name="Picture 73" descr="A picture containing sitting, orange, food&#10;&#10;Description automatically generated">
            <a:extLst>
              <a:ext uri="{FF2B5EF4-FFF2-40B4-BE49-F238E27FC236}">
                <a16:creationId xmlns:a16="http://schemas.microsoft.com/office/drawing/2014/main" id="{2A11553A-9B05-4E31-B99A-BE2428DA8F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75" name="Straight Connector 74">
            <a:extLst>
              <a:ext uri="{FF2B5EF4-FFF2-40B4-BE49-F238E27FC236}">
                <a16:creationId xmlns:a16="http://schemas.microsoft.com/office/drawing/2014/main" id="{3134CA1F-5835-4810-B868-9756CF72FD47}"/>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76" name="Text Placeholder 45">
            <a:extLst>
              <a:ext uri="{FF2B5EF4-FFF2-40B4-BE49-F238E27FC236}">
                <a16:creationId xmlns:a16="http://schemas.microsoft.com/office/drawing/2014/main" id="{2514E558-4C1A-4BC5-8AE9-964FA92BB268}"/>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77" name="Text Placeholder 45">
            <a:extLst>
              <a:ext uri="{FF2B5EF4-FFF2-40B4-BE49-F238E27FC236}">
                <a16:creationId xmlns:a16="http://schemas.microsoft.com/office/drawing/2014/main" id="{C26AE3F8-AEFD-4260-8F0C-CFC48F24CF4F}"/>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90" name="Text Placeholder 16">
            <a:extLst>
              <a:ext uri="{FF2B5EF4-FFF2-40B4-BE49-F238E27FC236}">
                <a16:creationId xmlns:a16="http://schemas.microsoft.com/office/drawing/2014/main" id="{4CD28451-79DB-4B54-AEF3-AAE249D12EF4}"/>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91" name="Google Shape;6;p1">
            <a:extLst>
              <a:ext uri="{FF2B5EF4-FFF2-40B4-BE49-F238E27FC236}">
                <a16:creationId xmlns:a16="http://schemas.microsoft.com/office/drawing/2014/main" id="{622DF029-4064-495D-BB3B-CBDE4A1C869D}"/>
              </a:ext>
            </a:extLst>
          </p:cNvPr>
          <p:cNvGrpSpPr/>
          <p:nvPr userDrawn="1"/>
        </p:nvGrpSpPr>
        <p:grpSpPr>
          <a:xfrm>
            <a:off x="0" y="0"/>
            <a:ext cx="12192000" cy="6858000"/>
            <a:chOff x="0" y="0"/>
            <a:chExt cx="9144000" cy="5143500"/>
          </a:xfrm>
        </p:grpSpPr>
        <p:pic>
          <p:nvPicPr>
            <p:cNvPr id="92" name="Google Shape;7;p1">
              <a:extLst>
                <a:ext uri="{FF2B5EF4-FFF2-40B4-BE49-F238E27FC236}">
                  <a16:creationId xmlns:a16="http://schemas.microsoft.com/office/drawing/2014/main" id="{C9FFFCA8-5633-4E8A-9DEB-964D5ABBDC2A}"/>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93" name="Google Shape;8;p1">
              <a:extLst>
                <a:ext uri="{FF2B5EF4-FFF2-40B4-BE49-F238E27FC236}">
                  <a16:creationId xmlns:a16="http://schemas.microsoft.com/office/drawing/2014/main" id="{21BE5904-983C-4E57-AC10-C029CC4B882F}"/>
                </a:ext>
              </a:extLst>
            </p:cNvPr>
            <p:cNvGrpSpPr/>
            <p:nvPr/>
          </p:nvGrpSpPr>
          <p:grpSpPr>
            <a:xfrm>
              <a:off x="0" y="566400"/>
              <a:ext cx="9144000" cy="4015149"/>
              <a:chOff x="0" y="566400"/>
              <a:chExt cx="9144000" cy="4015149"/>
            </a:xfrm>
          </p:grpSpPr>
          <p:sp>
            <p:nvSpPr>
              <p:cNvPr id="94" name="Google Shape;9;p1">
                <a:extLst>
                  <a:ext uri="{FF2B5EF4-FFF2-40B4-BE49-F238E27FC236}">
                    <a16:creationId xmlns:a16="http://schemas.microsoft.com/office/drawing/2014/main" id="{8ED6EFD7-D515-4633-B4B1-DD07C39055E7}"/>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10;p1">
                <a:extLst>
                  <a:ext uri="{FF2B5EF4-FFF2-40B4-BE49-F238E27FC236}">
                    <a16:creationId xmlns:a16="http://schemas.microsoft.com/office/drawing/2014/main" id="{97C9B7BE-6C61-49AC-BCAF-E1FD1F02508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11;p1">
                <a:extLst>
                  <a:ext uri="{FF2B5EF4-FFF2-40B4-BE49-F238E27FC236}">
                    <a16:creationId xmlns:a16="http://schemas.microsoft.com/office/drawing/2014/main" id="{AE811558-2E81-4F1C-8F6F-D60E21EA0D42}"/>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p1">
                <a:extLst>
                  <a:ext uri="{FF2B5EF4-FFF2-40B4-BE49-F238E27FC236}">
                    <a16:creationId xmlns:a16="http://schemas.microsoft.com/office/drawing/2014/main" id="{BFF09C18-9490-4D72-AD99-BEB98242E5E6}"/>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3;p1">
                <a:extLst>
                  <a:ext uri="{FF2B5EF4-FFF2-40B4-BE49-F238E27FC236}">
                    <a16:creationId xmlns:a16="http://schemas.microsoft.com/office/drawing/2014/main" id="{7883CA37-2944-4352-B79A-D8BBB2C15F1D}"/>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4;p1">
                <a:extLst>
                  <a:ext uri="{FF2B5EF4-FFF2-40B4-BE49-F238E27FC236}">
                    <a16:creationId xmlns:a16="http://schemas.microsoft.com/office/drawing/2014/main" id="{46BF8317-C36E-44A4-996D-1DB389C35E5B}"/>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5;p1">
                <a:extLst>
                  <a:ext uri="{FF2B5EF4-FFF2-40B4-BE49-F238E27FC236}">
                    <a16:creationId xmlns:a16="http://schemas.microsoft.com/office/drawing/2014/main" id="{D0E45B86-114B-4882-B47F-BB84197D4DCC}"/>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6;p1">
                <a:extLst>
                  <a:ext uri="{FF2B5EF4-FFF2-40B4-BE49-F238E27FC236}">
                    <a16:creationId xmlns:a16="http://schemas.microsoft.com/office/drawing/2014/main" id="{3FE502F1-3C75-41E1-8317-F478A99A4671}"/>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0090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6" name="Picture 5" descr="A picture containing sitting, orange, food&#10;&#10;Description automatically generated">
            <a:extLst>
              <a:ext uri="{FF2B5EF4-FFF2-40B4-BE49-F238E27FC236}">
                <a16:creationId xmlns:a16="http://schemas.microsoft.com/office/drawing/2014/main" id="{5F504AFA-AC39-4F20-A486-19EFBEB58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8" name="Straight Connector 7">
            <a:extLst>
              <a:ext uri="{FF2B5EF4-FFF2-40B4-BE49-F238E27FC236}">
                <a16:creationId xmlns:a16="http://schemas.microsoft.com/office/drawing/2014/main" id="{431E4063-5EF8-4ED7-B31A-4E6482BA2B73}"/>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pic>
        <p:nvPicPr>
          <p:cNvPr id="9" name="Picture 8" descr="A picture containing plate&#10;&#10;Description automatically generated">
            <a:extLst>
              <a:ext uri="{FF2B5EF4-FFF2-40B4-BE49-F238E27FC236}">
                <a16:creationId xmlns:a16="http://schemas.microsoft.com/office/drawing/2014/main" id="{B7F2800A-881C-48CC-A4A9-2EEF1AB08C4D}"/>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429089" y="5389609"/>
            <a:ext cx="693736" cy="688468"/>
          </a:xfrm>
          <a:prstGeom prst="rect">
            <a:avLst/>
          </a:prstGeom>
        </p:spPr>
      </p:pic>
      <p:pic>
        <p:nvPicPr>
          <p:cNvPr id="10" name="Picture 9" descr="A close up of a gong&#10;&#10;Description automatically generated">
            <a:extLst>
              <a:ext uri="{FF2B5EF4-FFF2-40B4-BE49-F238E27FC236}">
                <a16:creationId xmlns:a16="http://schemas.microsoft.com/office/drawing/2014/main" id="{3EABE241-639B-40CB-A384-4D5C31EF81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6031" y="5365379"/>
            <a:ext cx="693736" cy="693736"/>
          </a:xfrm>
          <a:prstGeom prst="rect">
            <a:avLst/>
          </a:prstGeom>
        </p:spPr>
      </p:pic>
      <p:sp>
        <p:nvSpPr>
          <p:cNvPr id="12" name="TextBox 11">
            <a:extLst>
              <a:ext uri="{FF2B5EF4-FFF2-40B4-BE49-F238E27FC236}">
                <a16:creationId xmlns:a16="http://schemas.microsoft.com/office/drawing/2014/main" id="{5121CA99-38CC-4D70-ACE2-4F40636E4C39}"/>
              </a:ext>
            </a:extLst>
          </p:cNvPr>
          <p:cNvSpPr txBox="1"/>
          <p:nvPr userDrawn="1"/>
        </p:nvSpPr>
        <p:spPr>
          <a:xfrm>
            <a:off x="113078" y="6097039"/>
            <a:ext cx="1567806" cy="307777"/>
          </a:xfrm>
          <a:prstGeom prst="rect">
            <a:avLst/>
          </a:prstGeom>
          <a:noFill/>
        </p:spPr>
        <p:txBody>
          <a:bodyPr wrap="square" rtlCol="0">
            <a:spAutoFit/>
          </a:bodyPr>
          <a:lstStyle/>
          <a:p>
            <a:r>
              <a:rPr lang="en-US" sz="1400" dirty="0">
                <a:solidFill>
                  <a:srgbClr val="000000"/>
                </a:solidFill>
              </a:rPr>
              <a:t>krihaboucek.com</a:t>
            </a:r>
          </a:p>
        </p:txBody>
      </p:sp>
      <p:sp>
        <p:nvSpPr>
          <p:cNvPr id="15" name="TextBox 14">
            <a:extLst>
              <a:ext uri="{FF2B5EF4-FFF2-40B4-BE49-F238E27FC236}">
                <a16:creationId xmlns:a16="http://schemas.microsoft.com/office/drawing/2014/main" id="{DCB40AE4-4F16-4BAB-9340-6319644538DA}"/>
              </a:ext>
            </a:extLst>
          </p:cNvPr>
          <p:cNvSpPr txBox="1"/>
          <p:nvPr userDrawn="1"/>
        </p:nvSpPr>
        <p:spPr>
          <a:xfrm>
            <a:off x="1794693" y="6078077"/>
            <a:ext cx="1674650" cy="307777"/>
          </a:xfrm>
          <a:prstGeom prst="rect">
            <a:avLst/>
          </a:prstGeom>
          <a:noFill/>
        </p:spPr>
        <p:txBody>
          <a:bodyPr wrap="square" rtlCol="0">
            <a:spAutoFit/>
          </a:bodyPr>
          <a:lstStyle/>
          <a:p>
            <a:r>
              <a:rPr lang="en-US" sz="1400" dirty="0">
                <a:solidFill>
                  <a:srgbClr val="000000"/>
                </a:solidFill>
              </a:rPr>
              <a:t>@</a:t>
            </a:r>
            <a:r>
              <a:rPr lang="en-US" sz="1400" dirty="0" err="1">
                <a:solidFill>
                  <a:srgbClr val="000000"/>
                </a:solidFill>
              </a:rPr>
              <a:t>krihabouceklaw</a:t>
            </a:r>
            <a:endParaRPr lang="en-US" sz="1400" dirty="0">
              <a:solidFill>
                <a:srgbClr val="000000"/>
              </a:solidFill>
            </a:endParaRPr>
          </a:p>
        </p:txBody>
      </p:sp>
      <p:sp>
        <p:nvSpPr>
          <p:cNvPr id="17" name="Text Placeholder 16">
            <a:extLst>
              <a:ext uri="{FF2B5EF4-FFF2-40B4-BE49-F238E27FC236}">
                <a16:creationId xmlns:a16="http://schemas.microsoft.com/office/drawing/2014/main" id="{B949DACE-D15C-4670-BCE3-56387AE307C7}"/>
              </a:ext>
            </a:extLst>
          </p:cNvPr>
          <p:cNvSpPr>
            <a:spLocks noGrp="1"/>
          </p:cNvSpPr>
          <p:nvPr>
            <p:ph type="body" sz="quarter" idx="12"/>
          </p:nvPr>
        </p:nvSpPr>
        <p:spPr>
          <a:xfrm>
            <a:off x="1680884" y="6283793"/>
            <a:ext cx="1788459" cy="289005"/>
          </a:xfrm>
          <a:prstGeom prst="rect">
            <a:avLst/>
          </a:prstGeom>
        </p:spPr>
        <p:txBody>
          <a:bodyPr/>
          <a:lstStyle>
            <a:lvl1pPr marL="114300" indent="0">
              <a:buNone/>
              <a:defRPr sz="1400"/>
            </a:lvl1pPr>
          </a:lstStyle>
          <a:p>
            <a:pPr lvl="0"/>
            <a:endParaRPr lang="en-US" dirty="0"/>
          </a:p>
        </p:txBody>
      </p:sp>
      <p:sp>
        <p:nvSpPr>
          <p:cNvPr id="42" name="Text Placeholder 41">
            <a:extLst>
              <a:ext uri="{FF2B5EF4-FFF2-40B4-BE49-F238E27FC236}">
                <a16:creationId xmlns:a16="http://schemas.microsoft.com/office/drawing/2014/main" id="{1521FF4E-99E7-4DC6-A0FC-507E229F7A31}"/>
              </a:ext>
            </a:extLst>
          </p:cNvPr>
          <p:cNvSpPr>
            <a:spLocks noGrp="1"/>
          </p:cNvSpPr>
          <p:nvPr>
            <p:ph type="body" sz="quarter" idx="13"/>
          </p:nvPr>
        </p:nvSpPr>
        <p:spPr>
          <a:xfrm>
            <a:off x="1292035" y="3074693"/>
            <a:ext cx="9607929" cy="675498"/>
          </a:xfrm>
          <a:prstGeom prst="rect">
            <a:avLst/>
          </a:prstGeom>
        </p:spPr>
        <p:txBody>
          <a:bodyPr/>
          <a:lstStyle>
            <a:lvl1pPr marL="114300" indent="0" algn="ctr">
              <a:buNone/>
              <a:defRPr sz="4000" b="1">
                <a:solidFill>
                  <a:srgbClr val="C00000"/>
                </a:solidFill>
                <a:latin typeface="+mj-lt"/>
              </a:defRPr>
            </a:lvl1pPr>
          </a:lstStyle>
          <a:p>
            <a:pPr lvl="0"/>
            <a:endParaRPr lang="en-US" dirty="0"/>
          </a:p>
        </p:txBody>
      </p:sp>
      <p:sp>
        <p:nvSpPr>
          <p:cNvPr id="43" name="Text Placeholder 41">
            <a:extLst>
              <a:ext uri="{FF2B5EF4-FFF2-40B4-BE49-F238E27FC236}">
                <a16:creationId xmlns:a16="http://schemas.microsoft.com/office/drawing/2014/main" id="{04F02032-8814-4428-AD46-3E589B5640DF}"/>
              </a:ext>
            </a:extLst>
          </p:cNvPr>
          <p:cNvSpPr>
            <a:spLocks noGrp="1"/>
          </p:cNvSpPr>
          <p:nvPr>
            <p:ph type="body" sz="quarter" idx="14"/>
          </p:nvPr>
        </p:nvSpPr>
        <p:spPr>
          <a:xfrm>
            <a:off x="1681162" y="3816013"/>
            <a:ext cx="8829674" cy="744449"/>
          </a:xfrm>
          <a:prstGeom prst="rect">
            <a:avLst/>
          </a:prstGeom>
        </p:spPr>
        <p:txBody>
          <a:bodyPr/>
          <a:lstStyle>
            <a:lvl1pPr marL="114300" indent="0" algn="ctr">
              <a:buNone/>
              <a:defRPr sz="2400">
                <a:solidFill>
                  <a:srgbClr val="000000"/>
                </a:solidFill>
                <a:latin typeface="+mj-lt"/>
              </a:defRPr>
            </a:lvl1pPr>
          </a:lstStyle>
          <a:p>
            <a:pPr lvl="0"/>
            <a:endParaRPr lang="en-US" dirty="0"/>
          </a:p>
        </p:txBody>
      </p:sp>
      <p:sp>
        <p:nvSpPr>
          <p:cNvPr id="46" name="Text Placeholder 45">
            <a:extLst>
              <a:ext uri="{FF2B5EF4-FFF2-40B4-BE49-F238E27FC236}">
                <a16:creationId xmlns:a16="http://schemas.microsoft.com/office/drawing/2014/main" id="{E4867B06-2CFF-4653-B7E4-6E4D8CBD2DCE}"/>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47" name="Text Placeholder 45">
            <a:extLst>
              <a:ext uri="{FF2B5EF4-FFF2-40B4-BE49-F238E27FC236}">
                <a16:creationId xmlns:a16="http://schemas.microsoft.com/office/drawing/2014/main" id="{9A230DA5-E08B-49B8-9870-D03612B6634A}"/>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59" name="TextBox 58">
            <a:extLst>
              <a:ext uri="{FF2B5EF4-FFF2-40B4-BE49-F238E27FC236}">
                <a16:creationId xmlns:a16="http://schemas.microsoft.com/office/drawing/2014/main" id="{1718DC95-CD64-4F92-BCCA-29FFBA785D23}"/>
              </a:ext>
            </a:extLst>
          </p:cNvPr>
          <p:cNvSpPr txBox="1"/>
          <p:nvPr userDrawn="1"/>
        </p:nvSpPr>
        <p:spPr>
          <a:xfrm>
            <a:off x="5848215" y="5794397"/>
            <a:ext cx="3083913" cy="1138773"/>
          </a:xfrm>
          <a:prstGeom prst="rect">
            <a:avLst/>
          </a:prstGeom>
          <a:noFill/>
        </p:spPr>
        <p:txBody>
          <a:bodyPr wrap="square" rtlCol="0">
            <a:spAutoFit/>
          </a:bodyPr>
          <a:lstStyle/>
          <a:p>
            <a:r>
              <a:rPr lang="en-US" b="1" dirty="0">
                <a:solidFill>
                  <a:srgbClr val="C00000"/>
                </a:solidFill>
              </a:rPr>
              <a:t>Oakbrook Terrace Office</a:t>
            </a:r>
          </a:p>
          <a:p>
            <a:r>
              <a:rPr lang="en-US" sz="1600" b="0" dirty="0">
                <a:solidFill>
                  <a:srgbClr val="000000"/>
                </a:solidFill>
              </a:rPr>
              <a:t>2 Trans Am Plaza Dr., Suite 450</a:t>
            </a:r>
          </a:p>
          <a:p>
            <a:r>
              <a:rPr lang="en-US" sz="1600" b="0" dirty="0">
                <a:solidFill>
                  <a:srgbClr val="000000"/>
                </a:solidFill>
              </a:rPr>
              <a:t>Oakbrook Terrace, IL 60181</a:t>
            </a:r>
          </a:p>
          <a:p>
            <a:endParaRPr lang="en-US" b="1" dirty="0">
              <a:solidFill>
                <a:srgbClr val="C00000"/>
              </a:solidFill>
            </a:endParaRPr>
          </a:p>
        </p:txBody>
      </p:sp>
      <p:sp>
        <p:nvSpPr>
          <p:cNvPr id="60" name="TextBox 59">
            <a:extLst>
              <a:ext uri="{FF2B5EF4-FFF2-40B4-BE49-F238E27FC236}">
                <a16:creationId xmlns:a16="http://schemas.microsoft.com/office/drawing/2014/main" id="{E354ADE6-AD29-4B50-B2A6-A66D14D71133}"/>
              </a:ext>
            </a:extLst>
          </p:cNvPr>
          <p:cNvSpPr txBox="1"/>
          <p:nvPr userDrawn="1"/>
        </p:nvSpPr>
        <p:spPr>
          <a:xfrm>
            <a:off x="9237114" y="5790052"/>
            <a:ext cx="2839471" cy="861774"/>
          </a:xfrm>
          <a:prstGeom prst="rect">
            <a:avLst/>
          </a:prstGeom>
          <a:noFill/>
        </p:spPr>
        <p:txBody>
          <a:bodyPr wrap="square" rtlCol="0">
            <a:spAutoFit/>
          </a:bodyPr>
          <a:lstStyle/>
          <a:p>
            <a:r>
              <a:rPr lang="en-US" b="1" dirty="0">
                <a:solidFill>
                  <a:srgbClr val="C00000"/>
                </a:solidFill>
              </a:rPr>
              <a:t>Southern Illinois Office</a:t>
            </a:r>
          </a:p>
          <a:p>
            <a:r>
              <a:rPr lang="en-US" sz="1600" kern="1200" dirty="0">
                <a:solidFill>
                  <a:srgbClr val="000000"/>
                </a:solidFill>
                <a:effectLst/>
                <a:latin typeface="+mn-lt"/>
                <a:ea typeface="+mn-ea"/>
                <a:cs typeface="+mn-cs"/>
              </a:rPr>
              <a:t>3 Club Centre Court Suite D</a:t>
            </a:r>
            <a:br>
              <a:rPr lang="en-US" sz="1600" kern="1200" dirty="0">
                <a:solidFill>
                  <a:srgbClr val="000000"/>
                </a:solidFill>
                <a:effectLst/>
                <a:latin typeface="+mn-lt"/>
                <a:ea typeface="+mn-ea"/>
                <a:cs typeface="+mn-cs"/>
              </a:rPr>
            </a:br>
            <a:r>
              <a:rPr lang="en-US" sz="1600" kern="1200" dirty="0">
                <a:solidFill>
                  <a:srgbClr val="000000"/>
                </a:solidFill>
                <a:effectLst/>
                <a:latin typeface="+mn-lt"/>
                <a:ea typeface="+mn-ea"/>
                <a:cs typeface="+mn-cs"/>
              </a:rPr>
              <a:t>Edwardsville, IL 62025</a:t>
            </a:r>
            <a:endParaRPr lang="en-US" sz="1600" b="1" dirty="0">
              <a:solidFill>
                <a:srgbClr val="000000"/>
              </a:solidFill>
            </a:endParaRPr>
          </a:p>
        </p:txBody>
      </p:sp>
      <p:grpSp>
        <p:nvGrpSpPr>
          <p:cNvPr id="62" name="Google Shape;6;p1">
            <a:extLst>
              <a:ext uri="{FF2B5EF4-FFF2-40B4-BE49-F238E27FC236}">
                <a16:creationId xmlns:a16="http://schemas.microsoft.com/office/drawing/2014/main" id="{C5FA9891-B40D-46BE-BBB7-47D2F68B4AF6}"/>
              </a:ext>
            </a:extLst>
          </p:cNvPr>
          <p:cNvGrpSpPr/>
          <p:nvPr userDrawn="1"/>
        </p:nvGrpSpPr>
        <p:grpSpPr>
          <a:xfrm>
            <a:off x="0" y="0"/>
            <a:ext cx="12192000" cy="6858000"/>
            <a:chOff x="0" y="0"/>
            <a:chExt cx="9144000" cy="5143500"/>
          </a:xfrm>
        </p:grpSpPr>
        <p:pic>
          <p:nvPicPr>
            <p:cNvPr id="63" name="Google Shape;7;p1">
              <a:extLst>
                <a:ext uri="{FF2B5EF4-FFF2-40B4-BE49-F238E27FC236}">
                  <a16:creationId xmlns:a16="http://schemas.microsoft.com/office/drawing/2014/main" id="{69D21EC3-8200-48AD-9CB0-BF3D4DEF78D5}"/>
                </a:ext>
              </a:extLst>
            </p:cNvPr>
            <p:cNvPicPr preferRelativeResize="0"/>
            <p:nvPr/>
          </p:nvPicPr>
          <p:blipFill rotWithShape="1">
            <a:blip r:embed="rId6">
              <a:alphaModFix/>
            </a:blip>
            <a:srcRect/>
            <a:stretch/>
          </p:blipFill>
          <p:spPr>
            <a:xfrm>
              <a:off x="0" y="0"/>
              <a:ext cx="9144000" cy="5143500"/>
            </a:xfrm>
            <a:prstGeom prst="rect">
              <a:avLst/>
            </a:prstGeom>
            <a:noFill/>
            <a:ln>
              <a:noFill/>
            </a:ln>
          </p:spPr>
        </p:pic>
        <p:grpSp>
          <p:nvGrpSpPr>
            <p:cNvPr id="64" name="Google Shape;8;p1">
              <a:extLst>
                <a:ext uri="{FF2B5EF4-FFF2-40B4-BE49-F238E27FC236}">
                  <a16:creationId xmlns:a16="http://schemas.microsoft.com/office/drawing/2014/main" id="{4B348CBB-FC4E-429F-821A-C51A70264601}"/>
                </a:ext>
              </a:extLst>
            </p:cNvPr>
            <p:cNvGrpSpPr/>
            <p:nvPr/>
          </p:nvGrpSpPr>
          <p:grpSpPr>
            <a:xfrm>
              <a:off x="0" y="566400"/>
              <a:ext cx="9144000" cy="4015149"/>
              <a:chOff x="0" y="566400"/>
              <a:chExt cx="9144000" cy="4015149"/>
            </a:xfrm>
          </p:grpSpPr>
          <p:sp>
            <p:nvSpPr>
              <p:cNvPr id="65" name="Google Shape;9;p1">
                <a:extLst>
                  <a:ext uri="{FF2B5EF4-FFF2-40B4-BE49-F238E27FC236}">
                    <a16:creationId xmlns:a16="http://schemas.microsoft.com/office/drawing/2014/main" id="{CDD31F04-BD9A-4F59-9AA7-DCBFAAE01376}"/>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10;p1">
                <a:extLst>
                  <a:ext uri="{FF2B5EF4-FFF2-40B4-BE49-F238E27FC236}">
                    <a16:creationId xmlns:a16="http://schemas.microsoft.com/office/drawing/2014/main" id="{58F16D9C-D5CB-4220-A8B0-07ED3ACDACAE}"/>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11;p1">
                <a:extLst>
                  <a:ext uri="{FF2B5EF4-FFF2-40B4-BE49-F238E27FC236}">
                    <a16:creationId xmlns:a16="http://schemas.microsoft.com/office/drawing/2014/main" id="{E399564E-C5A7-409A-A3B6-D5D384C48649}"/>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12;p1">
                <a:extLst>
                  <a:ext uri="{FF2B5EF4-FFF2-40B4-BE49-F238E27FC236}">
                    <a16:creationId xmlns:a16="http://schemas.microsoft.com/office/drawing/2014/main" id="{A163E730-7F04-4FB4-B1FB-3C1DFF089DC0}"/>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13;p1">
                <a:extLst>
                  <a:ext uri="{FF2B5EF4-FFF2-40B4-BE49-F238E27FC236}">
                    <a16:creationId xmlns:a16="http://schemas.microsoft.com/office/drawing/2014/main" id="{668276EF-121C-456A-BEE4-88192FA9CE2B}"/>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14;p1">
                <a:extLst>
                  <a:ext uri="{FF2B5EF4-FFF2-40B4-BE49-F238E27FC236}">
                    <a16:creationId xmlns:a16="http://schemas.microsoft.com/office/drawing/2014/main" id="{880CE0E2-6FD8-4FFC-B17C-66533BD5FE6D}"/>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15;p1">
                <a:extLst>
                  <a:ext uri="{FF2B5EF4-FFF2-40B4-BE49-F238E27FC236}">
                    <a16:creationId xmlns:a16="http://schemas.microsoft.com/office/drawing/2014/main" id="{9C7D03D7-73C1-4829-AA9F-C8A6AAC07F8A}"/>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16;p1">
                <a:extLst>
                  <a:ext uri="{FF2B5EF4-FFF2-40B4-BE49-F238E27FC236}">
                    <a16:creationId xmlns:a16="http://schemas.microsoft.com/office/drawing/2014/main" id="{DDAA2501-A93B-4E44-9FB3-3242B1BCE60C}"/>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42951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357447"/>
            <a:ext cx="10394706" cy="85219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4" name="Google Shape;44;p6"/>
          <p:cNvSpPr txBox="1">
            <a:spLocks noGrp="1"/>
          </p:cNvSpPr>
          <p:nvPr>
            <p:ph type="body" idx="1"/>
          </p:nvPr>
        </p:nvSpPr>
        <p:spPr>
          <a:xfrm>
            <a:off x="53910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
        <p:nvSpPr>
          <p:cNvPr id="6" name="Google Shape;44;p6">
            <a:extLst>
              <a:ext uri="{FF2B5EF4-FFF2-40B4-BE49-F238E27FC236}">
                <a16:creationId xmlns:a16="http://schemas.microsoft.com/office/drawing/2014/main" id="{069E45DD-BE41-4EB8-8C73-615A5CA1E261}"/>
              </a:ext>
            </a:extLst>
          </p:cNvPr>
          <p:cNvSpPr txBox="1">
            <a:spLocks noGrp="1"/>
          </p:cNvSpPr>
          <p:nvPr>
            <p:ph type="body" idx="10"/>
          </p:nvPr>
        </p:nvSpPr>
        <p:spPr>
          <a:xfrm>
            <a:off x="589082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4175694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Slide Book">
    <p:spTree>
      <p:nvGrpSpPr>
        <p:cNvPr id="1" name=""/>
        <p:cNvGrpSpPr/>
        <p:nvPr/>
      </p:nvGrpSpPr>
      <p:grpSpPr>
        <a:xfrm>
          <a:off x="0" y="0"/>
          <a:ext cx="0" cy="0"/>
          <a:chOff x="0" y="0"/>
          <a:chExt cx="0" cy="0"/>
        </a:xfrm>
      </p:grpSpPr>
      <p:pic>
        <p:nvPicPr>
          <p:cNvPr id="116" name="Picture 115" descr="A close up of a piece of paper&#10;&#10;Description automatically generated">
            <a:extLst>
              <a:ext uri="{FF2B5EF4-FFF2-40B4-BE49-F238E27FC236}">
                <a16:creationId xmlns:a16="http://schemas.microsoft.com/office/drawing/2014/main" id="{846FDBC7-60D0-4CBD-939F-E5A63A0265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1414" y="1933717"/>
            <a:ext cx="3218524" cy="4165148"/>
          </a:xfrm>
          <a:prstGeom prst="rect">
            <a:avLst/>
          </a:prstGeom>
        </p:spPr>
      </p:pic>
      <p:pic>
        <p:nvPicPr>
          <p:cNvPr id="118" name="Picture 117" descr="A picture containing plate&#10;&#10;Description automatically generated">
            <a:extLst>
              <a:ext uri="{FF2B5EF4-FFF2-40B4-BE49-F238E27FC236}">
                <a16:creationId xmlns:a16="http://schemas.microsoft.com/office/drawing/2014/main" id="{1C35D7FC-B163-472D-89CD-26DD90B9C754}"/>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119" name="Picture 118" descr="A close up of a gong&#10;&#10;Description automatically generated">
            <a:extLst>
              <a:ext uri="{FF2B5EF4-FFF2-40B4-BE49-F238E27FC236}">
                <a16:creationId xmlns:a16="http://schemas.microsoft.com/office/drawing/2014/main" id="{26945834-1048-4CEF-B0F6-8D1A6A56CE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120" name="TextBox 119">
            <a:extLst>
              <a:ext uri="{FF2B5EF4-FFF2-40B4-BE49-F238E27FC236}">
                <a16:creationId xmlns:a16="http://schemas.microsoft.com/office/drawing/2014/main" id="{DA9C107F-7EC5-474F-9837-261B5B9ABCEA}"/>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a:t>
            </a:r>
            <a:r>
              <a:rPr lang="en-US" dirty="0" err="1">
                <a:solidFill>
                  <a:srgbClr val="000000"/>
                </a:solidFill>
              </a:rPr>
              <a:t>krihabouceklaw</a:t>
            </a:r>
            <a:endParaRPr lang="en-US" dirty="0">
              <a:solidFill>
                <a:srgbClr val="000000"/>
              </a:solidFill>
            </a:endParaRPr>
          </a:p>
        </p:txBody>
      </p:sp>
      <p:sp>
        <p:nvSpPr>
          <p:cNvPr id="121" name="TextBox 120">
            <a:extLst>
              <a:ext uri="{FF2B5EF4-FFF2-40B4-BE49-F238E27FC236}">
                <a16:creationId xmlns:a16="http://schemas.microsoft.com/office/drawing/2014/main" id="{DEFD2F67-D768-4222-8E6A-459AF65DB20A}"/>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134" name="TextBox 133">
            <a:extLst>
              <a:ext uri="{FF2B5EF4-FFF2-40B4-BE49-F238E27FC236}">
                <a16:creationId xmlns:a16="http://schemas.microsoft.com/office/drawing/2014/main" id="{029391BD-8671-455D-A5C4-B97A89BE3C93}"/>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157" name="Picture 156" descr="A picture containing sitting, orange, food&#10;&#10;Description automatically generated">
            <a:extLst>
              <a:ext uri="{FF2B5EF4-FFF2-40B4-BE49-F238E27FC236}">
                <a16:creationId xmlns:a16="http://schemas.microsoft.com/office/drawing/2014/main" id="{B781DD9C-C72B-417D-B114-E00A001478E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158" name="Straight Connector 157">
            <a:extLst>
              <a:ext uri="{FF2B5EF4-FFF2-40B4-BE49-F238E27FC236}">
                <a16:creationId xmlns:a16="http://schemas.microsoft.com/office/drawing/2014/main" id="{0F39564C-F033-434B-AF74-A630F615C45B}"/>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159" name="Text Placeholder 45">
            <a:extLst>
              <a:ext uri="{FF2B5EF4-FFF2-40B4-BE49-F238E27FC236}">
                <a16:creationId xmlns:a16="http://schemas.microsoft.com/office/drawing/2014/main" id="{98A0455A-B9E0-472A-B08C-EB5B2E8DDC34}"/>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160" name="Text Placeholder 45">
            <a:extLst>
              <a:ext uri="{FF2B5EF4-FFF2-40B4-BE49-F238E27FC236}">
                <a16:creationId xmlns:a16="http://schemas.microsoft.com/office/drawing/2014/main" id="{CFD381D9-1300-4B2A-8D14-645A915867AA}"/>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172" name="Text Placeholder 16">
            <a:extLst>
              <a:ext uri="{FF2B5EF4-FFF2-40B4-BE49-F238E27FC236}">
                <a16:creationId xmlns:a16="http://schemas.microsoft.com/office/drawing/2014/main" id="{B63A566C-E0DB-4B8A-811A-BB903896E23B}"/>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173" name="Google Shape;6;p1">
            <a:extLst>
              <a:ext uri="{FF2B5EF4-FFF2-40B4-BE49-F238E27FC236}">
                <a16:creationId xmlns:a16="http://schemas.microsoft.com/office/drawing/2014/main" id="{9F588D37-2C95-41AB-B000-33111862DBE2}"/>
              </a:ext>
            </a:extLst>
          </p:cNvPr>
          <p:cNvGrpSpPr/>
          <p:nvPr userDrawn="1"/>
        </p:nvGrpSpPr>
        <p:grpSpPr>
          <a:xfrm>
            <a:off x="0" y="0"/>
            <a:ext cx="12192000" cy="6858000"/>
            <a:chOff x="0" y="0"/>
            <a:chExt cx="9144000" cy="5143500"/>
          </a:xfrm>
        </p:grpSpPr>
        <p:pic>
          <p:nvPicPr>
            <p:cNvPr id="174" name="Google Shape;7;p1">
              <a:extLst>
                <a:ext uri="{FF2B5EF4-FFF2-40B4-BE49-F238E27FC236}">
                  <a16:creationId xmlns:a16="http://schemas.microsoft.com/office/drawing/2014/main" id="{16DB6197-6425-49B0-AF6E-359D15155D09}"/>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175" name="Google Shape;8;p1">
              <a:extLst>
                <a:ext uri="{FF2B5EF4-FFF2-40B4-BE49-F238E27FC236}">
                  <a16:creationId xmlns:a16="http://schemas.microsoft.com/office/drawing/2014/main" id="{86D65931-8D94-4D7C-99F6-1DF46A48F7D8}"/>
                </a:ext>
              </a:extLst>
            </p:cNvPr>
            <p:cNvGrpSpPr/>
            <p:nvPr/>
          </p:nvGrpSpPr>
          <p:grpSpPr>
            <a:xfrm>
              <a:off x="0" y="566400"/>
              <a:ext cx="9144000" cy="4015149"/>
              <a:chOff x="0" y="566400"/>
              <a:chExt cx="9144000" cy="4015149"/>
            </a:xfrm>
          </p:grpSpPr>
          <p:sp>
            <p:nvSpPr>
              <p:cNvPr id="176" name="Google Shape;9;p1">
                <a:extLst>
                  <a:ext uri="{FF2B5EF4-FFF2-40B4-BE49-F238E27FC236}">
                    <a16:creationId xmlns:a16="http://schemas.microsoft.com/office/drawing/2014/main" id="{42CA7EBF-3133-4342-AFDD-1F0833D99128}"/>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0;p1">
                <a:extLst>
                  <a:ext uri="{FF2B5EF4-FFF2-40B4-BE49-F238E27FC236}">
                    <a16:creationId xmlns:a16="http://schemas.microsoft.com/office/drawing/2014/main" id="{B5C61DE9-3A82-448F-B60B-21A8FF91FF6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1;p1">
                <a:extLst>
                  <a:ext uri="{FF2B5EF4-FFF2-40B4-BE49-F238E27FC236}">
                    <a16:creationId xmlns:a16="http://schemas.microsoft.com/office/drawing/2014/main" id="{C0DAD35F-2E91-44EB-B2EC-D9B5EEB25D14}"/>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2;p1">
                <a:extLst>
                  <a:ext uri="{FF2B5EF4-FFF2-40B4-BE49-F238E27FC236}">
                    <a16:creationId xmlns:a16="http://schemas.microsoft.com/office/drawing/2014/main" id="{BD652C35-2A27-4326-AE7C-DAB710A069F5}"/>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3;p1">
                <a:extLst>
                  <a:ext uri="{FF2B5EF4-FFF2-40B4-BE49-F238E27FC236}">
                    <a16:creationId xmlns:a16="http://schemas.microsoft.com/office/drawing/2014/main" id="{32748391-AC73-46E7-9FF5-3CC4619A38B6}"/>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4;p1">
                <a:extLst>
                  <a:ext uri="{FF2B5EF4-FFF2-40B4-BE49-F238E27FC236}">
                    <a16:creationId xmlns:a16="http://schemas.microsoft.com/office/drawing/2014/main" id="{8BA8B84C-CA9B-4EBC-9857-6D5193336DD9}"/>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5;p1">
                <a:extLst>
                  <a:ext uri="{FF2B5EF4-FFF2-40B4-BE49-F238E27FC236}">
                    <a16:creationId xmlns:a16="http://schemas.microsoft.com/office/drawing/2014/main" id="{7D230BED-D7D3-49C4-9082-E9A7DDF4A82A}"/>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6;p1">
                <a:extLst>
                  <a:ext uri="{FF2B5EF4-FFF2-40B4-BE49-F238E27FC236}">
                    <a16:creationId xmlns:a16="http://schemas.microsoft.com/office/drawing/2014/main" id="{39DA4DC3-C2D5-4ED3-B960-DE55AEE36AF6}"/>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70406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nd Slide Glob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84661EE-4107-499E-8142-A41510CB5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633" y="1817836"/>
            <a:ext cx="3343957" cy="4327473"/>
          </a:xfrm>
          <a:prstGeom prst="rect">
            <a:avLst/>
          </a:prstGeom>
        </p:spPr>
      </p:pic>
      <p:pic>
        <p:nvPicPr>
          <p:cNvPr id="35" name="Picture 34" descr="A picture containing plate&#10;&#10;Description automatically generated">
            <a:extLst>
              <a:ext uri="{FF2B5EF4-FFF2-40B4-BE49-F238E27FC236}">
                <a16:creationId xmlns:a16="http://schemas.microsoft.com/office/drawing/2014/main" id="{614AE05B-06B5-444D-81D3-D1E2CD0A08E0}"/>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36" name="Picture 35" descr="A close up of a gong&#10;&#10;Description automatically generated">
            <a:extLst>
              <a:ext uri="{FF2B5EF4-FFF2-40B4-BE49-F238E27FC236}">
                <a16:creationId xmlns:a16="http://schemas.microsoft.com/office/drawing/2014/main" id="{A8999E27-455B-41D3-A1AD-436A7D1655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37" name="TextBox 36">
            <a:extLst>
              <a:ext uri="{FF2B5EF4-FFF2-40B4-BE49-F238E27FC236}">
                <a16:creationId xmlns:a16="http://schemas.microsoft.com/office/drawing/2014/main" id="{C371D8DA-0C5F-4281-8A5A-17EFB659EEE4}"/>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a:t>
            </a:r>
            <a:r>
              <a:rPr lang="en-US" dirty="0" err="1">
                <a:solidFill>
                  <a:srgbClr val="000000"/>
                </a:solidFill>
              </a:rPr>
              <a:t>krihabouceklaw</a:t>
            </a:r>
            <a:endParaRPr lang="en-US" dirty="0">
              <a:solidFill>
                <a:srgbClr val="000000"/>
              </a:solidFill>
            </a:endParaRPr>
          </a:p>
        </p:txBody>
      </p:sp>
      <p:sp>
        <p:nvSpPr>
          <p:cNvPr id="38" name="TextBox 37">
            <a:extLst>
              <a:ext uri="{FF2B5EF4-FFF2-40B4-BE49-F238E27FC236}">
                <a16:creationId xmlns:a16="http://schemas.microsoft.com/office/drawing/2014/main" id="{8F0C44E0-6589-4585-9418-9A402587632E}"/>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51" name="TextBox 50">
            <a:extLst>
              <a:ext uri="{FF2B5EF4-FFF2-40B4-BE49-F238E27FC236}">
                <a16:creationId xmlns:a16="http://schemas.microsoft.com/office/drawing/2014/main" id="{3E5EC5ED-7CCC-43C0-B845-DC9B68B23912}"/>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74" name="Picture 73" descr="A picture containing sitting, orange, food&#10;&#10;Description automatically generated">
            <a:extLst>
              <a:ext uri="{FF2B5EF4-FFF2-40B4-BE49-F238E27FC236}">
                <a16:creationId xmlns:a16="http://schemas.microsoft.com/office/drawing/2014/main" id="{2A11553A-9B05-4E31-B99A-BE2428DA8F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75" name="Straight Connector 74">
            <a:extLst>
              <a:ext uri="{FF2B5EF4-FFF2-40B4-BE49-F238E27FC236}">
                <a16:creationId xmlns:a16="http://schemas.microsoft.com/office/drawing/2014/main" id="{3134CA1F-5835-4810-B868-9756CF72FD47}"/>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76" name="Text Placeholder 45">
            <a:extLst>
              <a:ext uri="{FF2B5EF4-FFF2-40B4-BE49-F238E27FC236}">
                <a16:creationId xmlns:a16="http://schemas.microsoft.com/office/drawing/2014/main" id="{2514E558-4C1A-4BC5-8AE9-964FA92BB268}"/>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77" name="Text Placeholder 45">
            <a:extLst>
              <a:ext uri="{FF2B5EF4-FFF2-40B4-BE49-F238E27FC236}">
                <a16:creationId xmlns:a16="http://schemas.microsoft.com/office/drawing/2014/main" id="{C26AE3F8-AEFD-4260-8F0C-CFC48F24CF4F}"/>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90" name="Text Placeholder 16">
            <a:extLst>
              <a:ext uri="{FF2B5EF4-FFF2-40B4-BE49-F238E27FC236}">
                <a16:creationId xmlns:a16="http://schemas.microsoft.com/office/drawing/2014/main" id="{4CD28451-79DB-4B54-AEF3-AAE249D12EF4}"/>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91" name="Google Shape;6;p1">
            <a:extLst>
              <a:ext uri="{FF2B5EF4-FFF2-40B4-BE49-F238E27FC236}">
                <a16:creationId xmlns:a16="http://schemas.microsoft.com/office/drawing/2014/main" id="{622DF029-4064-495D-BB3B-CBDE4A1C869D}"/>
              </a:ext>
            </a:extLst>
          </p:cNvPr>
          <p:cNvGrpSpPr/>
          <p:nvPr userDrawn="1"/>
        </p:nvGrpSpPr>
        <p:grpSpPr>
          <a:xfrm>
            <a:off x="0" y="0"/>
            <a:ext cx="12192000" cy="6858000"/>
            <a:chOff x="0" y="0"/>
            <a:chExt cx="9144000" cy="5143500"/>
          </a:xfrm>
        </p:grpSpPr>
        <p:pic>
          <p:nvPicPr>
            <p:cNvPr id="92" name="Google Shape;7;p1">
              <a:extLst>
                <a:ext uri="{FF2B5EF4-FFF2-40B4-BE49-F238E27FC236}">
                  <a16:creationId xmlns:a16="http://schemas.microsoft.com/office/drawing/2014/main" id="{C9FFFCA8-5633-4E8A-9DEB-964D5ABBDC2A}"/>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93" name="Google Shape;8;p1">
              <a:extLst>
                <a:ext uri="{FF2B5EF4-FFF2-40B4-BE49-F238E27FC236}">
                  <a16:creationId xmlns:a16="http://schemas.microsoft.com/office/drawing/2014/main" id="{21BE5904-983C-4E57-AC10-C029CC4B882F}"/>
                </a:ext>
              </a:extLst>
            </p:cNvPr>
            <p:cNvGrpSpPr/>
            <p:nvPr/>
          </p:nvGrpSpPr>
          <p:grpSpPr>
            <a:xfrm>
              <a:off x="0" y="566400"/>
              <a:ext cx="9144000" cy="4015149"/>
              <a:chOff x="0" y="566400"/>
              <a:chExt cx="9144000" cy="4015149"/>
            </a:xfrm>
          </p:grpSpPr>
          <p:sp>
            <p:nvSpPr>
              <p:cNvPr id="94" name="Google Shape;9;p1">
                <a:extLst>
                  <a:ext uri="{FF2B5EF4-FFF2-40B4-BE49-F238E27FC236}">
                    <a16:creationId xmlns:a16="http://schemas.microsoft.com/office/drawing/2014/main" id="{8ED6EFD7-D515-4633-B4B1-DD07C39055E7}"/>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10;p1">
                <a:extLst>
                  <a:ext uri="{FF2B5EF4-FFF2-40B4-BE49-F238E27FC236}">
                    <a16:creationId xmlns:a16="http://schemas.microsoft.com/office/drawing/2014/main" id="{97C9B7BE-6C61-49AC-BCAF-E1FD1F02508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11;p1">
                <a:extLst>
                  <a:ext uri="{FF2B5EF4-FFF2-40B4-BE49-F238E27FC236}">
                    <a16:creationId xmlns:a16="http://schemas.microsoft.com/office/drawing/2014/main" id="{AE811558-2E81-4F1C-8F6F-D60E21EA0D42}"/>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p1">
                <a:extLst>
                  <a:ext uri="{FF2B5EF4-FFF2-40B4-BE49-F238E27FC236}">
                    <a16:creationId xmlns:a16="http://schemas.microsoft.com/office/drawing/2014/main" id="{BFF09C18-9490-4D72-AD99-BEB98242E5E6}"/>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3;p1">
                <a:extLst>
                  <a:ext uri="{FF2B5EF4-FFF2-40B4-BE49-F238E27FC236}">
                    <a16:creationId xmlns:a16="http://schemas.microsoft.com/office/drawing/2014/main" id="{7883CA37-2944-4352-B79A-D8BBB2C15F1D}"/>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4;p1">
                <a:extLst>
                  <a:ext uri="{FF2B5EF4-FFF2-40B4-BE49-F238E27FC236}">
                    <a16:creationId xmlns:a16="http://schemas.microsoft.com/office/drawing/2014/main" id="{46BF8317-C36E-44A4-996D-1DB389C35E5B}"/>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5;p1">
                <a:extLst>
                  <a:ext uri="{FF2B5EF4-FFF2-40B4-BE49-F238E27FC236}">
                    <a16:creationId xmlns:a16="http://schemas.microsoft.com/office/drawing/2014/main" id="{D0E45B86-114B-4882-B47F-BB84197D4DCC}"/>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6;p1">
                <a:extLst>
                  <a:ext uri="{FF2B5EF4-FFF2-40B4-BE49-F238E27FC236}">
                    <a16:creationId xmlns:a16="http://schemas.microsoft.com/office/drawing/2014/main" id="{3FE502F1-3C75-41E1-8317-F478A99A4671}"/>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9390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nd Slide Ruler">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5838ABEB-C3C4-443C-8A52-EC8F62CBFE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809" b="5536"/>
          <a:stretch/>
        </p:blipFill>
        <p:spPr>
          <a:xfrm>
            <a:off x="8220635" y="2274107"/>
            <a:ext cx="3957918" cy="3239187"/>
          </a:xfrm>
          <a:prstGeom prst="rect">
            <a:avLst/>
          </a:prstGeom>
        </p:spPr>
      </p:pic>
      <p:sp>
        <p:nvSpPr>
          <p:cNvPr id="23" name="TextBox 22">
            <a:extLst>
              <a:ext uri="{FF2B5EF4-FFF2-40B4-BE49-F238E27FC236}">
                <a16:creationId xmlns:a16="http://schemas.microsoft.com/office/drawing/2014/main" id="{AB941E89-D9C9-4266-ADB5-043E574EA650}"/>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24" name="Picture 23" descr="A picture containing plate&#10;&#10;Description automatically generated">
            <a:extLst>
              <a:ext uri="{FF2B5EF4-FFF2-40B4-BE49-F238E27FC236}">
                <a16:creationId xmlns:a16="http://schemas.microsoft.com/office/drawing/2014/main" id="{0EC2EE9A-54F0-48D7-A353-F29F02DCD53E}"/>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25" name="Picture 24" descr="A close up of a gong&#10;&#10;Description automatically generated">
            <a:extLst>
              <a:ext uri="{FF2B5EF4-FFF2-40B4-BE49-F238E27FC236}">
                <a16:creationId xmlns:a16="http://schemas.microsoft.com/office/drawing/2014/main" id="{E63AD630-972C-4ACB-BD0C-CB85654A5B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26" name="TextBox 25">
            <a:extLst>
              <a:ext uri="{FF2B5EF4-FFF2-40B4-BE49-F238E27FC236}">
                <a16:creationId xmlns:a16="http://schemas.microsoft.com/office/drawing/2014/main" id="{0D4135C1-9A9C-42E0-BD46-AFF41F11410D}"/>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a:t>
            </a:r>
            <a:r>
              <a:rPr lang="en-US" dirty="0" err="1">
                <a:solidFill>
                  <a:srgbClr val="000000"/>
                </a:solidFill>
              </a:rPr>
              <a:t>krihabouceklaw</a:t>
            </a:r>
            <a:endParaRPr lang="en-US" dirty="0">
              <a:solidFill>
                <a:srgbClr val="000000"/>
              </a:solidFill>
            </a:endParaRPr>
          </a:p>
        </p:txBody>
      </p:sp>
      <p:sp>
        <p:nvSpPr>
          <p:cNvPr id="27" name="TextBox 26">
            <a:extLst>
              <a:ext uri="{FF2B5EF4-FFF2-40B4-BE49-F238E27FC236}">
                <a16:creationId xmlns:a16="http://schemas.microsoft.com/office/drawing/2014/main" id="{6FEC2FAC-230E-4498-8DB6-CA83F3E36F3F}"/>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pic>
        <p:nvPicPr>
          <p:cNvPr id="52" name="Picture 51" descr="A picture containing sitting, orange, food&#10;&#10;Description automatically generated">
            <a:extLst>
              <a:ext uri="{FF2B5EF4-FFF2-40B4-BE49-F238E27FC236}">
                <a16:creationId xmlns:a16="http://schemas.microsoft.com/office/drawing/2014/main" id="{D8D0854D-9307-4DEB-B29A-8E6239D7DB6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53" name="Straight Connector 52">
            <a:extLst>
              <a:ext uri="{FF2B5EF4-FFF2-40B4-BE49-F238E27FC236}">
                <a16:creationId xmlns:a16="http://schemas.microsoft.com/office/drawing/2014/main" id="{677A0C08-ACE5-4C6F-ACCE-C0443A8690D1}"/>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54" name="Text Placeholder 45">
            <a:extLst>
              <a:ext uri="{FF2B5EF4-FFF2-40B4-BE49-F238E27FC236}">
                <a16:creationId xmlns:a16="http://schemas.microsoft.com/office/drawing/2014/main" id="{552D5829-3C08-4479-A39A-12ADED644940}"/>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55" name="Text Placeholder 45">
            <a:extLst>
              <a:ext uri="{FF2B5EF4-FFF2-40B4-BE49-F238E27FC236}">
                <a16:creationId xmlns:a16="http://schemas.microsoft.com/office/drawing/2014/main" id="{D479DCF0-1867-4EF2-89E0-81A699C4C4F2}"/>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67" name="Text Placeholder 16">
            <a:extLst>
              <a:ext uri="{FF2B5EF4-FFF2-40B4-BE49-F238E27FC236}">
                <a16:creationId xmlns:a16="http://schemas.microsoft.com/office/drawing/2014/main" id="{A37B2A7A-A5BA-49C4-93F6-3EDE799B8177}"/>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68" name="Google Shape;6;p1">
            <a:extLst>
              <a:ext uri="{FF2B5EF4-FFF2-40B4-BE49-F238E27FC236}">
                <a16:creationId xmlns:a16="http://schemas.microsoft.com/office/drawing/2014/main" id="{6B1667AE-0682-4786-8E24-E3090598957D}"/>
              </a:ext>
            </a:extLst>
          </p:cNvPr>
          <p:cNvGrpSpPr/>
          <p:nvPr userDrawn="1"/>
        </p:nvGrpSpPr>
        <p:grpSpPr>
          <a:xfrm>
            <a:off x="0" y="0"/>
            <a:ext cx="12192000" cy="6858000"/>
            <a:chOff x="0" y="0"/>
            <a:chExt cx="9144000" cy="5143500"/>
          </a:xfrm>
        </p:grpSpPr>
        <p:pic>
          <p:nvPicPr>
            <p:cNvPr id="69" name="Google Shape;7;p1">
              <a:extLst>
                <a:ext uri="{FF2B5EF4-FFF2-40B4-BE49-F238E27FC236}">
                  <a16:creationId xmlns:a16="http://schemas.microsoft.com/office/drawing/2014/main" id="{72D29A2C-777C-462A-A97E-89F91DEBFAD7}"/>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70" name="Google Shape;8;p1">
              <a:extLst>
                <a:ext uri="{FF2B5EF4-FFF2-40B4-BE49-F238E27FC236}">
                  <a16:creationId xmlns:a16="http://schemas.microsoft.com/office/drawing/2014/main" id="{A2DBF471-1C24-4B8E-98FF-297BD093B4ED}"/>
                </a:ext>
              </a:extLst>
            </p:cNvPr>
            <p:cNvGrpSpPr/>
            <p:nvPr/>
          </p:nvGrpSpPr>
          <p:grpSpPr>
            <a:xfrm>
              <a:off x="0" y="566400"/>
              <a:ext cx="9144000" cy="4015149"/>
              <a:chOff x="0" y="566400"/>
              <a:chExt cx="9144000" cy="4015149"/>
            </a:xfrm>
          </p:grpSpPr>
          <p:sp>
            <p:nvSpPr>
              <p:cNvPr id="71" name="Google Shape;9;p1">
                <a:extLst>
                  <a:ext uri="{FF2B5EF4-FFF2-40B4-BE49-F238E27FC236}">
                    <a16:creationId xmlns:a16="http://schemas.microsoft.com/office/drawing/2014/main" id="{33B546BA-03CD-4460-99EB-5057A619F8B5}"/>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10;p1">
                <a:extLst>
                  <a:ext uri="{FF2B5EF4-FFF2-40B4-BE49-F238E27FC236}">
                    <a16:creationId xmlns:a16="http://schemas.microsoft.com/office/drawing/2014/main" id="{368A0F7A-746D-4292-BFEE-80C7D51C351F}"/>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11;p1">
                <a:extLst>
                  <a:ext uri="{FF2B5EF4-FFF2-40B4-BE49-F238E27FC236}">
                    <a16:creationId xmlns:a16="http://schemas.microsoft.com/office/drawing/2014/main" id="{A3FF6462-9769-4E6E-A854-C1BBFAD99CCF}"/>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p1">
                <a:extLst>
                  <a:ext uri="{FF2B5EF4-FFF2-40B4-BE49-F238E27FC236}">
                    <a16:creationId xmlns:a16="http://schemas.microsoft.com/office/drawing/2014/main" id="{098C6A5B-B519-405C-884A-34D7C1D0F024}"/>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3;p1">
                <a:extLst>
                  <a:ext uri="{FF2B5EF4-FFF2-40B4-BE49-F238E27FC236}">
                    <a16:creationId xmlns:a16="http://schemas.microsoft.com/office/drawing/2014/main" id="{451AE4B8-BAC5-45A8-9F44-4F47A01AC130}"/>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4;p1">
                <a:extLst>
                  <a:ext uri="{FF2B5EF4-FFF2-40B4-BE49-F238E27FC236}">
                    <a16:creationId xmlns:a16="http://schemas.microsoft.com/office/drawing/2014/main" id="{7F9A854B-49F9-4B59-8B63-DB91423FC6A4}"/>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5;p1">
                <a:extLst>
                  <a:ext uri="{FF2B5EF4-FFF2-40B4-BE49-F238E27FC236}">
                    <a16:creationId xmlns:a16="http://schemas.microsoft.com/office/drawing/2014/main" id="{E478B6BE-18C1-42DE-B4A2-BCDF3605ED28}"/>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6;p1">
                <a:extLst>
                  <a:ext uri="{FF2B5EF4-FFF2-40B4-BE49-F238E27FC236}">
                    <a16:creationId xmlns:a16="http://schemas.microsoft.com/office/drawing/2014/main" id="{918501CF-FA3A-4065-BF7D-F84A7121DC9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8329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nd Slide Type">
    <p:spTree>
      <p:nvGrpSpPr>
        <p:cNvPr id="1" name=""/>
        <p:cNvGrpSpPr/>
        <p:nvPr/>
      </p:nvGrpSpPr>
      <p:grpSpPr>
        <a:xfrm>
          <a:off x="0" y="0"/>
          <a:ext cx="0" cy="0"/>
          <a:chOff x="0" y="0"/>
          <a:chExt cx="0" cy="0"/>
        </a:xfrm>
      </p:grpSpPr>
      <p:pic>
        <p:nvPicPr>
          <p:cNvPr id="3" name="Picture 2" descr="A close up of a typewriter&#10;&#10;Description automatically generated">
            <a:extLst>
              <a:ext uri="{FF2B5EF4-FFF2-40B4-BE49-F238E27FC236}">
                <a16:creationId xmlns:a16="http://schemas.microsoft.com/office/drawing/2014/main" id="{3F7BE23C-9D5A-4006-86F4-010EBA766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410" y="2209731"/>
            <a:ext cx="3113862" cy="4029704"/>
          </a:xfrm>
          <a:prstGeom prst="rect">
            <a:avLst/>
          </a:prstGeom>
        </p:spPr>
      </p:pic>
      <p:pic>
        <p:nvPicPr>
          <p:cNvPr id="31" name="Picture 30" descr="A picture containing plate&#10;&#10;Description automatically generated">
            <a:extLst>
              <a:ext uri="{FF2B5EF4-FFF2-40B4-BE49-F238E27FC236}">
                <a16:creationId xmlns:a16="http://schemas.microsoft.com/office/drawing/2014/main" id="{54379FB1-5832-4DB9-95A5-10C7F19C60CB}"/>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32" name="Picture 31" descr="A close up of a gong&#10;&#10;Description automatically generated">
            <a:extLst>
              <a:ext uri="{FF2B5EF4-FFF2-40B4-BE49-F238E27FC236}">
                <a16:creationId xmlns:a16="http://schemas.microsoft.com/office/drawing/2014/main" id="{1B1522AF-BC5C-41CD-8565-E33BAF3DB5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33" name="TextBox 32">
            <a:extLst>
              <a:ext uri="{FF2B5EF4-FFF2-40B4-BE49-F238E27FC236}">
                <a16:creationId xmlns:a16="http://schemas.microsoft.com/office/drawing/2014/main" id="{EED6586B-CC25-4381-9BAE-57E5F774FF70}"/>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a:t>
            </a:r>
            <a:r>
              <a:rPr lang="en-US" dirty="0" err="1">
                <a:solidFill>
                  <a:srgbClr val="000000"/>
                </a:solidFill>
              </a:rPr>
              <a:t>krihabouceklaw</a:t>
            </a:r>
            <a:endParaRPr lang="en-US" dirty="0">
              <a:solidFill>
                <a:srgbClr val="000000"/>
              </a:solidFill>
            </a:endParaRPr>
          </a:p>
        </p:txBody>
      </p:sp>
      <p:sp>
        <p:nvSpPr>
          <p:cNvPr id="34" name="TextBox 33">
            <a:extLst>
              <a:ext uri="{FF2B5EF4-FFF2-40B4-BE49-F238E27FC236}">
                <a16:creationId xmlns:a16="http://schemas.microsoft.com/office/drawing/2014/main" id="{ED7573B1-2B04-420F-BE00-5E088A7D0565}"/>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47" name="TextBox 46">
            <a:extLst>
              <a:ext uri="{FF2B5EF4-FFF2-40B4-BE49-F238E27FC236}">
                <a16:creationId xmlns:a16="http://schemas.microsoft.com/office/drawing/2014/main" id="{EF7B015F-2496-4E55-BBC7-1B2F87B0D916}"/>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74" name="Picture 73" descr="A picture containing sitting, orange, food&#10;&#10;Description automatically generated">
            <a:extLst>
              <a:ext uri="{FF2B5EF4-FFF2-40B4-BE49-F238E27FC236}">
                <a16:creationId xmlns:a16="http://schemas.microsoft.com/office/drawing/2014/main" id="{3DD9E11B-D1DA-4A1C-B810-59712802347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75" name="Straight Connector 74">
            <a:extLst>
              <a:ext uri="{FF2B5EF4-FFF2-40B4-BE49-F238E27FC236}">
                <a16:creationId xmlns:a16="http://schemas.microsoft.com/office/drawing/2014/main" id="{C2AB97FF-2D99-4990-89B4-158AAA1A1702}"/>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76" name="Text Placeholder 45">
            <a:extLst>
              <a:ext uri="{FF2B5EF4-FFF2-40B4-BE49-F238E27FC236}">
                <a16:creationId xmlns:a16="http://schemas.microsoft.com/office/drawing/2014/main" id="{70D6668F-A84D-45D1-9486-872B85AE4D93}"/>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77" name="Text Placeholder 45">
            <a:extLst>
              <a:ext uri="{FF2B5EF4-FFF2-40B4-BE49-F238E27FC236}">
                <a16:creationId xmlns:a16="http://schemas.microsoft.com/office/drawing/2014/main" id="{F80B44A5-8623-4CE8-815E-3E6189F2F0E6}"/>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89" name="Text Placeholder 16">
            <a:extLst>
              <a:ext uri="{FF2B5EF4-FFF2-40B4-BE49-F238E27FC236}">
                <a16:creationId xmlns:a16="http://schemas.microsoft.com/office/drawing/2014/main" id="{1DE407A1-3631-4AF9-8AB0-AB4914650718}"/>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90" name="Google Shape;6;p1">
            <a:extLst>
              <a:ext uri="{FF2B5EF4-FFF2-40B4-BE49-F238E27FC236}">
                <a16:creationId xmlns:a16="http://schemas.microsoft.com/office/drawing/2014/main" id="{FCA7219C-AD18-4A63-9998-A31BD1D47324}"/>
              </a:ext>
            </a:extLst>
          </p:cNvPr>
          <p:cNvGrpSpPr/>
          <p:nvPr userDrawn="1"/>
        </p:nvGrpSpPr>
        <p:grpSpPr>
          <a:xfrm>
            <a:off x="0" y="0"/>
            <a:ext cx="12192000" cy="6858000"/>
            <a:chOff x="0" y="0"/>
            <a:chExt cx="9144000" cy="5143500"/>
          </a:xfrm>
        </p:grpSpPr>
        <p:pic>
          <p:nvPicPr>
            <p:cNvPr id="91" name="Google Shape;7;p1">
              <a:extLst>
                <a:ext uri="{FF2B5EF4-FFF2-40B4-BE49-F238E27FC236}">
                  <a16:creationId xmlns:a16="http://schemas.microsoft.com/office/drawing/2014/main" id="{9C88C071-7016-4BE5-9AC3-D2DD1F13AE53}"/>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92" name="Google Shape;8;p1">
              <a:extLst>
                <a:ext uri="{FF2B5EF4-FFF2-40B4-BE49-F238E27FC236}">
                  <a16:creationId xmlns:a16="http://schemas.microsoft.com/office/drawing/2014/main" id="{74E8C476-3816-4E92-9357-664EAADA7FAC}"/>
                </a:ext>
              </a:extLst>
            </p:cNvPr>
            <p:cNvGrpSpPr/>
            <p:nvPr/>
          </p:nvGrpSpPr>
          <p:grpSpPr>
            <a:xfrm>
              <a:off x="0" y="566400"/>
              <a:ext cx="9144000" cy="4015149"/>
              <a:chOff x="0" y="566400"/>
              <a:chExt cx="9144000" cy="4015149"/>
            </a:xfrm>
          </p:grpSpPr>
          <p:sp>
            <p:nvSpPr>
              <p:cNvPr id="93" name="Google Shape;9;p1">
                <a:extLst>
                  <a:ext uri="{FF2B5EF4-FFF2-40B4-BE49-F238E27FC236}">
                    <a16:creationId xmlns:a16="http://schemas.microsoft.com/office/drawing/2014/main" id="{2BC1C713-DC76-4F59-AAF7-2FBDDCEFE9DE}"/>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10;p1">
                <a:extLst>
                  <a:ext uri="{FF2B5EF4-FFF2-40B4-BE49-F238E27FC236}">
                    <a16:creationId xmlns:a16="http://schemas.microsoft.com/office/drawing/2014/main" id="{72C759A1-BAEA-4C49-B83A-E514E2849E0F}"/>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11;p1">
                <a:extLst>
                  <a:ext uri="{FF2B5EF4-FFF2-40B4-BE49-F238E27FC236}">
                    <a16:creationId xmlns:a16="http://schemas.microsoft.com/office/drawing/2014/main" id="{8E502CD8-DC69-4C16-9AD6-DFDF12050257}"/>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12;p1">
                <a:extLst>
                  <a:ext uri="{FF2B5EF4-FFF2-40B4-BE49-F238E27FC236}">
                    <a16:creationId xmlns:a16="http://schemas.microsoft.com/office/drawing/2014/main" id="{C615EBF2-CE2B-4F48-AACF-A7EDA999DC65}"/>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3;p1">
                <a:extLst>
                  <a:ext uri="{FF2B5EF4-FFF2-40B4-BE49-F238E27FC236}">
                    <a16:creationId xmlns:a16="http://schemas.microsoft.com/office/drawing/2014/main" id="{5F9105DA-5BCE-4F18-84A3-45758E98A817}"/>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4;p1">
                <a:extLst>
                  <a:ext uri="{FF2B5EF4-FFF2-40B4-BE49-F238E27FC236}">
                    <a16:creationId xmlns:a16="http://schemas.microsoft.com/office/drawing/2014/main" id="{75EF7A8D-071F-4BCF-A131-BC3E2751004A}"/>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5;p1">
                <a:extLst>
                  <a:ext uri="{FF2B5EF4-FFF2-40B4-BE49-F238E27FC236}">
                    <a16:creationId xmlns:a16="http://schemas.microsoft.com/office/drawing/2014/main" id="{A84CF4AC-EC1A-461A-9419-0B250497F344}"/>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6;p1">
                <a:extLst>
                  <a:ext uri="{FF2B5EF4-FFF2-40B4-BE49-F238E27FC236}">
                    <a16:creationId xmlns:a16="http://schemas.microsoft.com/office/drawing/2014/main" id="{3785E597-A4B5-4813-A5CB-0EE1D633C1A4}"/>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23413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Front Desk">
    <p:spTree>
      <p:nvGrpSpPr>
        <p:cNvPr id="1" name=""/>
        <p:cNvGrpSpPr/>
        <p:nvPr/>
      </p:nvGrpSpPr>
      <p:grpSpPr>
        <a:xfrm>
          <a:off x="0" y="0"/>
          <a:ext cx="0" cy="0"/>
          <a:chOff x="0" y="0"/>
          <a:chExt cx="0" cy="0"/>
        </a:xfrm>
      </p:grpSpPr>
      <p:pic>
        <p:nvPicPr>
          <p:cNvPr id="4" name="Picture 3" descr="A living room filled with furniture and a book shelf&#10;&#10;Description automatically generated">
            <a:extLst>
              <a:ext uri="{FF2B5EF4-FFF2-40B4-BE49-F238E27FC236}">
                <a16:creationId xmlns:a16="http://schemas.microsoft.com/office/drawing/2014/main" id="{4780B780-47F8-445B-B31F-26B05A15D0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61" b="4207"/>
          <a:stretch/>
        </p:blipFill>
        <p:spPr>
          <a:xfrm>
            <a:off x="0" y="1"/>
            <a:ext cx="12192000" cy="6858000"/>
          </a:xfrm>
          <a:prstGeom prst="rect">
            <a:avLst/>
          </a:prstGeom>
        </p:spPr>
      </p:pic>
      <p:sp>
        <p:nvSpPr>
          <p:cNvPr id="2" name="Title 1">
            <a:extLst>
              <a:ext uri="{FF2B5EF4-FFF2-40B4-BE49-F238E27FC236}">
                <a16:creationId xmlns:a16="http://schemas.microsoft.com/office/drawing/2014/main" id="{7C1298A5-E582-4E52-B5FD-5856F7FE9C26}"/>
              </a:ext>
            </a:extLst>
          </p:cNvPr>
          <p:cNvSpPr>
            <a:spLocks noGrp="1"/>
          </p:cNvSpPr>
          <p:nvPr>
            <p:ph type="title"/>
          </p:nvPr>
        </p:nvSpPr>
        <p:spPr>
          <a:xfrm>
            <a:off x="4058653" y="4219075"/>
            <a:ext cx="7363326" cy="1781344"/>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70DD31BB-8C71-4B6A-BB2A-E8791BF7A0A9}"/>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691592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187A-6473-40FE-98B5-9E252A787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BAC3D0-8645-4C0B-AE7C-54CBBA7A3C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3BD621-612D-4591-B233-82022C683B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E8B0D0-9BCD-42FD-A91B-96E89E36ED41}"/>
              </a:ext>
            </a:extLst>
          </p:cNvPr>
          <p:cNvSpPr>
            <a:spLocks noGrp="1"/>
          </p:cNvSpPr>
          <p:nvPr>
            <p:ph type="dt" sz="half" idx="10"/>
          </p:nvPr>
        </p:nvSpPr>
        <p:spPr/>
        <p:txBody>
          <a:bodyPr/>
          <a:lstStyle/>
          <a:p>
            <a:fld id="{E0B43B08-D5F5-49F6-AFBA-8D5AD861E304}" type="datetimeFigureOut">
              <a:rPr lang="en-US" smtClean="0"/>
              <a:t>10/29/2020</a:t>
            </a:fld>
            <a:endParaRPr lang="en-US"/>
          </a:p>
        </p:txBody>
      </p:sp>
      <p:sp>
        <p:nvSpPr>
          <p:cNvPr id="6" name="Footer Placeholder 5">
            <a:extLst>
              <a:ext uri="{FF2B5EF4-FFF2-40B4-BE49-F238E27FC236}">
                <a16:creationId xmlns:a16="http://schemas.microsoft.com/office/drawing/2014/main" id="{8026A83F-7772-43BF-BEAE-47B6CDE79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C62D7-AEAA-477D-ACD4-B4267B1DF3E1}"/>
              </a:ext>
            </a:extLst>
          </p:cNvPr>
          <p:cNvSpPr>
            <a:spLocks noGrp="1"/>
          </p:cNvSpPr>
          <p:nvPr>
            <p:ph type="sldNum" sz="quarter" idx="12"/>
          </p:nvPr>
        </p:nvSpPr>
        <p:spPr/>
        <p:txBody>
          <a:bodyPr/>
          <a:lstStyle/>
          <a:p>
            <a:fld id="{D26DB5E8-7B61-4AB4-9C62-2EC496B13643}" type="slidenum">
              <a:rPr lang="en-US" smtClean="0"/>
              <a:t>‹#›</a:t>
            </a:fld>
            <a:endParaRPr lang="en-US"/>
          </a:p>
        </p:txBody>
      </p:sp>
    </p:spTree>
    <p:extLst>
      <p:ext uri="{BB962C8B-B14F-4D97-AF65-F5344CB8AC3E}">
        <p14:creationId xmlns:p14="http://schemas.microsoft.com/office/powerpoint/2010/main" val="2742102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41"/>
        <p:cNvGrpSpPr/>
        <p:nvPr/>
      </p:nvGrpSpPr>
      <p:grpSpPr>
        <a:xfrm>
          <a:off x="0" y="0"/>
          <a:ext cx="0" cy="0"/>
          <a:chOff x="0" y="0"/>
          <a:chExt cx="0" cy="0"/>
        </a:xfrm>
      </p:grpSpPr>
      <p:sp>
        <p:nvSpPr>
          <p:cNvPr id="303" name="Google Shape;303;p5"/>
          <p:cNvSpPr txBox="1">
            <a:spLocks noGrp="1"/>
          </p:cNvSpPr>
          <p:nvPr>
            <p:ph type="body" idx="1"/>
          </p:nvPr>
        </p:nvSpPr>
        <p:spPr>
          <a:xfrm>
            <a:off x="1362854" y="1521229"/>
            <a:ext cx="9449600" cy="4574771"/>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dirty="0"/>
          </a:p>
        </p:txBody>
      </p:sp>
      <p:sp>
        <p:nvSpPr>
          <p:cNvPr id="6" name="Google Shape;302;p5">
            <a:extLst>
              <a:ext uri="{FF2B5EF4-FFF2-40B4-BE49-F238E27FC236}">
                <a16:creationId xmlns:a16="http://schemas.microsoft.com/office/drawing/2014/main" id="{9FA6FFD1-C408-4ABC-A7DE-EA3DDBA73CBE}"/>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2176950470"/>
      </p:ext>
    </p:extLst>
  </p:cSld>
  <p:clrMapOvr>
    <a:masterClrMapping/>
  </p:clrMapOvr>
  <p:transition spd="slow">
    <p:push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7085AA"/>
        </a:solidFill>
        <a:effectLst/>
      </p:bgPr>
    </p:bg>
    <p:spTree>
      <p:nvGrpSpPr>
        <p:cNvPr id="1" name="Shape 20"/>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E839B56-AB05-4E23-8B65-5D18A356D3A4}"/>
              </a:ext>
            </a:extLst>
          </p:cNvPr>
          <p:cNvGrpSpPr/>
          <p:nvPr userDrawn="1"/>
        </p:nvGrpSpPr>
        <p:grpSpPr>
          <a:xfrm>
            <a:off x="0" y="-12163"/>
            <a:ext cx="12192000" cy="6858000"/>
            <a:chOff x="0" y="0"/>
            <a:chExt cx="9144000" cy="5143500"/>
          </a:xfrm>
        </p:grpSpPr>
        <p:pic>
          <p:nvPicPr>
            <p:cNvPr id="4" name="Google Shape;7;p1">
              <a:extLst>
                <a:ext uri="{FF2B5EF4-FFF2-40B4-BE49-F238E27FC236}">
                  <a16:creationId xmlns:a16="http://schemas.microsoft.com/office/drawing/2014/main" id="{A998003E-5D77-4515-A6AC-3F1DAD364D91}"/>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EF5132DB-A36F-43FB-8472-992DE1DDBBD7}"/>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4FB7E701-2E83-4CC4-B39F-04FB9C9EC4DF}"/>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D696C1D0-00F9-443C-A5E1-D2C18124A2B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FA7CC4C1-E055-486E-8EBE-88C688DABE73}"/>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076C4456-4538-4040-9739-9F1D57FFFF8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D3668E32-834B-4EDB-8F43-42112C302B8A}"/>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188E1411-E409-4AEF-848C-B6047AD2CEE0}"/>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D20F046C-1E7B-4C17-A6AE-12C526595100}"/>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97F56CA6-0C6B-47CE-B390-4C4CB175EA2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 name="Google Shape;21;p2"/>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lt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pic>
        <p:nvPicPr>
          <p:cNvPr id="14" name="Picture 13" descr="A close up of a logo&#10;&#10;Description automatically generated">
            <a:extLst>
              <a:ext uri="{FF2B5EF4-FFF2-40B4-BE49-F238E27FC236}">
                <a16:creationId xmlns:a16="http://schemas.microsoft.com/office/drawing/2014/main" id="{E38A5965-9D38-4A74-995D-48BB1D386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5" name="Slide Number Placeholder 5">
            <a:extLst>
              <a:ext uri="{FF2B5EF4-FFF2-40B4-BE49-F238E27FC236}">
                <a16:creationId xmlns:a16="http://schemas.microsoft.com/office/drawing/2014/main" id="{B1BFAEC6-8635-415A-A10B-55C7D2EFFB6B}"/>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1801279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2"/>
        <p:cNvGrpSpPr/>
        <p:nvPr/>
      </p:nvGrpSpPr>
      <p:grpSpPr>
        <a:xfrm>
          <a:off x="0" y="0"/>
          <a:ext cx="0" cy="0"/>
          <a:chOff x="0" y="0"/>
          <a:chExt cx="0" cy="0"/>
        </a:xfrm>
      </p:grpSpPr>
    </p:spTree>
    <p:extLst>
      <p:ext uri="{BB962C8B-B14F-4D97-AF65-F5344CB8AC3E}">
        <p14:creationId xmlns:p14="http://schemas.microsoft.com/office/powerpoint/2010/main" val="1899964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ook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1041817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lob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4"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190500" y="139700"/>
            <a:ext cx="6582440" cy="1325563"/>
          </a:xfrm>
          <a:solidFill>
            <a:schemeClr val="accent3">
              <a:lumMod val="40000"/>
              <a:lumOff val="60000"/>
              <a:alpha val="74000"/>
            </a:schemeClr>
          </a:solidFill>
          <a:ln>
            <a:solidFill>
              <a:schemeClr val="accent3">
                <a:lumMod val="40000"/>
                <a:lumOff val="60000"/>
              </a:schemeClr>
            </a:solidFill>
          </a:ln>
        </p:spPr>
        <p:txBody>
          <a:bodyPr>
            <a:noAutofit/>
          </a:bodyPr>
          <a:lstStyle>
            <a:lvl1pPr>
              <a:defRPr sz="4000">
                <a:solidFill>
                  <a:schemeClr val="tx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BD09526-26FE-4B40-9006-5E2E7E888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B71F90A7-8C33-4888-BB96-0359E6C39A77}"/>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665497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ard Cupboard">
    <p:spTree>
      <p:nvGrpSpPr>
        <p:cNvPr id="1" name=""/>
        <p:cNvGrpSpPr/>
        <p:nvPr/>
      </p:nvGrpSpPr>
      <p:grpSpPr>
        <a:xfrm>
          <a:off x="0" y="0"/>
          <a:ext cx="0" cy="0"/>
          <a:chOff x="0" y="0"/>
          <a:chExt cx="0" cy="0"/>
        </a:xfrm>
      </p:grpSpPr>
      <p:pic>
        <p:nvPicPr>
          <p:cNvPr id="4" name="Picture 3" descr="A picture containing indoor, furniture, cabinet, file&#10;&#10;Description automatically generated">
            <a:extLst>
              <a:ext uri="{FF2B5EF4-FFF2-40B4-BE49-F238E27FC236}">
                <a16:creationId xmlns:a16="http://schemas.microsoft.com/office/drawing/2014/main" id="{D3180478-05CA-4EBE-B397-C47889F963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1" b="5605"/>
          <a:stretch/>
        </p:blipFill>
        <p:spPr>
          <a:xfrm>
            <a:off x="0" y="0"/>
            <a:ext cx="12192000" cy="6858000"/>
          </a:xfrm>
          <a:prstGeom prst="rect">
            <a:avLst/>
          </a:prstGeom>
        </p:spPr>
      </p:pic>
      <p:sp>
        <p:nvSpPr>
          <p:cNvPr id="2" name="Title 1">
            <a:extLst>
              <a:ext uri="{FF2B5EF4-FFF2-40B4-BE49-F238E27FC236}">
                <a16:creationId xmlns:a16="http://schemas.microsoft.com/office/drawing/2014/main" id="{1E9386B5-199B-4513-B33A-429689955A44}"/>
              </a:ext>
            </a:extLst>
          </p:cNvPr>
          <p:cNvSpPr>
            <a:spLocks noGrp="1"/>
          </p:cNvSpPr>
          <p:nvPr>
            <p:ph type="title"/>
          </p:nvPr>
        </p:nvSpPr>
        <p:spPr>
          <a:xfrm>
            <a:off x="838200" y="3774091"/>
            <a:ext cx="10515600" cy="1325563"/>
          </a:xfrm>
          <a:solidFill>
            <a:schemeClr val="bg1">
              <a:alpha val="75000"/>
            </a:schemeClr>
          </a:solidFill>
        </p:spPr>
        <p:txBody>
          <a:bodyPr/>
          <a:lstStyle>
            <a:lvl1pPr>
              <a:defRPr/>
            </a:lvl1p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31EE378C-0923-45E8-833D-FEFBF5E49E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BDF9F779-4681-4DC6-88A4-E4A03316529D}"/>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452826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Great Lawyers">
    <p:spTree>
      <p:nvGrpSpPr>
        <p:cNvPr id="1" name=""/>
        <p:cNvGrpSpPr/>
        <p:nvPr/>
      </p:nvGrpSpPr>
      <p:grpSpPr>
        <a:xfrm>
          <a:off x="0" y="0"/>
          <a:ext cx="0" cy="0"/>
          <a:chOff x="0" y="0"/>
          <a:chExt cx="0" cy="0"/>
        </a:xfrm>
      </p:grpSpPr>
      <p:pic>
        <p:nvPicPr>
          <p:cNvPr id="4" name="Picture 3" descr="A close up of a book shelf&#10;&#10;Description automatically generated">
            <a:extLst>
              <a:ext uri="{FF2B5EF4-FFF2-40B4-BE49-F238E27FC236}">
                <a16:creationId xmlns:a16="http://schemas.microsoft.com/office/drawing/2014/main" id="{C9B726F4-A2BA-4ADF-9F8B-EB6C5D055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21" b="9946"/>
          <a:stretch/>
        </p:blipFill>
        <p:spPr>
          <a:xfrm>
            <a:off x="0" y="0"/>
            <a:ext cx="12192000" cy="6858000"/>
          </a:xfrm>
          <a:prstGeom prst="rect">
            <a:avLst/>
          </a:prstGeom>
        </p:spPr>
      </p:pic>
      <p:sp>
        <p:nvSpPr>
          <p:cNvPr id="2" name="Title 1">
            <a:extLst>
              <a:ext uri="{FF2B5EF4-FFF2-40B4-BE49-F238E27FC236}">
                <a16:creationId xmlns:a16="http://schemas.microsoft.com/office/drawing/2014/main" id="{80582F38-21FD-459D-A855-4766B1FC3AE6}"/>
              </a:ext>
            </a:extLst>
          </p:cNvPr>
          <p:cNvSpPr>
            <a:spLocks noGrp="1"/>
          </p:cNvSpPr>
          <p:nvPr>
            <p:ph type="title"/>
          </p:nvPr>
        </p:nvSpPr>
        <p:spPr>
          <a:xfrm>
            <a:off x="5342021" y="471823"/>
            <a:ext cx="6587680" cy="1325563"/>
          </a:xfrm>
          <a:solidFill>
            <a:schemeClr val="bg1">
              <a:alpha val="75000"/>
            </a:schemeClr>
          </a:solidFill>
        </p:spPr>
        <p:txBody>
          <a:body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BBBD0D63-B74D-4B10-9C49-0A39B5CBA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A321E060-F88A-404F-8082-61A0947C1864}"/>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2096389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Lockers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3247686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357447"/>
            <a:ext cx="10394706" cy="85219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4" name="Google Shape;44;p6"/>
          <p:cNvSpPr txBox="1">
            <a:spLocks noGrp="1"/>
          </p:cNvSpPr>
          <p:nvPr>
            <p:ph type="body" idx="1"/>
          </p:nvPr>
        </p:nvSpPr>
        <p:spPr>
          <a:xfrm>
            <a:off x="53910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
        <p:nvSpPr>
          <p:cNvPr id="6" name="Google Shape;44;p6">
            <a:extLst>
              <a:ext uri="{FF2B5EF4-FFF2-40B4-BE49-F238E27FC236}">
                <a16:creationId xmlns:a16="http://schemas.microsoft.com/office/drawing/2014/main" id="{069E45DD-BE41-4EB8-8C73-615A5CA1E261}"/>
              </a:ext>
            </a:extLst>
          </p:cNvPr>
          <p:cNvSpPr txBox="1">
            <a:spLocks noGrp="1"/>
          </p:cNvSpPr>
          <p:nvPr>
            <p:ph type="body" idx="10"/>
          </p:nvPr>
        </p:nvSpPr>
        <p:spPr>
          <a:xfrm>
            <a:off x="589082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3833625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Glob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4"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190500" y="139700"/>
            <a:ext cx="6582440" cy="1325563"/>
          </a:xfrm>
          <a:solidFill>
            <a:schemeClr val="accent3">
              <a:lumMod val="40000"/>
              <a:lumOff val="60000"/>
              <a:alpha val="74000"/>
            </a:schemeClr>
          </a:solidFill>
          <a:ln>
            <a:solidFill>
              <a:schemeClr val="accent3">
                <a:lumMod val="40000"/>
                <a:lumOff val="60000"/>
              </a:schemeClr>
            </a:solidFill>
          </a:ln>
        </p:spPr>
        <p:txBody>
          <a:bodyPr>
            <a:noAutofit/>
          </a:bodyPr>
          <a:lstStyle>
            <a:lvl1pPr>
              <a:defRPr sz="4000">
                <a:solidFill>
                  <a:schemeClr val="tx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BD09526-26FE-4B40-9006-5E2E7E888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B71F90A7-8C33-4888-BB96-0359E6C39A77}"/>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58960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70"/>
        <p:cNvGrpSpPr/>
        <p:nvPr/>
      </p:nvGrpSpPr>
      <p:grpSpPr>
        <a:xfrm>
          <a:off x="0" y="0"/>
          <a:ext cx="0" cy="0"/>
          <a:chOff x="0" y="0"/>
          <a:chExt cx="0" cy="0"/>
        </a:xfrm>
      </p:grpSpPr>
      <p:sp>
        <p:nvSpPr>
          <p:cNvPr id="432" name="Google Shape;432;p7"/>
          <p:cNvSpPr txBox="1">
            <a:spLocks noGrp="1"/>
          </p:cNvSpPr>
          <p:nvPr>
            <p:ph type="body" idx="1"/>
          </p:nvPr>
        </p:nvSpPr>
        <p:spPr>
          <a:xfrm>
            <a:off x="1371167"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433" name="Google Shape;433;p7"/>
          <p:cNvSpPr txBox="1">
            <a:spLocks noGrp="1"/>
          </p:cNvSpPr>
          <p:nvPr>
            <p:ph type="body" idx="2"/>
          </p:nvPr>
        </p:nvSpPr>
        <p:spPr>
          <a:xfrm>
            <a:off x="4586291"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434" name="Google Shape;434;p7"/>
          <p:cNvSpPr txBox="1">
            <a:spLocks noGrp="1"/>
          </p:cNvSpPr>
          <p:nvPr>
            <p:ph type="body" idx="3"/>
          </p:nvPr>
        </p:nvSpPr>
        <p:spPr>
          <a:xfrm>
            <a:off x="7801415"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9" name="Google Shape;302;p5">
            <a:extLst>
              <a:ext uri="{FF2B5EF4-FFF2-40B4-BE49-F238E27FC236}">
                <a16:creationId xmlns:a16="http://schemas.microsoft.com/office/drawing/2014/main" id="{CE213EC0-F1A5-4CEE-85D3-72B3A301BE50}"/>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33530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Marbles">
    <p:spTree>
      <p:nvGrpSpPr>
        <p:cNvPr id="1" name=""/>
        <p:cNvGrpSpPr/>
        <p:nvPr/>
      </p:nvGrpSpPr>
      <p:grpSpPr>
        <a:xfrm>
          <a:off x="0" y="0"/>
          <a:ext cx="0" cy="0"/>
          <a:chOff x="0" y="0"/>
          <a:chExt cx="0" cy="0"/>
        </a:xfrm>
      </p:grpSpPr>
      <p:pic>
        <p:nvPicPr>
          <p:cNvPr id="4" name="Picture 3" descr="Food on a table&#10;&#10;Description automatically generated">
            <a:extLst>
              <a:ext uri="{FF2B5EF4-FFF2-40B4-BE49-F238E27FC236}">
                <a16:creationId xmlns:a16="http://schemas.microsoft.com/office/drawing/2014/main" id="{526B4406-4277-4A90-9B1B-F348B3B69A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37" b="3830"/>
          <a:stretch/>
        </p:blipFill>
        <p:spPr>
          <a:xfrm>
            <a:off x="0" y="-1"/>
            <a:ext cx="12192000" cy="6858001"/>
          </a:xfrm>
          <a:prstGeom prst="rect">
            <a:avLst/>
          </a:prstGeom>
        </p:spPr>
      </p:pic>
      <p:sp>
        <p:nvSpPr>
          <p:cNvPr id="2" name="Title 1">
            <a:extLst>
              <a:ext uri="{FF2B5EF4-FFF2-40B4-BE49-F238E27FC236}">
                <a16:creationId xmlns:a16="http://schemas.microsoft.com/office/drawing/2014/main" id="{5BA13952-9180-4B99-AB33-535956A757FB}"/>
              </a:ext>
            </a:extLst>
          </p:cNvPr>
          <p:cNvSpPr>
            <a:spLocks noGrp="1"/>
          </p:cNvSpPr>
          <p:nvPr>
            <p:ph type="title"/>
          </p:nvPr>
        </p:nvSpPr>
        <p:spPr>
          <a:xfrm>
            <a:off x="349988" y="487867"/>
            <a:ext cx="5601633" cy="1020092"/>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20C93A1F-A62F-4EC4-B2BB-266E1B946126}"/>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pic>
        <p:nvPicPr>
          <p:cNvPr id="6" name="Picture 5" descr="A picture containing drawing, room&#10;&#10;Description automatically generated">
            <a:extLst>
              <a:ext uri="{FF2B5EF4-FFF2-40B4-BE49-F238E27FC236}">
                <a16:creationId xmlns:a16="http://schemas.microsoft.com/office/drawing/2014/main" id="{421825F4-1442-4052-A4F7-28469C8B4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Tree>
    <p:extLst>
      <p:ext uri="{BB962C8B-B14F-4D97-AF65-F5344CB8AC3E}">
        <p14:creationId xmlns:p14="http://schemas.microsoft.com/office/powerpoint/2010/main" val="22693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Red Brick, White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t="5714" r="41" b="9349"/>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1687912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Bookshelf">
    <p:spTree>
      <p:nvGrpSpPr>
        <p:cNvPr id="1" name=""/>
        <p:cNvGrpSpPr/>
        <p:nvPr/>
      </p:nvGrpSpPr>
      <p:grpSpPr>
        <a:xfrm>
          <a:off x="0" y="0"/>
          <a:ext cx="0" cy="0"/>
          <a:chOff x="0" y="0"/>
          <a:chExt cx="0" cy="0"/>
        </a:xfrm>
      </p:grpSpPr>
      <p:pic>
        <p:nvPicPr>
          <p:cNvPr id="4" name="Picture 3" descr="A book shelf filled with books&#10;&#10;Description automatically generated">
            <a:extLst>
              <a:ext uri="{FF2B5EF4-FFF2-40B4-BE49-F238E27FC236}">
                <a16:creationId xmlns:a16="http://schemas.microsoft.com/office/drawing/2014/main" id="{D9C13A04-A082-4FBE-9217-21FD7D6762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58" b="10542"/>
          <a:stretch/>
        </p:blipFill>
        <p:spPr>
          <a:xfrm>
            <a:off x="0" y="0"/>
            <a:ext cx="12192000" cy="6858000"/>
          </a:xfrm>
          <a:prstGeom prst="rect">
            <a:avLst/>
          </a:prstGeom>
        </p:spPr>
      </p:pic>
      <p:sp>
        <p:nvSpPr>
          <p:cNvPr id="2" name="Title 1">
            <a:extLst>
              <a:ext uri="{FF2B5EF4-FFF2-40B4-BE49-F238E27FC236}">
                <a16:creationId xmlns:a16="http://schemas.microsoft.com/office/drawing/2014/main" id="{F31738F9-321F-4CD6-AA4C-EDF511411298}"/>
              </a:ext>
            </a:extLst>
          </p:cNvPr>
          <p:cNvSpPr>
            <a:spLocks noGrp="1"/>
          </p:cNvSpPr>
          <p:nvPr>
            <p:ph type="title"/>
          </p:nvPr>
        </p:nvSpPr>
        <p:spPr>
          <a:xfrm>
            <a:off x="349987" y="333228"/>
            <a:ext cx="5338432" cy="1325563"/>
          </a:xfrm>
          <a:solidFill>
            <a:schemeClr val="bg1">
              <a:alpha val="75000"/>
            </a:schemeClr>
          </a:solidFill>
        </p:spPr>
        <p:txBody>
          <a:bodyPr/>
          <a:lstStyle>
            <a:lvl1pPr>
              <a:defRPr sz="4000"/>
            </a:lvl1pPr>
          </a:lstStyle>
          <a:p>
            <a:endParaRPr lang="en-US" dirty="0"/>
          </a:p>
        </p:txBody>
      </p:sp>
      <p:pic>
        <p:nvPicPr>
          <p:cNvPr id="6" name="Picture 5" descr="A picture containing drawing, room&#10;&#10;Description automatically generated">
            <a:extLst>
              <a:ext uri="{FF2B5EF4-FFF2-40B4-BE49-F238E27FC236}">
                <a16:creationId xmlns:a16="http://schemas.microsoft.com/office/drawing/2014/main" id="{03168D34-F826-408F-9DEF-DF01DE342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7" name="Slide Number Placeholder 5">
            <a:extLst>
              <a:ext uri="{FF2B5EF4-FFF2-40B4-BE49-F238E27FC236}">
                <a16:creationId xmlns:a16="http://schemas.microsoft.com/office/drawing/2014/main" id="{2DB9DBCA-0AD3-418D-B4D1-40AF4EA7F2F5}"/>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415684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8910-DF72-471C-AAA3-AB894F195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4116B-3069-4439-94BF-55CA60F84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58E0B54-E093-4DEA-8F5F-68774C45C5B4}"/>
              </a:ext>
            </a:extLst>
          </p:cNvPr>
          <p:cNvSpPr>
            <a:spLocks noGrp="1"/>
          </p:cNvSpPr>
          <p:nvPr>
            <p:ph type="sldNum" sz="quarter" idx="4"/>
          </p:nvPr>
        </p:nvSpPr>
        <p:spPr>
          <a:xfrm>
            <a:off x="190500" y="6407151"/>
            <a:ext cx="4038600" cy="2857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Law LLC. Attorney Advertising</a:t>
            </a:r>
          </a:p>
        </p:txBody>
      </p:sp>
    </p:spTree>
    <p:extLst>
      <p:ext uri="{BB962C8B-B14F-4D97-AF65-F5344CB8AC3E}">
        <p14:creationId xmlns:p14="http://schemas.microsoft.com/office/powerpoint/2010/main" val="2875299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rbles">
    <p:spTree>
      <p:nvGrpSpPr>
        <p:cNvPr id="1" name=""/>
        <p:cNvGrpSpPr/>
        <p:nvPr/>
      </p:nvGrpSpPr>
      <p:grpSpPr>
        <a:xfrm>
          <a:off x="0" y="0"/>
          <a:ext cx="0" cy="0"/>
          <a:chOff x="0" y="0"/>
          <a:chExt cx="0" cy="0"/>
        </a:xfrm>
      </p:grpSpPr>
      <p:pic>
        <p:nvPicPr>
          <p:cNvPr id="4" name="Picture 3" descr="Food on a table&#10;&#10;Description automatically generated">
            <a:extLst>
              <a:ext uri="{FF2B5EF4-FFF2-40B4-BE49-F238E27FC236}">
                <a16:creationId xmlns:a16="http://schemas.microsoft.com/office/drawing/2014/main" id="{526B4406-4277-4A90-9B1B-F348B3B69A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37" b="3830"/>
          <a:stretch/>
        </p:blipFill>
        <p:spPr>
          <a:xfrm>
            <a:off x="0" y="-1"/>
            <a:ext cx="12192000" cy="6858001"/>
          </a:xfrm>
          <a:prstGeom prst="rect">
            <a:avLst/>
          </a:prstGeom>
        </p:spPr>
      </p:pic>
      <p:sp>
        <p:nvSpPr>
          <p:cNvPr id="2" name="Title 1">
            <a:extLst>
              <a:ext uri="{FF2B5EF4-FFF2-40B4-BE49-F238E27FC236}">
                <a16:creationId xmlns:a16="http://schemas.microsoft.com/office/drawing/2014/main" id="{5BA13952-9180-4B99-AB33-535956A757FB}"/>
              </a:ext>
            </a:extLst>
          </p:cNvPr>
          <p:cNvSpPr>
            <a:spLocks noGrp="1"/>
          </p:cNvSpPr>
          <p:nvPr>
            <p:ph type="title"/>
          </p:nvPr>
        </p:nvSpPr>
        <p:spPr>
          <a:xfrm>
            <a:off x="349988" y="487867"/>
            <a:ext cx="5601633" cy="1020092"/>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20C93A1F-A62F-4EC4-B2BB-266E1B946126}"/>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pic>
        <p:nvPicPr>
          <p:cNvPr id="6" name="Picture 5" descr="A picture containing drawing, room&#10;&#10;Description automatically generated">
            <a:extLst>
              <a:ext uri="{FF2B5EF4-FFF2-40B4-BE49-F238E27FC236}">
                <a16:creationId xmlns:a16="http://schemas.microsoft.com/office/drawing/2014/main" id="{421825F4-1442-4052-A4F7-28469C8B4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Tree>
    <p:extLst>
      <p:ext uri="{BB962C8B-B14F-4D97-AF65-F5344CB8AC3E}">
        <p14:creationId xmlns:p14="http://schemas.microsoft.com/office/powerpoint/2010/main" val="2501766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halkboa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 y="414"/>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393518" y="425813"/>
            <a:ext cx="8442138" cy="1325563"/>
          </a:xfrm>
        </p:spPr>
        <p:txBody>
          <a:bodyPr>
            <a:noAutofit/>
          </a:bodyPr>
          <a:lstStyle>
            <a:lvl1pPr>
              <a:defRPr sz="4000">
                <a:solidFill>
                  <a:schemeClr val="bg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242224B-99E7-4BD2-9016-83ECFD0D4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7A2323C1-BD75-43AA-B9D2-1808725833F8}"/>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348840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spTree>
      <p:nvGrpSpPr>
        <p:cNvPr id="1" name="Shape 305"/>
        <p:cNvGrpSpPr/>
        <p:nvPr/>
      </p:nvGrpSpPr>
      <p:grpSpPr>
        <a:xfrm>
          <a:off x="0" y="0"/>
          <a:ext cx="0" cy="0"/>
          <a:chOff x="0" y="0"/>
          <a:chExt cx="0" cy="0"/>
        </a:xfrm>
      </p:grpSpPr>
      <p:sp>
        <p:nvSpPr>
          <p:cNvPr id="367" name="Google Shape;367;p6"/>
          <p:cNvSpPr txBox="1">
            <a:spLocks noGrp="1"/>
          </p:cNvSpPr>
          <p:nvPr>
            <p:ph type="body" idx="1"/>
          </p:nvPr>
        </p:nvSpPr>
        <p:spPr>
          <a:xfrm>
            <a:off x="1371167" y="1531378"/>
            <a:ext cx="4586800" cy="4564622"/>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368" name="Google Shape;368;p6"/>
          <p:cNvSpPr txBox="1">
            <a:spLocks noGrp="1"/>
          </p:cNvSpPr>
          <p:nvPr>
            <p:ph type="body" idx="2"/>
          </p:nvPr>
        </p:nvSpPr>
        <p:spPr>
          <a:xfrm>
            <a:off x="6234097" y="1531378"/>
            <a:ext cx="4586800" cy="4564622"/>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9" name="Google Shape;302;p5">
            <a:extLst>
              <a:ext uri="{FF2B5EF4-FFF2-40B4-BE49-F238E27FC236}">
                <a16:creationId xmlns:a16="http://schemas.microsoft.com/office/drawing/2014/main" id="{DBA38ADC-593E-4382-AA28-A9041180B7FF}"/>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2280831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Quote" userDrawn="1">
  <p:cSld name="Quote">
    <p:bg>
      <p:bgPr>
        <a:solidFill>
          <a:srgbClr val="FFD11D"/>
        </a:solidFill>
        <a:effectLst/>
      </p:bgPr>
    </p:bg>
    <p:spTree>
      <p:nvGrpSpPr>
        <p:cNvPr id="1" name="Shape 175"/>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BB37387-6C45-4EC7-AE65-9131D49CFC03}"/>
              </a:ext>
            </a:extLst>
          </p:cNvPr>
          <p:cNvGrpSpPr/>
          <p:nvPr userDrawn="1"/>
        </p:nvGrpSpPr>
        <p:grpSpPr>
          <a:xfrm>
            <a:off x="0" y="0"/>
            <a:ext cx="12192000" cy="6858000"/>
            <a:chOff x="0" y="0"/>
            <a:chExt cx="9144000" cy="5143500"/>
          </a:xfrm>
        </p:grpSpPr>
        <p:pic>
          <p:nvPicPr>
            <p:cNvPr id="4" name="Google Shape;7;p1">
              <a:extLst>
                <a:ext uri="{FF2B5EF4-FFF2-40B4-BE49-F238E27FC236}">
                  <a16:creationId xmlns:a16="http://schemas.microsoft.com/office/drawing/2014/main" id="{E1738006-41AB-4A2E-A186-1FE890E3B9CC}"/>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06A9BF65-D6DC-4B94-BAD8-C3458E6FB692}"/>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8330FB27-34E5-47B4-A9E1-2C73E3EB3752}"/>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C86D8462-6764-480F-A33F-42707126A050}"/>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7F5DFC5F-99B6-4279-A29D-9D1BD9034FAD}"/>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436936CE-468B-4C27-8854-3A0F3C6FDCB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33C1CAEF-4A6C-490D-830F-EDACE030D62C}"/>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0B2A707F-F861-419F-8207-3EBE1CE8B022}"/>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A5AD47D7-81CE-4684-A552-9F4C5078B369}"/>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D5F9240E-C017-4A48-864D-EEDC503F20F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5" name="Picture 14" descr="A picture containing drawing, room&#10;&#10;Description automatically generated">
            <a:extLst>
              <a:ext uri="{FF2B5EF4-FFF2-40B4-BE49-F238E27FC236}">
                <a16:creationId xmlns:a16="http://schemas.microsoft.com/office/drawing/2014/main" id="{112BA48C-229D-4401-9041-11D83E101F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6" name="Slide Number Placeholder 5">
            <a:extLst>
              <a:ext uri="{FF2B5EF4-FFF2-40B4-BE49-F238E27FC236}">
                <a16:creationId xmlns:a16="http://schemas.microsoft.com/office/drawing/2014/main" id="{537AE7C1-19F1-4527-A5B1-91D29B01AD45}"/>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
        <p:nvSpPr>
          <p:cNvPr id="17" name="Google Shape;21;p2">
            <a:extLst>
              <a:ext uri="{FF2B5EF4-FFF2-40B4-BE49-F238E27FC236}">
                <a16:creationId xmlns:a16="http://schemas.microsoft.com/office/drawing/2014/main" id="{3B61B51F-1193-443B-98E0-09EBCC1D492B}"/>
              </a:ext>
            </a:extLst>
          </p:cNvPr>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tx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spTree>
    <p:extLst>
      <p:ext uri="{BB962C8B-B14F-4D97-AF65-F5344CB8AC3E}">
        <p14:creationId xmlns:p14="http://schemas.microsoft.com/office/powerpoint/2010/main" val="2277802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Book Left">
    <p:spTree>
      <p:nvGrpSpPr>
        <p:cNvPr id="1" name=""/>
        <p:cNvGrpSpPr/>
        <p:nvPr/>
      </p:nvGrpSpPr>
      <p:grpSpPr>
        <a:xfrm>
          <a:off x="0" y="0"/>
          <a:ext cx="0" cy="0"/>
          <a:chOff x="0" y="0"/>
          <a:chExt cx="0" cy="0"/>
        </a:xfrm>
      </p:grpSpPr>
      <p:pic>
        <p:nvPicPr>
          <p:cNvPr id="4" name="Picture 4" descr="filed four books">
            <a:extLst>
              <a:ext uri="{FF2B5EF4-FFF2-40B4-BE49-F238E27FC236}">
                <a16:creationId xmlns:a16="http://schemas.microsoft.com/office/drawing/2014/main" id="{FC981D21-CBDA-4407-8685-5FE96CF7E5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790" r="336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97F90D-2BC1-4EBC-B072-648AEC2E46BB}"/>
              </a:ext>
            </a:extLst>
          </p:cNvPr>
          <p:cNvSpPr>
            <a:spLocks noGrp="1"/>
          </p:cNvSpPr>
          <p:nvPr>
            <p:ph type="sldNum" sz="quarter" idx="10"/>
          </p:nvPr>
        </p:nvSpPr>
        <p:spPr>
          <a:xfrm>
            <a:off x="190500" y="6407151"/>
            <a:ext cx="4086078" cy="311149"/>
          </a:xfrm>
          <a:prstGeom prst="rect">
            <a:avLst/>
          </a:prstGeom>
        </p:spPr>
        <p:txBody>
          <a:bodyPr/>
          <a:lstStyle/>
          <a:p>
            <a:pPr algn="l"/>
            <a:fld id="{B6894335-F525-4914-9E22-99B7469D876C}" type="slidenum">
              <a:rPr lang="en-US" smtClean="0"/>
              <a:pPr algn="l"/>
              <a:t>‹#›</a:t>
            </a:fld>
            <a:r>
              <a:rPr lang="en-US"/>
              <a:t> | © Copyright 2019. Kriha Boucek LLC. Attorney Advertising</a:t>
            </a:r>
            <a:endParaRPr lang="en-US" dirty="0"/>
          </a:p>
        </p:txBody>
      </p:sp>
      <p:sp>
        <p:nvSpPr>
          <p:cNvPr id="12" name="Text Placeholder 11">
            <a:extLst>
              <a:ext uri="{FF2B5EF4-FFF2-40B4-BE49-F238E27FC236}">
                <a16:creationId xmlns:a16="http://schemas.microsoft.com/office/drawing/2014/main" id="{1A8D8974-DEE0-4375-90FB-8458F549E40E}"/>
              </a:ext>
            </a:extLst>
          </p:cNvPr>
          <p:cNvSpPr>
            <a:spLocks noGrp="1"/>
          </p:cNvSpPr>
          <p:nvPr>
            <p:ph type="body" sz="quarter" idx="11" hasCustomPrompt="1"/>
          </p:nvPr>
        </p:nvSpPr>
        <p:spPr>
          <a:xfrm>
            <a:off x="6495940" y="850052"/>
            <a:ext cx="5125446" cy="1158875"/>
          </a:xfrm>
        </p:spPr>
        <p:txBody>
          <a:bodyPr>
            <a:normAutofit/>
          </a:bodyPr>
          <a:lstStyle>
            <a:lvl1pPr marL="0" indent="0">
              <a:buNone/>
              <a:defRPr sz="4400"/>
            </a:lvl1pPr>
          </a:lstStyle>
          <a:p>
            <a:pPr lvl="0"/>
            <a:r>
              <a:rPr lang="en-US" dirty="0"/>
              <a:t>TITLE</a:t>
            </a:r>
          </a:p>
        </p:txBody>
      </p:sp>
      <p:sp>
        <p:nvSpPr>
          <p:cNvPr id="14" name="Text Placeholder 13">
            <a:extLst>
              <a:ext uri="{FF2B5EF4-FFF2-40B4-BE49-F238E27FC236}">
                <a16:creationId xmlns:a16="http://schemas.microsoft.com/office/drawing/2014/main" id="{2D16AAF1-D9E6-4DB8-89DD-5742F858D2BA}"/>
              </a:ext>
            </a:extLst>
          </p:cNvPr>
          <p:cNvSpPr>
            <a:spLocks noGrp="1"/>
          </p:cNvSpPr>
          <p:nvPr>
            <p:ph type="body" sz="quarter" idx="12" hasCustomPrompt="1"/>
          </p:nvPr>
        </p:nvSpPr>
        <p:spPr>
          <a:xfrm>
            <a:off x="6024563" y="2265363"/>
            <a:ext cx="5926137" cy="3359150"/>
          </a:xfrm>
        </p:spPr>
        <p:txBody>
          <a:bodyPr/>
          <a:lstStyle>
            <a:lvl1pPr marL="0" indent="0">
              <a:buNone/>
              <a:defRPr/>
            </a:lvl1pPr>
          </a:lstStyle>
          <a:p>
            <a:pPr lvl="0"/>
            <a:r>
              <a:rPr lang="en-US" dirty="0"/>
              <a:t>Text Box</a:t>
            </a:r>
          </a:p>
        </p:txBody>
      </p:sp>
    </p:spTree>
    <p:extLst>
      <p:ext uri="{BB962C8B-B14F-4D97-AF65-F5344CB8AC3E}">
        <p14:creationId xmlns:p14="http://schemas.microsoft.com/office/powerpoint/2010/main" val="173765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opic Title Classroo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hasCustomPrompt="1"/>
          </p:nvPr>
        </p:nvSpPr>
        <p:spPr>
          <a:xfrm>
            <a:off x="393518" y="425813"/>
            <a:ext cx="8442138" cy="1325563"/>
          </a:xfrm>
        </p:spPr>
        <p:txBody>
          <a:bodyPr>
            <a:noAutofit/>
          </a:bodyPr>
          <a:lstStyle>
            <a:lvl1pPr>
              <a:defRPr sz="4000">
                <a:solidFill>
                  <a:schemeClr val="bg1"/>
                </a:solidFill>
              </a:defRPr>
            </a:lvl1pPr>
          </a:lstStyle>
          <a:p>
            <a:r>
              <a:rPr lang="en-US" dirty="0"/>
              <a:t>TITLE</a:t>
            </a:r>
          </a:p>
        </p:txBody>
      </p:sp>
      <p:sp>
        <p:nvSpPr>
          <p:cNvPr id="3" name="Slide Number Placeholder 2">
            <a:extLst>
              <a:ext uri="{FF2B5EF4-FFF2-40B4-BE49-F238E27FC236}">
                <a16:creationId xmlns:a16="http://schemas.microsoft.com/office/drawing/2014/main" id="{A6D43FC7-C6DD-4316-A1F8-560010A83006}"/>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tx1"/>
                </a:solidFill>
              </a:defRPr>
            </a:lvl1pPr>
          </a:lstStyle>
          <a:p>
            <a:pPr algn="l"/>
            <a:fld id="{B6894335-F525-4914-9E22-99B7469D876C}" type="slidenum">
              <a:rPr lang="en-US" smtClean="0"/>
              <a:pPr algn="l"/>
              <a:t>‹#›</a:t>
            </a:fld>
            <a:r>
              <a:rPr lang="en-US" dirty="0"/>
              <a:t> | © Copyright 2019. Kriha Boucek LLC. Attorney Advertising</a:t>
            </a:r>
          </a:p>
        </p:txBody>
      </p:sp>
      <p:pic>
        <p:nvPicPr>
          <p:cNvPr id="7" name="Picture 6">
            <a:extLst>
              <a:ext uri="{FF2B5EF4-FFF2-40B4-BE49-F238E27FC236}">
                <a16:creationId xmlns:a16="http://schemas.microsoft.com/office/drawing/2014/main" id="{083FBA76-08EC-4B8B-8E7B-D054719FD9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162827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d Brick, White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t="5714" r="41" b="9349"/>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600850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okshelf">
    <p:spTree>
      <p:nvGrpSpPr>
        <p:cNvPr id="1" name=""/>
        <p:cNvGrpSpPr/>
        <p:nvPr/>
      </p:nvGrpSpPr>
      <p:grpSpPr>
        <a:xfrm>
          <a:off x="0" y="0"/>
          <a:ext cx="0" cy="0"/>
          <a:chOff x="0" y="0"/>
          <a:chExt cx="0" cy="0"/>
        </a:xfrm>
      </p:grpSpPr>
      <p:pic>
        <p:nvPicPr>
          <p:cNvPr id="4" name="Picture 3" descr="A book shelf filled with books&#10;&#10;Description automatically generated">
            <a:extLst>
              <a:ext uri="{FF2B5EF4-FFF2-40B4-BE49-F238E27FC236}">
                <a16:creationId xmlns:a16="http://schemas.microsoft.com/office/drawing/2014/main" id="{D9C13A04-A082-4FBE-9217-21FD7D6762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58" b="10542"/>
          <a:stretch/>
        </p:blipFill>
        <p:spPr>
          <a:xfrm>
            <a:off x="0" y="0"/>
            <a:ext cx="12192000" cy="6858000"/>
          </a:xfrm>
          <a:prstGeom prst="rect">
            <a:avLst/>
          </a:prstGeom>
        </p:spPr>
      </p:pic>
      <p:sp>
        <p:nvSpPr>
          <p:cNvPr id="2" name="Title 1">
            <a:extLst>
              <a:ext uri="{FF2B5EF4-FFF2-40B4-BE49-F238E27FC236}">
                <a16:creationId xmlns:a16="http://schemas.microsoft.com/office/drawing/2014/main" id="{F31738F9-321F-4CD6-AA4C-EDF511411298}"/>
              </a:ext>
            </a:extLst>
          </p:cNvPr>
          <p:cNvSpPr>
            <a:spLocks noGrp="1"/>
          </p:cNvSpPr>
          <p:nvPr>
            <p:ph type="title"/>
          </p:nvPr>
        </p:nvSpPr>
        <p:spPr>
          <a:xfrm>
            <a:off x="349987" y="333228"/>
            <a:ext cx="5338432" cy="1325563"/>
          </a:xfrm>
          <a:solidFill>
            <a:schemeClr val="bg1">
              <a:alpha val="75000"/>
            </a:schemeClr>
          </a:solidFill>
        </p:spPr>
        <p:txBody>
          <a:bodyPr/>
          <a:lstStyle>
            <a:lvl1pPr>
              <a:defRPr sz="4000"/>
            </a:lvl1pPr>
          </a:lstStyle>
          <a:p>
            <a:endParaRPr lang="en-US" dirty="0"/>
          </a:p>
        </p:txBody>
      </p:sp>
      <p:pic>
        <p:nvPicPr>
          <p:cNvPr id="6" name="Picture 5" descr="A picture containing drawing, room&#10;&#10;Description automatically generated">
            <a:extLst>
              <a:ext uri="{FF2B5EF4-FFF2-40B4-BE49-F238E27FC236}">
                <a16:creationId xmlns:a16="http://schemas.microsoft.com/office/drawing/2014/main" id="{03168D34-F826-408F-9DEF-DF01DE342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7" name="Slide Number Placeholder 5">
            <a:extLst>
              <a:ext uri="{FF2B5EF4-FFF2-40B4-BE49-F238E27FC236}">
                <a16:creationId xmlns:a16="http://schemas.microsoft.com/office/drawing/2014/main" id="{2DB9DBCA-0AD3-418D-B4D1-40AF4EA7F2F5}"/>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2364725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8910-DF72-471C-AAA3-AB894F195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4116B-3069-4439-94BF-55CA60F84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58E0B54-E093-4DEA-8F5F-68774C45C5B4}"/>
              </a:ext>
            </a:extLst>
          </p:cNvPr>
          <p:cNvSpPr>
            <a:spLocks noGrp="1"/>
          </p:cNvSpPr>
          <p:nvPr>
            <p:ph type="sldNum" sz="quarter" idx="4"/>
          </p:nvPr>
        </p:nvSpPr>
        <p:spPr>
          <a:xfrm>
            <a:off x="190500" y="6407151"/>
            <a:ext cx="4038600" cy="2857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Law LLC. Attorney Advertising</a:t>
            </a:r>
          </a:p>
        </p:txBody>
      </p:sp>
    </p:spTree>
    <p:extLst>
      <p:ext uri="{BB962C8B-B14F-4D97-AF65-F5344CB8AC3E}">
        <p14:creationId xmlns:p14="http://schemas.microsoft.com/office/powerpoint/2010/main" val="316210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lkboa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 y="414"/>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393518" y="425813"/>
            <a:ext cx="8442138" cy="1325563"/>
          </a:xfrm>
        </p:spPr>
        <p:txBody>
          <a:bodyPr>
            <a:noAutofit/>
          </a:bodyPr>
          <a:lstStyle>
            <a:lvl1pPr>
              <a:defRPr sz="4000">
                <a:solidFill>
                  <a:schemeClr val="bg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242224B-99E7-4BD2-9016-83ECFD0D4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7A2323C1-BD75-43AA-B9D2-1808725833F8}"/>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50043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userDrawn="1">
  <p:cSld name="Quote">
    <p:bg>
      <p:bgPr>
        <a:solidFill>
          <a:srgbClr val="FFD11D"/>
        </a:solidFill>
        <a:effectLst/>
      </p:bgPr>
    </p:bg>
    <p:spTree>
      <p:nvGrpSpPr>
        <p:cNvPr id="1" name="Shape 175"/>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BB37387-6C45-4EC7-AE65-9131D49CFC03}"/>
              </a:ext>
            </a:extLst>
          </p:cNvPr>
          <p:cNvGrpSpPr/>
          <p:nvPr userDrawn="1"/>
        </p:nvGrpSpPr>
        <p:grpSpPr>
          <a:xfrm>
            <a:off x="0" y="0"/>
            <a:ext cx="12192000" cy="6858000"/>
            <a:chOff x="0" y="0"/>
            <a:chExt cx="9144000" cy="5143500"/>
          </a:xfrm>
        </p:grpSpPr>
        <p:pic>
          <p:nvPicPr>
            <p:cNvPr id="4" name="Google Shape;7;p1">
              <a:extLst>
                <a:ext uri="{FF2B5EF4-FFF2-40B4-BE49-F238E27FC236}">
                  <a16:creationId xmlns:a16="http://schemas.microsoft.com/office/drawing/2014/main" id="{E1738006-41AB-4A2E-A186-1FE890E3B9CC}"/>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06A9BF65-D6DC-4B94-BAD8-C3458E6FB692}"/>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8330FB27-34E5-47B4-A9E1-2C73E3EB3752}"/>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C86D8462-6764-480F-A33F-42707126A050}"/>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7F5DFC5F-99B6-4279-A29D-9D1BD9034FAD}"/>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436936CE-468B-4C27-8854-3A0F3C6FDCB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33C1CAEF-4A6C-490D-830F-EDACE030D62C}"/>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0B2A707F-F861-419F-8207-3EBE1CE8B022}"/>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A5AD47D7-81CE-4684-A552-9F4C5078B369}"/>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D5F9240E-C017-4A48-864D-EEDC503F20F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5" name="Picture 14" descr="A picture containing drawing, room&#10;&#10;Description automatically generated">
            <a:extLst>
              <a:ext uri="{FF2B5EF4-FFF2-40B4-BE49-F238E27FC236}">
                <a16:creationId xmlns:a16="http://schemas.microsoft.com/office/drawing/2014/main" id="{112BA48C-229D-4401-9041-11D83E101F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6" name="Slide Number Placeholder 5">
            <a:extLst>
              <a:ext uri="{FF2B5EF4-FFF2-40B4-BE49-F238E27FC236}">
                <a16:creationId xmlns:a16="http://schemas.microsoft.com/office/drawing/2014/main" id="{537AE7C1-19F1-4527-A5B1-91D29B01AD45}"/>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
        <p:nvSpPr>
          <p:cNvPr id="17" name="Google Shape;21;p2">
            <a:extLst>
              <a:ext uri="{FF2B5EF4-FFF2-40B4-BE49-F238E27FC236}">
                <a16:creationId xmlns:a16="http://schemas.microsoft.com/office/drawing/2014/main" id="{3B61B51F-1193-443B-98E0-09EBCC1D492B}"/>
              </a:ext>
            </a:extLst>
          </p:cNvPr>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tx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spTree>
    <p:extLst>
      <p:ext uri="{BB962C8B-B14F-4D97-AF65-F5344CB8AC3E}">
        <p14:creationId xmlns:p14="http://schemas.microsoft.com/office/powerpoint/2010/main" val="3012973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378C-46EC-4216-A6DA-73348DE47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4BE36-53A3-4E1B-AECB-F4DFED5CF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BC96A-343D-4206-812A-93D7F4413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463AAE-42DA-4A21-A504-437D67607FD0}"/>
              </a:ext>
            </a:extLst>
          </p:cNvPr>
          <p:cNvSpPr>
            <a:spLocks noGrp="1"/>
          </p:cNvSpPr>
          <p:nvPr>
            <p:ph type="sldNum" sz="quarter" idx="4"/>
          </p:nvPr>
        </p:nvSpPr>
        <p:spPr>
          <a:xfrm>
            <a:off x="190500" y="6407151"/>
            <a:ext cx="4086078" cy="3111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Boucek LLC. Attorney Advertising</a:t>
            </a:r>
          </a:p>
        </p:txBody>
      </p:sp>
    </p:spTree>
    <p:extLst>
      <p:ext uri="{BB962C8B-B14F-4D97-AF65-F5344CB8AC3E}">
        <p14:creationId xmlns:p14="http://schemas.microsoft.com/office/powerpoint/2010/main" val="2752659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preserve="1" userDrawn="1">
  <p:cSld name="Title + 1 column">
    <p:spTree>
      <p:nvGrpSpPr>
        <p:cNvPr id="1" name="Shape 241"/>
        <p:cNvGrpSpPr/>
        <p:nvPr/>
      </p:nvGrpSpPr>
      <p:grpSpPr>
        <a:xfrm>
          <a:off x="0" y="0"/>
          <a:ext cx="0" cy="0"/>
          <a:chOff x="0" y="0"/>
          <a:chExt cx="0" cy="0"/>
        </a:xfrm>
      </p:grpSpPr>
      <p:sp>
        <p:nvSpPr>
          <p:cNvPr id="303" name="Google Shape;303;p5"/>
          <p:cNvSpPr txBox="1">
            <a:spLocks noGrp="1"/>
          </p:cNvSpPr>
          <p:nvPr>
            <p:ph type="body" idx="1"/>
          </p:nvPr>
        </p:nvSpPr>
        <p:spPr>
          <a:xfrm>
            <a:off x="1362854" y="1521229"/>
            <a:ext cx="9449600" cy="4574771"/>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dirty="0"/>
          </a:p>
        </p:txBody>
      </p:sp>
      <p:sp>
        <p:nvSpPr>
          <p:cNvPr id="6" name="Google Shape;302;p5">
            <a:extLst>
              <a:ext uri="{FF2B5EF4-FFF2-40B4-BE49-F238E27FC236}">
                <a16:creationId xmlns:a16="http://schemas.microsoft.com/office/drawing/2014/main" id="{9FA6FFD1-C408-4ABC-A7DE-EA3DDBA73CBE}"/>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3086115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ok Left">
    <p:spTree>
      <p:nvGrpSpPr>
        <p:cNvPr id="1" name=""/>
        <p:cNvGrpSpPr/>
        <p:nvPr/>
      </p:nvGrpSpPr>
      <p:grpSpPr>
        <a:xfrm>
          <a:off x="0" y="0"/>
          <a:ext cx="0" cy="0"/>
          <a:chOff x="0" y="0"/>
          <a:chExt cx="0" cy="0"/>
        </a:xfrm>
      </p:grpSpPr>
      <p:pic>
        <p:nvPicPr>
          <p:cNvPr id="4" name="Picture 4" descr="filed four books">
            <a:extLst>
              <a:ext uri="{FF2B5EF4-FFF2-40B4-BE49-F238E27FC236}">
                <a16:creationId xmlns:a16="http://schemas.microsoft.com/office/drawing/2014/main" id="{FC981D21-CBDA-4407-8685-5FE96CF7E5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790" r="336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97F90D-2BC1-4EBC-B072-648AEC2E46BB}"/>
              </a:ext>
            </a:extLst>
          </p:cNvPr>
          <p:cNvSpPr>
            <a:spLocks noGrp="1"/>
          </p:cNvSpPr>
          <p:nvPr>
            <p:ph type="sldNum" sz="quarter" idx="10"/>
          </p:nvPr>
        </p:nvSpPr>
        <p:spPr>
          <a:xfrm>
            <a:off x="190500" y="6407151"/>
            <a:ext cx="4086078" cy="311149"/>
          </a:xfrm>
          <a:prstGeom prst="rect">
            <a:avLst/>
          </a:prstGeom>
        </p:spPr>
        <p:txBody>
          <a:bodyPr/>
          <a:lstStyle/>
          <a:p>
            <a:pPr algn="l"/>
            <a:fld id="{B6894335-F525-4914-9E22-99B7469D876C}" type="slidenum">
              <a:rPr lang="en-US" smtClean="0"/>
              <a:pPr algn="l"/>
              <a:t>‹#›</a:t>
            </a:fld>
            <a:r>
              <a:rPr lang="en-US"/>
              <a:t> | © Copyright 2019. Kriha Boucek LLC. Attorney Advertising</a:t>
            </a:r>
            <a:endParaRPr lang="en-US" dirty="0"/>
          </a:p>
        </p:txBody>
      </p:sp>
      <p:sp>
        <p:nvSpPr>
          <p:cNvPr id="12" name="Text Placeholder 11">
            <a:extLst>
              <a:ext uri="{FF2B5EF4-FFF2-40B4-BE49-F238E27FC236}">
                <a16:creationId xmlns:a16="http://schemas.microsoft.com/office/drawing/2014/main" id="{1A8D8974-DEE0-4375-90FB-8458F549E40E}"/>
              </a:ext>
            </a:extLst>
          </p:cNvPr>
          <p:cNvSpPr>
            <a:spLocks noGrp="1"/>
          </p:cNvSpPr>
          <p:nvPr>
            <p:ph type="body" sz="quarter" idx="11" hasCustomPrompt="1"/>
          </p:nvPr>
        </p:nvSpPr>
        <p:spPr>
          <a:xfrm>
            <a:off x="6495940" y="850052"/>
            <a:ext cx="5125446" cy="1158875"/>
          </a:xfrm>
        </p:spPr>
        <p:txBody>
          <a:bodyPr>
            <a:normAutofit/>
          </a:bodyPr>
          <a:lstStyle>
            <a:lvl1pPr marL="0" indent="0">
              <a:buNone/>
              <a:defRPr sz="4400"/>
            </a:lvl1pPr>
          </a:lstStyle>
          <a:p>
            <a:pPr lvl="0"/>
            <a:r>
              <a:rPr lang="en-US" dirty="0"/>
              <a:t>TITLE</a:t>
            </a:r>
          </a:p>
        </p:txBody>
      </p:sp>
      <p:sp>
        <p:nvSpPr>
          <p:cNvPr id="14" name="Text Placeholder 13">
            <a:extLst>
              <a:ext uri="{FF2B5EF4-FFF2-40B4-BE49-F238E27FC236}">
                <a16:creationId xmlns:a16="http://schemas.microsoft.com/office/drawing/2014/main" id="{2D16AAF1-D9E6-4DB8-89DD-5742F858D2BA}"/>
              </a:ext>
            </a:extLst>
          </p:cNvPr>
          <p:cNvSpPr>
            <a:spLocks noGrp="1"/>
          </p:cNvSpPr>
          <p:nvPr>
            <p:ph type="body" sz="quarter" idx="12" hasCustomPrompt="1"/>
          </p:nvPr>
        </p:nvSpPr>
        <p:spPr>
          <a:xfrm>
            <a:off x="6024563" y="2265363"/>
            <a:ext cx="5926137" cy="3359150"/>
          </a:xfrm>
        </p:spPr>
        <p:txBody>
          <a:bodyPr/>
          <a:lstStyle>
            <a:lvl1pPr marL="0" indent="0">
              <a:buNone/>
              <a:defRPr/>
            </a:lvl1pPr>
          </a:lstStyle>
          <a:p>
            <a:pPr lvl="0"/>
            <a:r>
              <a:rPr lang="en-US" dirty="0"/>
              <a:t>Text Box</a:t>
            </a:r>
          </a:p>
        </p:txBody>
      </p:sp>
    </p:spTree>
    <p:extLst>
      <p:ext uri="{BB962C8B-B14F-4D97-AF65-F5344CB8AC3E}">
        <p14:creationId xmlns:p14="http://schemas.microsoft.com/office/powerpoint/2010/main" val="1935916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opic Title Classroo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hasCustomPrompt="1"/>
          </p:nvPr>
        </p:nvSpPr>
        <p:spPr>
          <a:xfrm>
            <a:off x="393518" y="425813"/>
            <a:ext cx="8442138" cy="1325563"/>
          </a:xfrm>
        </p:spPr>
        <p:txBody>
          <a:bodyPr>
            <a:noAutofit/>
          </a:bodyPr>
          <a:lstStyle>
            <a:lvl1pPr>
              <a:defRPr sz="4000">
                <a:solidFill>
                  <a:schemeClr val="bg1"/>
                </a:solidFill>
              </a:defRPr>
            </a:lvl1pPr>
          </a:lstStyle>
          <a:p>
            <a:r>
              <a:rPr lang="en-US" dirty="0"/>
              <a:t>TITLE</a:t>
            </a:r>
          </a:p>
        </p:txBody>
      </p:sp>
      <p:sp>
        <p:nvSpPr>
          <p:cNvPr id="3" name="Slide Number Placeholder 2">
            <a:extLst>
              <a:ext uri="{FF2B5EF4-FFF2-40B4-BE49-F238E27FC236}">
                <a16:creationId xmlns:a16="http://schemas.microsoft.com/office/drawing/2014/main" id="{A6D43FC7-C6DD-4316-A1F8-560010A83006}"/>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tx1"/>
                </a:solidFill>
              </a:defRPr>
            </a:lvl1pPr>
          </a:lstStyle>
          <a:p>
            <a:pPr algn="l"/>
            <a:fld id="{B6894335-F525-4914-9E22-99B7469D876C}" type="slidenum">
              <a:rPr lang="en-US" smtClean="0"/>
              <a:pPr algn="l"/>
              <a:t>‹#›</a:t>
            </a:fld>
            <a:r>
              <a:rPr lang="en-US" dirty="0"/>
              <a:t> | © Copyright 2019. Kriha Boucek LLC. Attorney Advertising</a:t>
            </a:r>
          </a:p>
        </p:txBody>
      </p:sp>
      <p:pic>
        <p:nvPicPr>
          <p:cNvPr id="7" name="Picture 6">
            <a:extLst>
              <a:ext uri="{FF2B5EF4-FFF2-40B4-BE49-F238E27FC236}">
                <a16:creationId xmlns:a16="http://schemas.microsoft.com/office/drawing/2014/main" id="{083FBA76-08EC-4B8B-8E7B-D054719FD9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4135770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ubtitle" preserve="1">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2025467" y="1523549"/>
            <a:ext cx="9252000" cy="15464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54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 name="Google Shape;15;p3"/>
          <p:cNvSpPr txBox="1">
            <a:spLocks noGrp="1"/>
          </p:cNvSpPr>
          <p:nvPr>
            <p:ph type="subTitle" idx="1"/>
          </p:nvPr>
        </p:nvSpPr>
        <p:spPr>
          <a:xfrm>
            <a:off x="2025467" y="3039987"/>
            <a:ext cx="9252000" cy="10464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spTree>
    <p:extLst>
      <p:ext uri="{BB962C8B-B14F-4D97-AF65-F5344CB8AC3E}">
        <p14:creationId xmlns:p14="http://schemas.microsoft.com/office/powerpoint/2010/main" val="4151515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882367" y="173024"/>
            <a:ext cx="9175493" cy="1143200"/>
          </a:xfrm>
          <a:prstGeom prst="rect">
            <a:avLst/>
          </a:prstGeom>
        </p:spPr>
        <p:txBody>
          <a:bodyPr spcFirstLastPara="1" wrap="square" lIns="0" tIns="0" rIns="0" bIns="0" anchor="b" anchorCtr="0">
            <a:noAutofit/>
          </a:bodyPr>
          <a:lstStyle>
            <a:lvl1pPr lvl="0">
              <a:spcBef>
                <a:spcPts val="0"/>
              </a:spcBef>
              <a:spcAft>
                <a:spcPts val="0"/>
              </a:spcAft>
              <a:buSzPts val="3200"/>
              <a:buNone/>
              <a:defRPr sz="54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21" name="Google Shape;21;p5"/>
          <p:cNvSpPr txBox="1">
            <a:spLocks noGrp="1"/>
          </p:cNvSpPr>
          <p:nvPr>
            <p:ph type="body" idx="1"/>
          </p:nvPr>
        </p:nvSpPr>
        <p:spPr>
          <a:xfrm>
            <a:off x="1882367" y="1717275"/>
            <a:ext cx="9175493" cy="4361600"/>
          </a:xfrm>
          <a:prstGeom prst="rect">
            <a:avLst/>
          </a:prstGeom>
        </p:spPr>
        <p:txBody>
          <a:bodyPr spcFirstLastPara="1" wrap="square" lIns="0" tIns="0" rIns="0" bIns="0" anchor="t" anchorCtr="0">
            <a:noAutofit/>
          </a:bodyPr>
          <a:lstStyle>
            <a:lvl1pPr marL="609585" lvl="0" indent="-491054">
              <a:spcBef>
                <a:spcPts val="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dirty="0"/>
          </a:p>
        </p:txBody>
      </p:sp>
    </p:spTree>
    <p:extLst>
      <p:ext uri="{BB962C8B-B14F-4D97-AF65-F5344CB8AC3E}">
        <p14:creationId xmlns:p14="http://schemas.microsoft.com/office/powerpoint/2010/main" val="563874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23"/>
        <p:cNvGrpSpPr/>
        <p:nvPr/>
      </p:nvGrpSpPr>
      <p:grpSpPr>
        <a:xfrm>
          <a:off x="0" y="0"/>
          <a:ext cx="0" cy="0"/>
          <a:chOff x="0" y="0"/>
          <a:chExt cx="0" cy="0"/>
        </a:xfrm>
      </p:grpSpPr>
      <p:sp>
        <p:nvSpPr>
          <p:cNvPr id="26" name="Google Shape;26;p6"/>
          <p:cNvSpPr txBox="1">
            <a:spLocks noGrp="1"/>
          </p:cNvSpPr>
          <p:nvPr>
            <p:ph type="body" idx="2"/>
          </p:nvPr>
        </p:nvSpPr>
        <p:spPr>
          <a:xfrm>
            <a:off x="6677651" y="1717267"/>
            <a:ext cx="4380210" cy="4314800"/>
          </a:xfrm>
          <a:prstGeom prst="rect">
            <a:avLst/>
          </a:prstGeom>
        </p:spPr>
        <p:txBody>
          <a:bodyPr spcFirstLastPara="1" wrap="square" lIns="0" tIns="0" rIns="0" bIns="0" anchor="t" anchorCtr="0">
            <a:noAutofit/>
          </a:bodyPr>
          <a:lstStyle>
            <a:lvl1pPr marL="609585" lvl="0" indent="-491054">
              <a:spcBef>
                <a:spcPts val="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dirty="0"/>
          </a:p>
        </p:txBody>
      </p:sp>
      <p:sp>
        <p:nvSpPr>
          <p:cNvPr id="6" name="Google Shape;26;p6">
            <a:extLst>
              <a:ext uri="{FF2B5EF4-FFF2-40B4-BE49-F238E27FC236}">
                <a16:creationId xmlns:a16="http://schemas.microsoft.com/office/drawing/2014/main" id="{632A1D77-C0AB-499B-88EC-3AF5AA0BFA89}"/>
              </a:ext>
            </a:extLst>
          </p:cNvPr>
          <p:cNvSpPr txBox="1">
            <a:spLocks noGrp="1"/>
          </p:cNvSpPr>
          <p:nvPr>
            <p:ph type="body" idx="10"/>
          </p:nvPr>
        </p:nvSpPr>
        <p:spPr>
          <a:xfrm>
            <a:off x="1882366" y="1717267"/>
            <a:ext cx="4380211" cy="4314800"/>
          </a:xfrm>
          <a:prstGeom prst="rect">
            <a:avLst/>
          </a:prstGeom>
        </p:spPr>
        <p:txBody>
          <a:bodyPr spcFirstLastPara="1" wrap="square" lIns="0" tIns="0" rIns="0" bIns="0" anchor="t" anchorCtr="0">
            <a:noAutofit/>
          </a:bodyPr>
          <a:lstStyle>
            <a:lvl1pPr marL="609585" lvl="0" indent="-491054">
              <a:spcBef>
                <a:spcPts val="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dirty="0"/>
          </a:p>
        </p:txBody>
      </p:sp>
      <p:sp>
        <p:nvSpPr>
          <p:cNvPr id="7" name="Google Shape;20;p5">
            <a:extLst>
              <a:ext uri="{FF2B5EF4-FFF2-40B4-BE49-F238E27FC236}">
                <a16:creationId xmlns:a16="http://schemas.microsoft.com/office/drawing/2014/main" id="{E9DD5CC6-E1E6-4E12-9683-BC79DCC3704C}"/>
              </a:ext>
            </a:extLst>
          </p:cNvPr>
          <p:cNvSpPr txBox="1">
            <a:spLocks noGrp="1"/>
          </p:cNvSpPr>
          <p:nvPr>
            <p:ph type="title"/>
          </p:nvPr>
        </p:nvSpPr>
        <p:spPr>
          <a:xfrm>
            <a:off x="1882367" y="173024"/>
            <a:ext cx="9175493" cy="1143200"/>
          </a:xfrm>
          <a:prstGeom prst="rect">
            <a:avLst/>
          </a:prstGeom>
        </p:spPr>
        <p:txBody>
          <a:bodyPr spcFirstLastPara="1" wrap="square" lIns="0" tIns="0" rIns="0" bIns="0" anchor="b" anchorCtr="0">
            <a:noAutofit/>
          </a:bodyPr>
          <a:lstStyle>
            <a:lvl1pPr lvl="0">
              <a:spcBef>
                <a:spcPts val="0"/>
              </a:spcBef>
              <a:spcAft>
                <a:spcPts val="0"/>
              </a:spcAft>
              <a:buSzPts val="3200"/>
              <a:buNone/>
              <a:defRPr sz="54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Tree>
    <p:extLst>
      <p:ext uri="{BB962C8B-B14F-4D97-AF65-F5344CB8AC3E}">
        <p14:creationId xmlns:p14="http://schemas.microsoft.com/office/powerpoint/2010/main" val="3366587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28"/>
        <p:cNvGrpSpPr/>
        <p:nvPr/>
      </p:nvGrpSpPr>
      <p:grpSpPr>
        <a:xfrm>
          <a:off x="0" y="0"/>
          <a:ext cx="0" cy="0"/>
          <a:chOff x="0" y="0"/>
          <a:chExt cx="0" cy="0"/>
        </a:xfrm>
      </p:grpSpPr>
      <p:sp>
        <p:nvSpPr>
          <p:cNvPr id="30" name="Google Shape;30;p7"/>
          <p:cNvSpPr txBox="1">
            <a:spLocks noGrp="1"/>
          </p:cNvSpPr>
          <p:nvPr>
            <p:ph type="body" idx="1"/>
          </p:nvPr>
        </p:nvSpPr>
        <p:spPr>
          <a:xfrm>
            <a:off x="1882366" y="1717267"/>
            <a:ext cx="2875689" cy="4298523"/>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0"/>
              </a:spcBef>
              <a:spcAft>
                <a:spcPts val="0"/>
              </a:spcAft>
              <a:buSzPts val="2200"/>
              <a:buChar char="•"/>
              <a:defRPr/>
            </a:lvl2pPr>
            <a:lvl3pPr marL="1828754" lvl="2" indent="-491054" rtl="0">
              <a:spcBef>
                <a:spcPts val="0"/>
              </a:spcBef>
              <a:spcAft>
                <a:spcPts val="0"/>
              </a:spcAft>
              <a:buSzPts val="2200"/>
              <a:buChar char="•"/>
              <a:defRPr/>
            </a:lvl3pPr>
            <a:lvl4pPr marL="2438339" lvl="3" indent="-491054" rtl="0">
              <a:spcBef>
                <a:spcPts val="0"/>
              </a:spcBef>
              <a:spcAft>
                <a:spcPts val="0"/>
              </a:spcAft>
              <a:buSzPts val="2200"/>
              <a:buChar char="•"/>
              <a:defRPr/>
            </a:lvl4pPr>
            <a:lvl5pPr marL="3047924" lvl="4" indent="-491054" rtl="0">
              <a:spcBef>
                <a:spcPts val="0"/>
              </a:spcBef>
              <a:spcAft>
                <a:spcPts val="0"/>
              </a:spcAft>
              <a:buSzPts val="2200"/>
              <a:buChar char="•"/>
              <a:defRPr/>
            </a:lvl5pPr>
            <a:lvl6pPr marL="3657509" lvl="5" indent="-491054" rtl="0">
              <a:spcBef>
                <a:spcPts val="0"/>
              </a:spcBef>
              <a:spcAft>
                <a:spcPts val="0"/>
              </a:spcAft>
              <a:buSzPts val="2200"/>
              <a:buChar char="•"/>
              <a:defRPr/>
            </a:lvl6pPr>
            <a:lvl7pPr marL="4267093" lvl="6" indent="-491054" rtl="0">
              <a:spcBef>
                <a:spcPts val="0"/>
              </a:spcBef>
              <a:spcAft>
                <a:spcPts val="0"/>
              </a:spcAft>
              <a:buSzPts val="2200"/>
              <a:buChar char="•"/>
              <a:defRPr/>
            </a:lvl7pPr>
            <a:lvl8pPr marL="4876678" lvl="7" indent="-491054" rtl="0">
              <a:spcBef>
                <a:spcPts val="0"/>
              </a:spcBef>
              <a:spcAft>
                <a:spcPts val="0"/>
              </a:spcAft>
              <a:buSzPts val="2200"/>
              <a:buChar char="•"/>
              <a:defRPr/>
            </a:lvl8pPr>
            <a:lvl9pPr marL="5486263" lvl="8" indent="-491054" rtl="0">
              <a:spcBef>
                <a:spcPts val="0"/>
              </a:spcBef>
              <a:spcAft>
                <a:spcPts val="0"/>
              </a:spcAft>
              <a:buSzPts val="2200"/>
              <a:buChar char="•"/>
              <a:defRPr/>
            </a:lvl9pPr>
          </a:lstStyle>
          <a:p>
            <a:endParaRPr dirty="0"/>
          </a:p>
        </p:txBody>
      </p:sp>
      <p:sp>
        <p:nvSpPr>
          <p:cNvPr id="31" name="Google Shape;31;p7"/>
          <p:cNvSpPr txBox="1">
            <a:spLocks noGrp="1"/>
          </p:cNvSpPr>
          <p:nvPr>
            <p:ph type="body" idx="2"/>
          </p:nvPr>
        </p:nvSpPr>
        <p:spPr>
          <a:xfrm>
            <a:off x="5032268" y="1717266"/>
            <a:ext cx="2875690" cy="4298523"/>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0"/>
              </a:spcBef>
              <a:spcAft>
                <a:spcPts val="0"/>
              </a:spcAft>
              <a:buSzPts val="2200"/>
              <a:buChar char="•"/>
              <a:defRPr/>
            </a:lvl2pPr>
            <a:lvl3pPr marL="1828754" lvl="2" indent="-491054" rtl="0">
              <a:spcBef>
                <a:spcPts val="0"/>
              </a:spcBef>
              <a:spcAft>
                <a:spcPts val="0"/>
              </a:spcAft>
              <a:buSzPts val="2200"/>
              <a:buChar char="•"/>
              <a:defRPr/>
            </a:lvl3pPr>
            <a:lvl4pPr marL="2438339" lvl="3" indent="-491054" rtl="0">
              <a:spcBef>
                <a:spcPts val="0"/>
              </a:spcBef>
              <a:spcAft>
                <a:spcPts val="0"/>
              </a:spcAft>
              <a:buSzPts val="2200"/>
              <a:buChar char="•"/>
              <a:defRPr/>
            </a:lvl4pPr>
            <a:lvl5pPr marL="3047924" lvl="4" indent="-491054" rtl="0">
              <a:spcBef>
                <a:spcPts val="0"/>
              </a:spcBef>
              <a:spcAft>
                <a:spcPts val="0"/>
              </a:spcAft>
              <a:buSzPts val="2200"/>
              <a:buChar char="•"/>
              <a:defRPr/>
            </a:lvl5pPr>
            <a:lvl6pPr marL="3657509" lvl="5" indent="-491054" rtl="0">
              <a:spcBef>
                <a:spcPts val="0"/>
              </a:spcBef>
              <a:spcAft>
                <a:spcPts val="0"/>
              </a:spcAft>
              <a:buSzPts val="2200"/>
              <a:buChar char="•"/>
              <a:defRPr/>
            </a:lvl6pPr>
            <a:lvl7pPr marL="4267093" lvl="6" indent="-491054" rtl="0">
              <a:spcBef>
                <a:spcPts val="0"/>
              </a:spcBef>
              <a:spcAft>
                <a:spcPts val="0"/>
              </a:spcAft>
              <a:buSzPts val="2200"/>
              <a:buChar char="•"/>
              <a:defRPr/>
            </a:lvl7pPr>
            <a:lvl8pPr marL="4876678" lvl="7" indent="-491054" rtl="0">
              <a:spcBef>
                <a:spcPts val="0"/>
              </a:spcBef>
              <a:spcAft>
                <a:spcPts val="0"/>
              </a:spcAft>
              <a:buSzPts val="2200"/>
              <a:buChar char="•"/>
              <a:defRPr/>
            </a:lvl8pPr>
            <a:lvl9pPr marL="5486263" lvl="8" indent="-491054" rtl="0">
              <a:spcBef>
                <a:spcPts val="0"/>
              </a:spcBef>
              <a:spcAft>
                <a:spcPts val="0"/>
              </a:spcAft>
              <a:buSzPts val="2200"/>
              <a:buChar char="•"/>
              <a:defRPr/>
            </a:lvl9pPr>
          </a:lstStyle>
          <a:p>
            <a:endParaRPr dirty="0"/>
          </a:p>
        </p:txBody>
      </p:sp>
      <p:sp>
        <p:nvSpPr>
          <p:cNvPr id="32" name="Google Shape;32;p7"/>
          <p:cNvSpPr txBox="1">
            <a:spLocks noGrp="1"/>
          </p:cNvSpPr>
          <p:nvPr>
            <p:ph type="body" idx="3"/>
          </p:nvPr>
        </p:nvSpPr>
        <p:spPr>
          <a:xfrm>
            <a:off x="8182170" y="1717266"/>
            <a:ext cx="2875690" cy="4298523"/>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0"/>
              </a:spcBef>
              <a:spcAft>
                <a:spcPts val="0"/>
              </a:spcAft>
              <a:buSzPts val="2200"/>
              <a:buChar char="•"/>
              <a:defRPr/>
            </a:lvl2pPr>
            <a:lvl3pPr marL="1828754" lvl="2" indent="-491054" rtl="0">
              <a:spcBef>
                <a:spcPts val="0"/>
              </a:spcBef>
              <a:spcAft>
                <a:spcPts val="0"/>
              </a:spcAft>
              <a:buSzPts val="2200"/>
              <a:buChar char="•"/>
              <a:defRPr/>
            </a:lvl3pPr>
            <a:lvl4pPr marL="2438339" lvl="3" indent="-491054" rtl="0">
              <a:spcBef>
                <a:spcPts val="0"/>
              </a:spcBef>
              <a:spcAft>
                <a:spcPts val="0"/>
              </a:spcAft>
              <a:buSzPts val="2200"/>
              <a:buChar char="•"/>
              <a:defRPr/>
            </a:lvl4pPr>
            <a:lvl5pPr marL="3047924" lvl="4" indent="-491054" rtl="0">
              <a:spcBef>
                <a:spcPts val="0"/>
              </a:spcBef>
              <a:spcAft>
                <a:spcPts val="0"/>
              </a:spcAft>
              <a:buSzPts val="2200"/>
              <a:buChar char="•"/>
              <a:defRPr/>
            </a:lvl5pPr>
            <a:lvl6pPr marL="3657509" lvl="5" indent="-491054" rtl="0">
              <a:spcBef>
                <a:spcPts val="0"/>
              </a:spcBef>
              <a:spcAft>
                <a:spcPts val="0"/>
              </a:spcAft>
              <a:buSzPts val="2200"/>
              <a:buChar char="•"/>
              <a:defRPr/>
            </a:lvl6pPr>
            <a:lvl7pPr marL="4267093" lvl="6" indent="-491054" rtl="0">
              <a:spcBef>
                <a:spcPts val="0"/>
              </a:spcBef>
              <a:spcAft>
                <a:spcPts val="0"/>
              </a:spcAft>
              <a:buSzPts val="2200"/>
              <a:buChar char="•"/>
              <a:defRPr/>
            </a:lvl7pPr>
            <a:lvl8pPr marL="4876678" lvl="7" indent="-491054" rtl="0">
              <a:spcBef>
                <a:spcPts val="0"/>
              </a:spcBef>
              <a:spcAft>
                <a:spcPts val="0"/>
              </a:spcAft>
              <a:buSzPts val="2200"/>
              <a:buChar char="•"/>
              <a:defRPr/>
            </a:lvl8pPr>
            <a:lvl9pPr marL="5486263" lvl="8" indent="-491054" rtl="0">
              <a:spcBef>
                <a:spcPts val="0"/>
              </a:spcBef>
              <a:spcAft>
                <a:spcPts val="0"/>
              </a:spcAft>
              <a:buSzPts val="2200"/>
              <a:buChar char="•"/>
              <a:defRPr/>
            </a:lvl9pPr>
          </a:lstStyle>
          <a:p>
            <a:endParaRPr dirty="0"/>
          </a:p>
        </p:txBody>
      </p:sp>
      <p:sp>
        <p:nvSpPr>
          <p:cNvPr id="7" name="Google Shape;20;p5">
            <a:extLst>
              <a:ext uri="{FF2B5EF4-FFF2-40B4-BE49-F238E27FC236}">
                <a16:creationId xmlns:a16="http://schemas.microsoft.com/office/drawing/2014/main" id="{94AC121B-0523-4E20-90F9-6F551823185B}"/>
              </a:ext>
            </a:extLst>
          </p:cNvPr>
          <p:cNvSpPr txBox="1">
            <a:spLocks noGrp="1"/>
          </p:cNvSpPr>
          <p:nvPr>
            <p:ph type="title"/>
          </p:nvPr>
        </p:nvSpPr>
        <p:spPr>
          <a:xfrm>
            <a:off x="1882367" y="173024"/>
            <a:ext cx="9175493" cy="1143200"/>
          </a:xfrm>
          <a:prstGeom prst="rect">
            <a:avLst/>
          </a:prstGeom>
        </p:spPr>
        <p:txBody>
          <a:bodyPr spcFirstLastPara="1" wrap="square" lIns="0" tIns="0" rIns="0" bIns="0" anchor="b" anchorCtr="0">
            <a:noAutofit/>
          </a:bodyPr>
          <a:lstStyle>
            <a:lvl1pPr lvl="0">
              <a:spcBef>
                <a:spcPts val="0"/>
              </a:spcBef>
              <a:spcAft>
                <a:spcPts val="0"/>
              </a:spcAft>
              <a:buSzPts val="3200"/>
              <a:buNone/>
              <a:defRPr sz="54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Tree>
    <p:extLst>
      <p:ext uri="{BB962C8B-B14F-4D97-AF65-F5344CB8AC3E}">
        <p14:creationId xmlns:p14="http://schemas.microsoft.com/office/powerpoint/2010/main" val="1845436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963606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7085AA"/>
        </a:solidFill>
        <a:effectLst/>
      </p:bgPr>
    </p:bg>
    <p:spTree>
      <p:nvGrpSpPr>
        <p:cNvPr id="1" name="Shape 20"/>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E839B56-AB05-4E23-8B65-5D18A356D3A4}"/>
              </a:ext>
            </a:extLst>
          </p:cNvPr>
          <p:cNvGrpSpPr/>
          <p:nvPr userDrawn="1"/>
        </p:nvGrpSpPr>
        <p:grpSpPr>
          <a:xfrm>
            <a:off x="0" y="-12163"/>
            <a:ext cx="12192000" cy="6858000"/>
            <a:chOff x="0" y="0"/>
            <a:chExt cx="9144000" cy="5143500"/>
          </a:xfrm>
        </p:grpSpPr>
        <p:pic>
          <p:nvPicPr>
            <p:cNvPr id="4" name="Google Shape;7;p1">
              <a:extLst>
                <a:ext uri="{FF2B5EF4-FFF2-40B4-BE49-F238E27FC236}">
                  <a16:creationId xmlns:a16="http://schemas.microsoft.com/office/drawing/2014/main" id="{A998003E-5D77-4515-A6AC-3F1DAD364D91}"/>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EF5132DB-A36F-43FB-8472-992DE1DDBBD7}"/>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4FB7E701-2E83-4CC4-B39F-04FB9C9EC4DF}"/>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D696C1D0-00F9-443C-A5E1-D2C18124A2B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FA7CC4C1-E055-486E-8EBE-88C688DABE73}"/>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076C4456-4538-4040-9739-9F1D57FFFF8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D3668E32-834B-4EDB-8F43-42112C302B8A}"/>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188E1411-E409-4AEF-848C-B6047AD2CEE0}"/>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D20F046C-1E7B-4C17-A6AE-12C526595100}"/>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97F56CA6-0C6B-47CE-B390-4C4CB175EA2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 name="Google Shape;21;p2"/>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lt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pic>
        <p:nvPicPr>
          <p:cNvPr id="14" name="Picture 13" descr="A close up of a logo&#10;&#10;Description automatically generated">
            <a:extLst>
              <a:ext uri="{FF2B5EF4-FFF2-40B4-BE49-F238E27FC236}">
                <a16:creationId xmlns:a16="http://schemas.microsoft.com/office/drawing/2014/main" id="{E38A5965-9D38-4A74-995D-48BB1D386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5" name="Slide Number Placeholder 5">
            <a:extLst>
              <a:ext uri="{FF2B5EF4-FFF2-40B4-BE49-F238E27FC236}">
                <a16:creationId xmlns:a16="http://schemas.microsoft.com/office/drawing/2014/main" id="{B1BFAEC6-8635-415A-A10B-55C7D2EFFB6B}"/>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1786552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ook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2415038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ckers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1318087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305"/>
        <p:cNvGrpSpPr/>
        <p:nvPr/>
      </p:nvGrpSpPr>
      <p:grpSpPr>
        <a:xfrm>
          <a:off x="0" y="0"/>
          <a:ext cx="0" cy="0"/>
          <a:chOff x="0" y="0"/>
          <a:chExt cx="0" cy="0"/>
        </a:xfrm>
      </p:grpSpPr>
      <p:sp>
        <p:nvSpPr>
          <p:cNvPr id="367" name="Google Shape;367;p6"/>
          <p:cNvSpPr txBox="1">
            <a:spLocks noGrp="1"/>
          </p:cNvSpPr>
          <p:nvPr>
            <p:ph type="body" idx="1"/>
          </p:nvPr>
        </p:nvSpPr>
        <p:spPr>
          <a:xfrm>
            <a:off x="1371167" y="1531378"/>
            <a:ext cx="4586800" cy="4564622"/>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368" name="Google Shape;368;p6"/>
          <p:cNvSpPr txBox="1">
            <a:spLocks noGrp="1"/>
          </p:cNvSpPr>
          <p:nvPr>
            <p:ph type="body" idx="2"/>
          </p:nvPr>
        </p:nvSpPr>
        <p:spPr>
          <a:xfrm>
            <a:off x="6234097" y="1531378"/>
            <a:ext cx="4586800" cy="4564622"/>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9" name="Google Shape;302;p5">
            <a:extLst>
              <a:ext uri="{FF2B5EF4-FFF2-40B4-BE49-F238E27FC236}">
                <a16:creationId xmlns:a16="http://schemas.microsoft.com/office/drawing/2014/main" id="{DBA38ADC-593E-4382-AA28-A9041180B7FF}"/>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3816698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357447"/>
            <a:ext cx="10394706" cy="85219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4" name="Google Shape;44;p6"/>
          <p:cNvSpPr txBox="1">
            <a:spLocks noGrp="1"/>
          </p:cNvSpPr>
          <p:nvPr>
            <p:ph type="body" idx="1"/>
          </p:nvPr>
        </p:nvSpPr>
        <p:spPr>
          <a:xfrm>
            <a:off x="53910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
        <p:nvSpPr>
          <p:cNvPr id="6" name="Google Shape;44;p6">
            <a:extLst>
              <a:ext uri="{FF2B5EF4-FFF2-40B4-BE49-F238E27FC236}">
                <a16:creationId xmlns:a16="http://schemas.microsoft.com/office/drawing/2014/main" id="{069E45DD-BE41-4EB8-8C73-615A5CA1E261}"/>
              </a:ext>
            </a:extLst>
          </p:cNvPr>
          <p:cNvSpPr txBox="1">
            <a:spLocks noGrp="1"/>
          </p:cNvSpPr>
          <p:nvPr>
            <p:ph type="body" idx="10"/>
          </p:nvPr>
        </p:nvSpPr>
        <p:spPr>
          <a:xfrm>
            <a:off x="589082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969453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997233" y="300033"/>
            <a:ext cx="9942838" cy="1143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327" name="Google Shape;327;p6"/>
          <p:cNvSpPr txBox="1">
            <a:spLocks noGrp="1"/>
          </p:cNvSpPr>
          <p:nvPr>
            <p:ph type="body" idx="1"/>
          </p:nvPr>
        </p:nvSpPr>
        <p:spPr>
          <a:xfrm>
            <a:off x="997233"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
        <p:nvSpPr>
          <p:cNvPr id="328" name="Google Shape;328;p6"/>
          <p:cNvSpPr txBox="1">
            <a:spLocks noGrp="1"/>
          </p:cNvSpPr>
          <p:nvPr>
            <p:ph type="body" idx="2"/>
          </p:nvPr>
        </p:nvSpPr>
        <p:spPr>
          <a:xfrm>
            <a:off x="6188149"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Tree>
    <p:extLst>
      <p:ext uri="{BB962C8B-B14F-4D97-AF65-F5344CB8AC3E}">
        <p14:creationId xmlns:p14="http://schemas.microsoft.com/office/powerpoint/2010/main" val="1783893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378C-46EC-4216-A6DA-73348DE47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4BE36-53A3-4E1B-AECB-F4DFED5CF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BC96A-343D-4206-812A-93D7F4413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463AAE-42DA-4A21-A504-437D67607FD0}"/>
              </a:ext>
            </a:extLst>
          </p:cNvPr>
          <p:cNvSpPr>
            <a:spLocks noGrp="1"/>
          </p:cNvSpPr>
          <p:nvPr>
            <p:ph type="sldNum" sz="quarter" idx="4"/>
          </p:nvPr>
        </p:nvSpPr>
        <p:spPr>
          <a:xfrm>
            <a:off x="190500" y="6407151"/>
            <a:ext cx="4086078" cy="3111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Boucek LLC. Attorney Advertising</a:t>
            </a:r>
          </a:p>
        </p:txBody>
      </p:sp>
    </p:spTree>
    <p:extLst>
      <p:ext uri="{BB962C8B-B14F-4D97-AF65-F5344CB8AC3E}">
        <p14:creationId xmlns:p14="http://schemas.microsoft.com/office/powerpoint/2010/main" val="1518834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8910-DF72-471C-AAA3-AB894F195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4116B-3069-4439-94BF-55CA60F84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58E0B54-E093-4DEA-8F5F-68774C45C5B4}"/>
              </a:ext>
            </a:extLst>
          </p:cNvPr>
          <p:cNvSpPr>
            <a:spLocks noGrp="1"/>
          </p:cNvSpPr>
          <p:nvPr>
            <p:ph type="sldNum" sz="quarter" idx="4"/>
          </p:nvPr>
        </p:nvSpPr>
        <p:spPr>
          <a:xfrm>
            <a:off x="190500" y="6407151"/>
            <a:ext cx="4038600" cy="2857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Law LLC. Attorney Advertising</a:t>
            </a:r>
          </a:p>
        </p:txBody>
      </p:sp>
    </p:spTree>
    <p:extLst>
      <p:ext uri="{BB962C8B-B14F-4D97-AF65-F5344CB8AC3E}">
        <p14:creationId xmlns:p14="http://schemas.microsoft.com/office/powerpoint/2010/main" val="1817937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ook Left">
    <p:spTree>
      <p:nvGrpSpPr>
        <p:cNvPr id="1" name=""/>
        <p:cNvGrpSpPr/>
        <p:nvPr/>
      </p:nvGrpSpPr>
      <p:grpSpPr>
        <a:xfrm>
          <a:off x="0" y="0"/>
          <a:ext cx="0" cy="0"/>
          <a:chOff x="0" y="0"/>
          <a:chExt cx="0" cy="0"/>
        </a:xfrm>
      </p:grpSpPr>
      <p:pic>
        <p:nvPicPr>
          <p:cNvPr id="4" name="Picture 4" descr="filed four books">
            <a:extLst>
              <a:ext uri="{FF2B5EF4-FFF2-40B4-BE49-F238E27FC236}">
                <a16:creationId xmlns:a16="http://schemas.microsoft.com/office/drawing/2014/main" id="{FC981D21-CBDA-4407-8685-5FE96CF7E5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790" r="336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97F90D-2BC1-4EBC-B072-648AEC2E46BB}"/>
              </a:ext>
            </a:extLst>
          </p:cNvPr>
          <p:cNvSpPr>
            <a:spLocks noGrp="1"/>
          </p:cNvSpPr>
          <p:nvPr>
            <p:ph type="sldNum" sz="quarter" idx="10"/>
          </p:nvPr>
        </p:nvSpPr>
        <p:spPr>
          <a:xfrm>
            <a:off x="190500" y="6407151"/>
            <a:ext cx="4086078" cy="311149"/>
          </a:xfrm>
          <a:prstGeom prst="rect">
            <a:avLst/>
          </a:prstGeom>
        </p:spPr>
        <p:txBody>
          <a:bodyPr/>
          <a:lstStyle/>
          <a:p>
            <a:pPr algn="l"/>
            <a:fld id="{B6894335-F525-4914-9E22-99B7469D876C}" type="slidenum">
              <a:rPr lang="en-US" smtClean="0"/>
              <a:pPr algn="l"/>
              <a:t>‹#›</a:t>
            </a:fld>
            <a:r>
              <a:rPr lang="en-US"/>
              <a:t> | © Copyright 2019. Kriha Boucek LLC. Attorney Advertising</a:t>
            </a:r>
            <a:endParaRPr lang="en-US" dirty="0"/>
          </a:p>
        </p:txBody>
      </p:sp>
      <p:sp>
        <p:nvSpPr>
          <p:cNvPr id="12" name="Text Placeholder 11">
            <a:extLst>
              <a:ext uri="{FF2B5EF4-FFF2-40B4-BE49-F238E27FC236}">
                <a16:creationId xmlns:a16="http://schemas.microsoft.com/office/drawing/2014/main" id="{1A8D8974-DEE0-4375-90FB-8458F549E40E}"/>
              </a:ext>
            </a:extLst>
          </p:cNvPr>
          <p:cNvSpPr>
            <a:spLocks noGrp="1"/>
          </p:cNvSpPr>
          <p:nvPr>
            <p:ph type="body" sz="quarter" idx="11" hasCustomPrompt="1"/>
          </p:nvPr>
        </p:nvSpPr>
        <p:spPr>
          <a:xfrm>
            <a:off x="6495940" y="850052"/>
            <a:ext cx="5125446" cy="1158875"/>
          </a:xfrm>
        </p:spPr>
        <p:txBody>
          <a:bodyPr>
            <a:normAutofit/>
          </a:bodyPr>
          <a:lstStyle>
            <a:lvl1pPr marL="0" indent="0">
              <a:buNone/>
              <a:defRPr sz="4400"/>
            </a:lvl1pPr>
          </a:lstStyle>
          <a:p>
            <a:pPr lvl="0"/>
            <a:r>
              <a:rPr lang="en-US" dirty="0"/>
              <a:t>TITLE</a:t>
            </a:r>
          </a:p>
        </p:txBody>
      </p:sp>
      <p:sp>
        <p:nvSpPr>
          <p:cNvPr id="14" name="Text Placeholder 13">
            <a:extLst>
              <a:ext uri="{FF2B5EF4-FFF2-40B4-BE49-F238E27FC236}">
                <a16:creationId xmlns:a16="http://schemas.microsoft.com/office/drawing/2014/main" id="{2D16AAF1-D9E6-4DB8-89DD-5742F858D2BA}"/>
              </a:ext>
            </a:extLst>
          </p:cNvPr>
          <p:cNvSpPr>
            <a:spLocks noGrp="1"/>
          </p:cNvSpPr>
          <p:nvPr>
            <p:ph type="body" sz="quarter" idx="12" hasCustomPrompt="1"/>
          </p:nvPr>
        </p:nvSpPr>
        <p:spPr>
          <a:xfrm>
            <a:off x="6024563" y="2265363"/>
            <a:ext cx="5926137" cy="3359150"/>
          </a:xfrm>
        </p:spPr>
        <p:txBody>
          <a:bodyPr/>
          <a:lstStyle>
            <a:lvl1pPr marL="0" indent="0">
              <a:buNone/>
              <a:defRPr/>
            </a:lvl1pPr>
          </a:lstStyle>
          <a:p>
            <a:pPr lvl="0"/>
            <a:r>
              <a:rPr lang="en-US" dirty="0"/>
              <a:t>Text Box</a:t>
            </a:r>
          </a:p>
        </p:txBody>
      </p:sp>
    </p:spTree>
    <p:extLst>
      <p:ext uri="{BB962C8B-B14F-4D97-AF65-F5344CB8AC3E}">
        <p14:creationId xmlns:p14="http://schemas.microsoft.com/office/powerpoint/2010/main" val="1273823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ed Brick, White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t="5714" r="41" b="9349"/>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1307963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opic Title Classroo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hasCustomPrompt="1"/>
          </p:nvPr>
        </p:nvSpPr>
        <p:spPr>
          <a:xfrm>
            <a:off x="393518" y="425813"/>
            <a:ext cx="8442138" cy="1325563"/>
          </a:xfrm>
        </p:spPr>
        <p:txBody>
          <a:bodyPr>
            <a:noAutofit/>
          </a:bodyPr>
          <a:lstStyle>
            <a:lvl1pPr>
              <a:defRPr sz="4000">
                <a:solidFill>
                  <a:schemeClr val="bg1"/>
                </a:solidFill>
              </a:defRPr>
            </a:lvl1pPr>
          </a:lstStyle>
          <a:p>
            <a:r>
              <a:rPr lang="en-US" dirty="0"/>
              <a:t>TITLE</a:t>
            </a:r>
          </a:p>
        </p:txBody>
      </p:sp>
      <p:sp>
        <p:nvSpPr>
          <p:cNvPr id="3" name="Slide Number Placeholder 2">
            <a:extLst>
              <a:ext uri="{FF2B5EF4-FFF2-40B4-BE49-F238E27FC236}">
                <a16:creationId xmlns:a16="http://schemas.microsoft.com/office/drawing/2014/main" id="{A6D43FC7-C6DD-4316-A1F8-560010A83006}"/>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tx1"/>
                </a:solidFill>
              </a:defRPr>
            </a:lvl1pPr>
          </a:lstStyle>
          <a:p>
            <a:pPr algn="l"/>
            <a:fld id="{B6894335-F525-4914-9E22-99B7469D876C}" type="slidenum">
              <a:rPr lang="en-US" smtClean="0"/>
              <a:pPr algn="l"/>
              <a:t>‹#›</a:t>
            </a:fld>
            <a:r>
              <a:rPr lang="en-US" dirty="0"/>
              <a:t> | © Copyright 2019. Kriha Boucek LLC. Attorney Advertising</a:t>
            </a:r>
          </a:p>
        </p:txBody>
      </p:sp>
      <p:pic>
        <p:nvPicPr>
          <p:cNvPr id="7" name="Picture 6">
            <a:extLst>
              <a:ext uri="{FF2B5EF4-FFF2-40B4-BE49-F238E27FC236}">
                <a16:creationId xmlns:a16="http://schemas.microsoft.com/office/drawing/2014/main" id="{083FBA76-08EC-4B8B-8E7B-D054719FD9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2412451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ubtitle" preserve="1">
  <p:cSld name="Title">
    <p:spTree>
      <p:nvGrpSpPr>
        <p:cNvPr id="1" name="Shape 192"/>
        <p:cNvGrpSpPr/>
        <p:nvPr/>
      </p:nvGrpSpPr>
      <p:grpSpPr>
        <a:xfrm>
          <a:off x="0" y="0"/>
          <a:ext cx="0" cy="0"/>
          <a:chOff x="0" y="0"/>
          <a:chExt cx="0" cy="0"/>
        </a:xfrm>
      </p:grpSpPr>
      <p:sp>
        <p:nvSpPr>
          <p:cNvPr id="193" name="Google Shape;193;p3"/>
          <p:cNvSpPr txBox="1">
            <a:spLocks noGrp="1"/>
          </p:cNvSpPr>
          <p:nvPr>
            <p:ph type="ctrTitle"/>
          </p:nvPr>
        </p:nvSpPr>
        <p:spPr>
          <a:xfrm>
            <a:off x="4281247" y="2215683"/>
            <a:ext cx="7068800" cy="154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5400" b="1"/>
            </a:lvl1pPr>
            <a:lvl2pPr lvl="1" algn="r" rtl="0">
              <a:spcBef>
                <a:spcPts val="0"/>
              </a:spcBef>
              <a:spcAft>
                <a:spcPts val="0"/>
              </a:spcAft>
              <a:buSzPts val="3700"/>
              <a:buNone/>
              <a:defRPr sz="4933" b="0"/>
            </a:lvl2pPr>
            <a:lvl3pPr lvl="2" algn="r" rtl="0">
              <a:spcBef>
                <a:spcPts val="0"/>
              </a:spcBef>
              <a:spcAft>
                <a:spcPts val="0"/>
              </a:spcAft>
              <a:buSzPts val="3700"/>
              <a:buNone/>
              <a:defRPr sz="4933" b="0"/>
            </a:lvl3pPr>
            <a:lvl4pPr lvl="3" algn="r" rtl="0">
              <a:spcBef>
                <a:spcPts val="0"/>
              </a:spcBef>
              <a:spcAft>
                <a:spcPts val="0"/>
              </a:spcAft>
              <a:buSzPts val="3700"/>
              <a:buNone/>
              <a:defRPr sz="4933" b="0"/>
            </a:lvl4pPr>
            <a:lvl5pPr lvl="4" algn="r" rtl="0">
              <a:spcBef>
                <a:spcPts val="0"/>
              </a:spcBef>
              <a:spcAft>
                <a:spcPts val="0"/>
              </a:spcAft>
              <a:buSzPts val="3700"/>
              <a:buNone/>
              <a:defRPr sz="4933" b="0"/>
            </a:lvl5pPr>
            <a:lvl6pPr lvl="5" algn="r" rtl="0">
              <a:spcBef>
                <a:spcPts val="0"/>
              </a:spcBef>
              <a:spcAft>
                <a:spcPts val="0"/>
              </a:spcAft>
              <a:buSzPts val="3700"/>
              <a:buNone/>
              <a:defRPr sz="4933" b="0"/>
            </a:lvl6pPr>
            <a:lvl7pPr lvl="6" algn="r" rtl="0">
              <a:spcBef>
                <a:spcPts val="0"/>
              </a:spcBef>
              <a:spcAft>
                <a:spcPts val="0"/>
              </a:spcAft>
              <a:buSzPts val="3700"/>
              <a:buNone/>
              <a:defRPr sz="4933" b="0"/>
            </a:lvl7pPr>
            <a:lvl8pPr lvl="7" algn="r" rtl="0">
              <a:spcBef>
                <a:spcPts val="0"/>
              </a:spcBef>
              <a:spcAft>
                <a:spcPts val="0"/>
              </a:spcAft>
              <a:buSzPts val="3700"/>
              <a:buNone/>
              <a:defRPr sz="4933" b="0"/>
            </a:lvl8pPr>
            <a:lvl9pPr lvl="8" algn="r" rtl="0">
              <a:spcBef>
                <a:spcPts val="0"/>
              </a:spcBef>
              <a:spcAft>
                <a:spcPts val="0"/>
              </a:spcAft>
              <a:buSzPts val="3700"/>
              <a:buNone/>
              <a:defRPr sz="4933" b="0"/>
            </a:lvl9pPr>
          </a:lstStyle>
          <a:p>
            <a:endParaRPr dirty="0"/>
          </a:p>
        </p:txBody>
      </p:sp>
      <p:sp>
        <p:nvSpPr>
          <p:cNvPr id="194" name="Google Shape;194;p3"/>
          <p:cNvSpPr txBox="1">
            <a:spLocks noGrp="1"/>
          </p:cNvSpPr>
          <p:nvPr>
            <p:ph type="subTitle" idx="1"/>
          </p:nvPr>
        </p:nvSpPr>
        <p:spPr>
          <a:xfrm>
            <a:off x="4281180" y="3818903"/>
            <a:ext cx="7068800" cy="104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chemeClr val="accent4">
                    <a:lumMod val="10000"/>
                  </a:schemeClr>
                </a:solidFill>
                <a:latin typeface="+mn-lt"/>
              </a:defRPr>
            </a:lvl1pPr>
            <a:lvl2pPr lvl="1" algn="r" rtl="0">
              <a:spcBef>
                <a:spcPts val="0"/>
              </a:spcBef>
              <a:spcAft>
                <a:spcPts val="0"/>
              </a:spcAft>
              <a:buClr>
                <a:srgbClr val="1C4587"/>
              </a:buClr>
              <a:buSzPts val="3000"/>
              <a:buNone/>
              <a:defRPr sz="4000">
                <a:solidFill>
                  <a:srgbClr val="1C4587"/>
                </a:solidFill>
              </a:defRPr>
            </a:lvl2pPr>
            <a:lvl3pPr lvl="2" algn="r" rtl="0">
              <a:spcBef>
                <a:spcPts val="0"/>
              </a:spcBef>
              <a:spcAft>
                <a:spcPts val="0"/>
              </a:spcAft>
              <a:buClr>
                <a:srgbClr val="1C4587"/>
              </a:buClr>
              <a:buSzPts val="3000"/>
              <a:buNone/>
              <a:defRPr sz="4000">
                <a:solidFill>
                  <a:srgbClr val="1C4587"/>
                </a:solidFill>
              </a:defRPr>
            </a:lvl3pPr>
            <a:lvl4pPr lvl="3" algn="r" rtl="0">
              <a:spcBef>
                <a:spcPts val="0"/>
              </a:spcBef>
              <a:spcAft>
                <a:spcPts val="0"/>
              </a:spcAft>
              <a:buClr>
                <a:srgbClr val="1C4587"/>
              </a:buClr>
              <a:buSzPts val="3000"/>
              <a:buNone/>
              <a:defRPr sz="4000">
                <a:solidFill>
                  <a:srgbClr val="1C4587"/>
                </a:solidFill>
              </a:defRPr>
            </a:lvl4pPr>
            <a:lvl5pPr lvl="4" algn="r" rtl="0">
              <a:spcBef>
                <a:spcPts val="0"/>
              </a:spcBef>
              <a:spcAft>
                <a:spcPts val="0"/>
              </a:spcAft>
              <a:buClr>
                <a:srgbClr val="1C4587"/>
              </a:buClr>
              <a:buSzPts val="3000"/>
              <a:buNone/>
              <a:defRPr sz="4000">
                <a:solidFill>
                  <a:srgbClr val="1C4587"/>
                </a:solidFill>
              </a:defRPr>
            </a:lvl5pPr>
            <a:lvl6pPr lvl="5" algn="r" rtl="0">
              <a:spcBef>
                <a:spcPts val="0"/>
              </a:spcBef>
              <a:spcAft>
                <a:spcPts val="0"/>
              </a:spcAft>
              <a:buClr>
                <a:srgbClr val="1C4587"/>
              </a:buClr>
              <a:buSzPts val="3000"/>
              <a:buNone/>
              <a:defRPr sz="4000">
                <a:solidFill>
                  <a:srgbClr val="1C4587"/>
                </a:solidFill>
              </a:defRPr>
            </a:lvl6pPr>
            <a:lvl7pPr lvl="6" algn="r" rtl="0">
              <a:spcBef>
                <a:spcPts val="0"/>
              </a:spcBef>
              <a:spcAft>
                <a:spcPts val="0"/>
              </a:spcAft>
              <a:buClr>
                <a:srgbClr val="1C4587"/>
              </a:buClr>
              <a:buSzPts val="3000"/>
              <a:buNone/>
              <a:defRPr sz="4000">
                <a:solidFill>
                  <a:srgbClr val="1C4587"/>
                </a:solidFill>
              </a:defRPr>
            </a:lvl7pPr>
            <a:lvl8pPr lvl="7" algn="r" rtl="0">
              <a:spcBef>
                <a:spcPts val="0"/>
              </a:spcBef>
              <a:spcAft>
                <a:spcPts val="0"/>
              </a:spcAft>
              <a:buClr>
                <a:srgbClr val="1C4587"/>
              </a:buClr>
              <a:buSzPts val="3000"/>
              <a:buNone/>
              <a:defRPr sz="4000">
                <a:solidFill>
                  <a:srgbClr val="1C4587"/>
                </a:solidFill>
              </a:defRPr>
            </a:lvl8pPr>
            <a:lvl9pPr lvl="8" algn="r" rtl="0">
              <a:spcBef>
                <a:spcPts val="0"/>
              </a:spcBef>
              <a:spcAft>
                <a:spcPts val="0"/>
              </a:spcAft>
              <a:buClr>
                <a:srgbClr val="1C4587"/>
              </a:buClr>
              <a:buSzPts val="3000"/>
              <a:buNone/>
              <a:defRPr sz="4000">
                <a:solidFill>
                  <a:srgbClr val="1C4587"/>
                </a:solidFill>
              </a:defRPr>
            </a:lvl9pPr>
          </a:lstStyle>
          <a:p>
            <a:endParaRPr dirty="0"/>
          </a:p>
        </p:txBody>
      </p:sp>
    </p:spTree>
    <p:extLst>
      <p:ext uri="{BB962C8B-B14F-4D97-AF65-F5344CB8AC3E}">
        <p14:creationId xmlns:p14="http://schemas.microsoft.com/office/powerpoint/2010/main" val="2555209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997233" y="300033"/>
            <a:ext cx="9943668" cy="1143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292" name="Google Shape;292;p5"/>
          <p:cNvSpPr txBox="1">
            <a:spLocks noGrp="1"/>
          </p:cNvSpPr>
          <p:nvPr>
            <p:ph type="body" idx="1"/>
          </p:nvPr>
        </p:nvSpPr>
        <p:spPr>
          <a:xfrm>
            <a:off x="997232" y="1769200"/>
            <a:ext cx="9943669" cy="4487221"/>
          </a:xfrm>
          <a:prstGeom prst="rect">
            <a:avLst/>
          </a:prstGeom>
        </p:spPr>
        <p:txBody>
          <a:bodyPr spcFirstLastPara="1" wrap="square" lIns="91425" tIns="91425" rIns="91425" bIns="91425" anchor="t" anchorCtr="0">
            <a:noAutofit/>
          </a:bodyPr>
          <a:lstStyle>
            <a:lvl1pPr marL="609585" lvl="0" indent="-516454">
              <a:spcBef>
                <a:spcPts val="800"/>
              </a:spcBef>
              <a:spcAft>
                <a:spcPts val="0"/>
              </a:spcAft>
              <a:buSzPct val="100000"/>
              <a:buFont typeface="Arial" panose="020B0604020202020204" pitchFamily="34" charset="0"/>
              <a:buChar char="•"/>
              <a:defRPr sz="2000"/>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dirty="0"/>
          </a:p>
        </p:txBody>
      </p:sp>
    </p:spTree>
    <p:extLst>
      <p:ext uri="{BB962C8B-B14F-4D97-AF65-F5344CB8AC3E}">
        <p14:creationId xmlns:p14="http://schemas.microsoft.com/office/powerpoint/2010/main" val="2397123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 + 2 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997233" y="300033"/>
            <a:ext cx="9942838" cy="1143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327" name="Google Shape;327;p6"/>
          <p:cNvSpPr txBox="1">
            <a:spLocks noGrp="1"/>
          </p:cNvSpPr>
          <p:nvPr>
            <p:ph type="body" idx="1"/>
          </p:nvPr>
        </p:nvSpPr>
        <p:spPr>
          <a:xfrm>
            <a:off x="997233"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
        <p:nvSpPr>
          <p:cNvPr id="328" name="Google Shape;328;p6"/>
          <p:cNvSpPr txBox="1">
            <a:spLocks noGrp="1"/>
          </p:cNvSpPr>
          <p:nvPr>
            <p:ph type="body" idx="2"/>
          </p:nvPr>
        </p:nvSpPr>
        <p:spPr>
          <a:xfrm>
            <a:off x="6188149"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Tree>
    <p:extLst>
      <p:ext uri="{BB962C8B-B14F-4D97-AF65-F5344CB8AC3E}">
        <p14:creationId xmlns:p14="http://schemas.microsoft.com/office/powerpoint/2010/main" val="1353334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0"/>
        <p:cNvGrpSpPr/>
        <p:nvPr/>
      </p:nvGrpSpPr>
      <p:grpSpPr>
        <a:xfrm>
          <a:off x="0" y="0"/>
          <a:ext cx="0" cy="0"/>
          <a:chOff x="0" y="0"/>
          <a:chExt cx="0" cy="0"/>
        </a:xfrm>
      </p:grpSpPr>
      <p:sp>
        <p:nvSpPr>
          <p:cNvPr id="432" name="Google Shape;432;p7"/>
          <p:cNvSpPr txBox="1">
            <a:spLocks noGrp="1"/>
          </p:cNvSpPr>
          <p:nvPr>
            <p:ph type="body" idx="1"/>
          </p:nvPr>
        </p:nvSpPr>
        <p:spPr>
          <a:xfrm>
            <a:off x="1371167"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433" name="Google Shape;433;p7"/>
          <p:cNvSpPr txBox="1">
            <a:spLocks noGrp="1"/>
          </p:cNvSpPr>
          <p:nvPr>
            <p:ph type="body" idx="2"/>
          </p:nvPr>
        </p:nvSpPr>
        <p:spPr>
          <a:xfrm>
            <a:off x="4586291"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434" name="Google Shape;434;p7"/>
          <p:cNvSpPr txBox="1">
            <a:spLocks noGrp="1"/>
          </p:cNvSpPr>
          <p:nvPr>
            <p:ph type="body" idx="3"/>
          </p:nvPr>
        </p:nvSpPr>
        <p:spPr>
          <a:xfrm>
            <a:off x="7801415"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9" name="Google Shape;302;p5">
            <a:extLst>
              <a:ext uri="{FF2B5EF4-FFF2-40B4-BE49-F238E27FC236}">
                <a16:creationId xmlns:a16="http://schemas.microsoft.com/office/drawing/2014/main" id="{CE213EC0-F1A5-4CEE-85D3-72B3A301BE50}"/>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2183121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spTree>
      <p:nvGrpSpPr>
        <p:cNvPr id="1" name="Shape 361"/>
        <p:cNvGrpSpPr/>
        <p:nvPr/>
      </p:nvGrpSpPr>
      <p:grpSpPr>
        <a:xfrm>
          <a:off x="0" y="0"/>
          <a:ext cx="0" cy="0"/>
          <a:chOff x="0" y="0"/>
          <a:chExt cx="0" cy="0"/>
        </a:xfrm>
      </p:grpSpPr>
      <p:sp>
        <p:nvSpPr>
          <p:cNvPr id="362" name="Google Shape;362;p7"/>
          <p:cNvSpPr txBox="1">
            <a:spLocks noGrp="1"/>
          </p:cNvSpPr>
          <p:nvPr>
            <p:ph type="title"/>
          </p:nvPr>
        </p:nvSpPr>
        <p:spPr>
          <a:xfrm>
            <a:off x="997232" y="300033"/>
            <a:ext cx="9942905" cy="11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dirty="0"/>
          </a:p>
        </p:txBody>
      </p:sp>
      <p:sp>
        <p:nvSpPr>
          <p:cNvPr id="363" name="Google Shape;363;p7"/>
          <p:cNvSpPr txBox="1">
            <a:spLocks noGrp="1"/>
          </p:cNvSpPr>
          <p:nvPr>
            <p:ph type="body" idx="1"/>
          </p:nvPr>
        </p:nvSpPr>
        <p:spPr>
          <a:xfrm>
            <a:off x="997233" y="1761209"/>
            <a:ext cx="3011242"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364" name="Google Shape;364;p7"/>
          <p:cNvSpPr txBox="1">
            <a:spLocks noGrp="1"/>
          </p:cNvSpPr>
          <p:nvPr>
            <p:ph type="body" idx="2"/>
          </p:nvPr>
        </p:nvSpPr>
        <p:spPr>
          <a:xfrm>
            <a:off x="4472299" y="1761209"/>
            <a:ext cx="3011242"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365" name="Google Shape;365;p7"/>
          <p:cNvSpPr txBox="1">
            <a:spLocks noGrp="1"/>
          </p:cNvSpPr>
          <p:nvPr>
            <p:ph type="body" idx="3"/>
          </p:nvPr>
        </p:nvSpPr>
        <p:spPr>
          <a:xfrm>
            <a:off x="7928897" y="1761209"/>
            <a:ext cx="3011241"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Tree>
    <p:extLst>
      <p:ext uri="{BB962C8B-B14F-4D97-AF65-F5344CB8AC3E}">
        <p14:creationId xmlns:p14="http://schemas.microsoft.com/office/powerpoint/2010/main" val="1976833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letely blank" preserve="1">
  <p:cSld name="Completely blank">
    <p:spTree>
      <p:nvGrpSpPr>
        <p:cNvPr id="1" name="Shape 519"/>
        <p:cNvGrpSpPr/>
        <p:nvPr/>
      </p:nvGrpSpPr>
      <p:grpSpPr>
        <a:xfrm>
          <a:off x="0" y="0"/>
          <a:ext cx="0" cy="0"/>
          <a:chOff x="0" y="0"/>
          <a:chExt cx="0" cy="0"/>
        </a:xfrm>
      </p:grpSpPr>
    </p:spTree>
    <p:extLst>
      <p:ext uri="{BB962C8B-B14F-4D97-AF65-F5344CB8AC3E}">
        <p14:creationId xmlns:p14="http://schemas.microsoft.com/office/powerpoint/2010/main" val="3968972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Red Brick, White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t="5714" r="41" b="9349"/>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2852783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ook Left">
    <p:spTree>
      <p:nvGrpSpPr>
        <p:cNvPr id="1" name=""/>
        <p:cNvGrpSpPr/>
        <p:nvPr/>
      </p:nvGrpSpPr>
      <p:grpSpPr>
        <a:xfrm>
          <a:off x="0" y="0"/>
          <a:ext cx="0" cy="0"/>
          <a:chOff x="0" y="0"/>
          <a:chExt cx="0" cy="0"/>
        </a:xfrm>
      </p:grpSpPr>
      <p:pic>
        <p:nvPicPr>
          <p:cNvPr id="4" name="Picture 4" descr="filed four books">
            <a:extLst>
              <a:ext uri="{FF2B5EF4-FFF2-40B4-BE49-F238E27FC236}">
                <a16:creationId xmlns:a16="http://schemas.microsoft.com/office/drawing/2014/main" id="{FC981D21-CBDA-4407-8685-5FE96CF7E5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790" r="336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97F90D-2BC1-4EBC-B072-648AEC2E46BB}"/>
              </a:ext>
            </a:extLst>
          </p:cNvPr>
          <p:cNvSpPr>
            <a:spLocks noGrp="1"/>
          </p:cNvSpPr>
          <p:nvPr>
            <p:ph type="sldNum" sz="quarter" idx="10"/>
          </p:nvPr>
        </p:nvSpPr>
        <p:spPr>
          <a:xfrm>
            <a:off x="190500" y="6407151"/>
            <a:ext cx="4086078" cy="311149"/>
          </a:xfrm>
          <a:prstGeom prst="rect">
            <a:avLst/>
          </a:prstGeom>
        </p:spPr>
        <p:txBody>
          <a:bodyPr/>
          <a:lstStyle/>
          <a:p>
            <a:pPr algn="l"/>
            <a:fld id="{B6894335-F525-4914-9E22-99B7469D876C}" type="slidenum">
              <a:rPr lang="en-US" smtClean="0"/>
              <a:pPr algn="l"/>
              <a:t>‹#›</a:t>
            </a:fld>
            <a:r>
              <a:rPr lang="en-US"/>
              <a:t> | © Copyright 2019. Kriha Boucek LLC. Attorney Advertising</a:t>
            </a:r>
            <a:endParaRPr lang="en-US" dirty="0"/>
          </a:p>
        </p:txBody>
      </p:sp>
      <p:sp>
        <p:nvSpPr>
          <p:cNvPr id="12" name="Text Placeholder 11">
            <a:extLst>
              <a:ext uri="{FF2B5EF4-FFF2-40B4-BE49-F238E27FC236}">
                <a16:creationId xmlns:a16="http://schemas.microsoft.com/office/drawing/2014/main" id="{1A8D8974-DEE0-4375-90FB-8458F549E40E}"/>
              </a:ext>
            </a:extLst>
          </p:cNvPr>
          <p:cNvSpPr>
            <a:spLocks noGrp="1"/>
          </p:cNvSpPr>
          <p:nvPr>
            <p:ph type="body" sz="quarter" idx="11" hasCustomPrompt="1"/>
          </p:nvPr>
        </p:nvSpPr>
        <p:spPr>
          <a:xfrm>
            <a:off x="6495940" y="850052"/>
            <a:ext cx="5125446" cy="1158875"/>
          </a:xfrm>
        </p:spPr>
        <p:txBody>
          <a:bodyPr>
            <a:normAutofit/>
          </a:bodyPr>
          <a:lstStyle>
            <a:lvl1pPr marL="0" indent="0">
              <a:buNone/>
              <a:defRPr sz="4400"/>
            </a:lvl1pPr>
          </a:lstStyle>
          <a:p>
            <a:pPr lvl="0"/>
            <a:r>
              <a:rPr lang="en-US" dirty="0"/>
              <a:t>TITLE</a:t>
            </a:r>
          </a:p>
        </p:txBody>
      </p:sp>
      <p:sp>
        <p:nvSpPr>
          <p:cNvPr id="14" name="Text Placeholder 13">
            <a:extLst>
              <a:ext uri="{FF2B5EF4-FFF2-40B4-BE49-F238E27FC236}">
                <a16:creationId xmlns:a16="http://schemas.microsoft.com/office/drawing/2014/main" id="{2D16AAF1-D9E6-4DB8-89DD-5742F858D2BA}"/>
              </a:ext>
            </a:extLst>
          </p:cNvPr>
          <p:cNvSpPr>
            <a:spLocks noGrp="1"/>
          </p:cNvSpPr>
          <p:nvPr>
            <p:ph type="body" sz="quarter" idx="12" hasCustomPrompt="1"/>
          </p:nvPr>
        </p:nvSpPr>
        <p:spPr>
          <a:xfrm>
            <a:off x="6024563" y="2265363"/>
            <a:ext cx="5926137" cy="3359150"/>
          </a:xfrm>
        </p:spPr>
        <p:txBody>
          <a:bodyPr/>
          <a:lstStyle>
            <a:lvl1pPr marL="0" indent="0">
              <a:buNone/>
              <a:defRPr/>
            </a:lvl1pPr>
          </a:lstStyle>
          <a:p>
            <a:pPr lvl="0"/>
            <a:r>
              <a:rPr lang="en-US" dirty="0"/>
              <a:t>Text Box</a:t>
            </a:r>
          </a:p>
        </p:txBody>
      </p:sp>
    </p:spTree>
    <p:extLst>
      <p:ext uri="{BB962C8B-B14F-4D97-AF65-F5344CB8AC3E}">
        <p14:creationId xmlns:p14="http://schemas.microsoft.com/office/powerpoint/2010/main" val="1839052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8910-DF72-471C-AAA3-AB894F195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4116B-3069-4439-94BF-55CA60F84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58E0B54-E093-4DEA-8F5F-68774C45C5B4}"/>
              </a:ext>
            </a:extLst>
          </p:cNvPr>
          <p:cNvSpPr>
            <a:spLocks noGrp="1"/>
          </p:cNvSpPr>
          <p:nvPr>
            <p:ph type="sldNum" sz="quarter" idx="4"/>
          </p:nvPr>
        </p:nvSpPr>
        <p:spPr>
          <a:xfrm>
            <a:off x="190500" y="6407151"/>
            <a:ext cx="4038600" cy="2857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Law LLC. Attorney Advertising</a:t>
            </a:r>
          </a:p>
        </p:txBody>
      </p:sp>
    </p:spTree>
    <p:extLst>
      <p:ext uri="{BB962C8B-B14F-4D97-AF65-F5344CB8AC3E}">
        <p14:creationId xmlns:p14="http://schemas.microsoft.com/office/powerpoint/2010/main" val="4078602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opic Title Classroo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hasCustomPrompt="1"/>
          </p:nvPr>
        </p:nvSpPr>
        <p:spPr>
          <a:xfrm>
            <a:off x="393518" y="425813"/>
            <a:ext cx="8442138" cy="1325563"/>
          </a:xfrm>
        </p:spPr>
        <p:txBody>
          <a:bodyPr>
            <a:noAutofit/>
          </a:bodyPr>
          <a:lstStyle>
            <a:lvl1pPr>
              <a:defRPr sz="4000">
                <a:solidFill>
                  <a:schemeClr val="bg1"/>
                </a:solidFill>
              </a:defRPr>
            </a:lvl1pPr>
          </a:lstStyle>
          <a:p>
            <a:r>
              <a:rPr lang="en-US" dirty="0"/>
              <a:t>TITLE</a:t>
            </a:r>
          </a:p>
        </p:txBody>
      </p:sp>
      <p:sp>
        <p:nvSpPr>
          <p:cNvPr id="3" name="Slide Number Placeholder 2">
            <a:extLst>
              <a:ext uri="{FF2B5EF4-FFF2-40B4-BE49-F238E27FC236}">
                <a16:creationId xmlns:a16="http://schemas.microsoft.com/office/drawing/2014/main" id="{A6D43FC7-C6DD-4316-A1F8-560010A83006}"/>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tx1"/>
                </a:solidFill>
              </a:defRPr>
            </a:lvl1pPr>
          </a:lstStyle>
          <a:p>
            <a:pPr algn="l"/>
            <a:fld id="{B6894335-F525-4914-9E22-99B7469D876C}" type="slidenum">
              <a:rPr lang="en-US" smtClean="0"/>
              <a:pPr algn="l"/>
              <a:t>‹#›</a:t>
            </a:fld>
            <a:r>
              <a:rPr lang="en-US" dirty="0"/>
              <a:t> | © Copyright 2019. Kriha Boucek LLC. Attorney Advertising</a:t>
            </a:r>
          </a:p>
        </p:txBody>
      </p:sp>
      <p:pic>
        <p:nvPicPr>
          <p:cNvPr id="7" name="Picture 6">
            <a:extLst>
              <a:ext uri="{FF2B5EF4-FFF2-40B4-BE49-F238E27FC236}">
                <a16:creationId xmlns:a16="http://schemas.microsoft.com/office/drawing/2014/main" id="{083FBA76-08EC-4B8B-8E7B-D054719FD9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2700159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ook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400907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ockers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41074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378C-46EC-4216-A6DA-73348DE47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4BE36-53A3-4E1B-AECB-F4DFED5CF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BC96A-343D-4206-812A-93D7F4413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463AAE-42DA-4A21-A504-437D67607FD0}"/>
              </a:ext>
            </a:extLst>
          </p:cNvPr>
          <p:cNvSpPr>
            <a:spLocks noGrp="1"/>
          </p:cNvSpPr>
          <p:nvPr>
            <p:ph type="sldNum" sz="quarter" idx="4"/>
          </p:nvPr>
        </p:nvSpPr>
        <p:spPr>
          <a:xfrm>
            <a:off x="190500" y="6407151"/>
            <a:ext cx="4086078" cy="3111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Boucek LLC. Attorney Advertising</a:t>
            </a:r>
          </a:p>
        </p:txBody>
      </p:sp>
    </p:spTree>
    <p:extLst>
      <p:ext uri="{BB962C8B-B14F-4D97-AF65-F5344CB8AC3E}">
        <p14:creationId xmlns:p14="http://schemas.microsoft.com/office/powerpoint/2010/main" val="2923099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7085AA"/>
        </a:solidFill>
        <a:effectLst/>
      </p:bgPr>
    </p:bg>
    <p:spTree>
      <p:nvGrpSpPr>
        <p:cNvPr id="1" name="Shape 20"/>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E839B56-AB05-4E23-8B65-5D18A356D3A4}"/>
              </a:ext>
            </a:extLst>
          </p:cNvPr>
          <p:cNvGrpSpPr/>
          <p:nvPr userDrawn="1"/>
        </p:nvGrpSpPr>
        <p:grpSpPr>
          <a:xfrm>
            <a:off x="0" y="-12163"/>
            <a:ext cx="12192000" cy="6858000"/>
            <a:chOff x="0" y="0"/>
            <a:chExt cx="9144000" cy="5143500"/>
          </a:xfrm>
        </p:grpSpPr>
        <p:pic>
          <p:nvPicPr>
            <p:cNvPr id="4" name="Google Shape;7;p1">
              <a:extLst>
                <a:ext uri="{FF2B5EF4-FFF2-40B4-BE49-F238E27FC236}">
                  <a16:creationId xmlns:a16="http://schemas.microsoft.com/office/drawing/2014/main" id="{A998003E-5D77-4515-A6AC-3F1DAD364D91}"/>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EF5132DB-A36F-43FB-8472-992DE1DDBBD7}"/>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4FB7E701-2E83-4CC4-B39F-04FB9C9EC4DF}"/>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D696C1D0-00F9-443C-A5E1-D2C18124A2B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FA7CC4C1-E055-486E-8EBE-88C688DABE73}"/>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076C4456-4538-4040-9739-9F1D57FFFF8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D3668E32-834B-4EDB-8F43-42112C302B8A}"/>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188E1411-E409-4AEF-848C-B6047AD2CEE0}"/>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D20F046C-1E7B-4C17-A6AE-12C526595100}"/>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97F56CA6-0C6B-47CE-B390-4C4CB175EA2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 name="Google Shape;21;p2"/>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lt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pic>
        <p:nvPicPr>
          <p:cNvPr id="14" name="Picture 13" descr="A close up of a logo&#10;&#10;Description automatically generated">
            <a:extLst>
              <a:ext uri="{FF2B5EF4-FFF2-40B4-BE49-F238E27FC236}">
                <a16:creationId xmlns:a16="http://schemas.microsoft.com/office/drawing/2014/main" id="{E38A5965-9D38-4A74-995D-48BB1D386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5" name="Slide Number Placeholder 5">
            <a:extLst>
              <a:ext uri="{FF2B5EF4-FFF2-40B4-BE49-F238E27FC236}">
                <a16:creationId xmlns:a16="http://schemas.microsoft.com/office/drawing/2014/main" id="{B1BFAEC6-8635-415A-A10B-55C7D2EFFB6B}"/>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799322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62"/>
        <p:cNvGrpSpPr/>
        <p:nvPr/>
      </p:nvGrpSpPr>
      <p:grpSpPr>
        <a:xfrm>
          <a:off x="0" y="0"/>
          <a:ext cx="0" cy="0"/>
          <a:chOff x="0" y="0"/>
          <a:chExt cx="0" cy="0"/>
        </a:xfrm>
      </p:grpSpPr>
    </p:spTree>
    <p:extLst>
      <p:ext uri="{BB962C8B-B14F-4D97-AF65-F5344CB8AC3E}">
        <p14:creationId xmlns:p14="http://schemas.microsoft.com/office/powerpoint/2010/main" val="3385904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357447"/>
            <a:ext cx="10394706" cy="85219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4" name="Google Shape;44;p6"/>
          <p:cNvSpPr txBox="1">
            <a:spLocks noGrp="1"/>
          </p:cNvSpPr>
          <p:nvPr>
            <p:ph type="body" idx="1"/>
          </p:nvPr>
        </p:nvSpPr>
        <p:spPr>
          <a:xfrm>
            <a:off x="53910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
        <p:nvSpPr>
          <p:cNvPr id="6" name="Google Shape;44;p6">
            <a:extLst>
              <a:ext uri="{FF2B5EF4-FFF2-40B4-BE49-F238E27FC236}">
                <a16:creationId xmlns:a16="http://schemas.microsoft.com/office/drawing/2014/main" id="{069E45DD-BE41-4EB8-8C73-615A5CA1E261}"/>
              </a:ext>
            </a:extLst>
          </p:cNvPr>
          <p:cNvSpPr txBox="1">
            <a:spLocks noGrp="1"/>
          </p:cNvSpPr>
          <p:nvPr>
            <p:ph type="body" idx="10"/>
          </p:nvPr>
        </p:nvSpPr>
        <p:spPr>
          <a:xfrm>
            <a:off x="589082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24466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1964207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ard Cupboard">
    <p:spTree>
      <p:nvGrpSpPr>
        <p:cNvPr id="1" name=""/>
        <p:cNvGrpSpPr/>
        <p:nvPr/>
      </p:nvGrpSpPr>
      <p:grpSpPr>
        <a:xfrm>
          <a:off x="0" y="0"/>
          <a:ext cx="0" cy="0"/>
          <a:chOff x="0" y="0"/>
          <a:chExt cx="0" cy="0"/>
        </a:xfrm>
      </p:grpSpPr>
      <p:pic>
        <p:nvPicPr>
          <p:cNvPr id="4" name="Picture 3" descr="A picture containing indoor, furniture, cabinet, file&#10;&#10;Description automatically generated">
            <a:extLst>
              <a:ext uri="{FF2B5EF4-FFF2-40B4-BE49-F238E27FC236}">
                <a16:creationId xmlns:a16="http://schemas.microsoft.com/office/drawing/2014/main" id="{D3180478-05CA-4EBE-B397-C47889F963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1" b="5605"/>
          <a:stretch/>
        </p:blipFill>
        <p:spPr>
          <a:xfrm>
            <a:off x="0" y="0"/>
            <a:ext cx="12192000" cy="6858000"/>
          </a:xfrm>
          <a:prstGeom prst="rect">
            <a:avLst/>
          </a:prstGeom>
        </p:spPr>
      </p:pic>
      <p:sp>
        <p:nvSpPr>
          <p:cNvPr id="2" name="Title 1">
            <a:extLst>
              <a:ext uri="{FF2B5EF4-FFF2-40B4-BE49-F238E27FC236}">
                <a16:creationId xmlns:a16="http://schemas.microsoft.com/office/drawing/2014/main" id="{1E9386B5-199B-4513-B33A-429689955A44}"/>
              </a:ext>
            </a:extLst>
          </p:cNvPr>
          <p:cNvSpPr>
            <a:spLocks noGrp="1"/>
          </p:cNvSpPr>
          <p:nvPr>
            <p:ph type="title"/>
          </p:nvPr>
        </p:nvSpPr>
        <p:spPr>
          <a:xfrm>
            <a:off x="838200" y="3774091"/>
            <a:ext cx="10515600" cy="1325563"/>
          </a:xfrm>
          <a:solidFill>
            <a:schemeClr val="bg1">
              <a:alpha val="75000"/>
            </a:schemeClr>
          </a:solidFill>
        </p:spPr>
        <p:txBody>
          <a:bodyPr/>
          <a:lstStyle>
            <a:lvl1pPr>
              <a:defRPr/>
            </a:lvl1p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31EE378C-0923-45E8-833D-FEFBF5E49E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BDF9F779-4681-4DC6-88A4-E4A03316529D}"/>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129360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Great Lawyers">
    <p:spTree>
      <p:nvGrpSpPr>
        <p:cNvPr id="1" name=""/>
        <p:cNvGrpSpPr/>
        <p:nvPr/>
      </p:nvGrpSpPr>
      <p:grpSpPr>
        <a:xfrm>
          <a:off x="0" y="0"/>
          <a:ext cx="0" cy="0"/>
          <a:chOff x="0" y="0"/>
          <a:chExt cx="0" cy="0"/>
        </a:xfrm>
      </p:grpSpPr>
      <p:pic>
        <p:nvPicPr>
          <p:cNvPr id="4" name="Picture 3" descr="A close up of a book shelf&#10;&#10;Description automatically generated">
            <a:extLst>
              <a:ext uri="{FF2B5EF4-FFF2-40B4-BE49-F238E27FC236}">
                <a16:creationId xmlns:a16="http://schemas.microsoft.com/office/drawing/2014/main" id="{C9B726F4-A2BA-4ADF-9F8B-EB6C5D055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21" b="9946"/>
          <a:stretch/>
        </p:blipFill>
        <p:spPr>
          <a:xfrm>
            <a:off x="0" y="0"/>
            <a:ext cx="12192000" cy="6858000"/>
          </a:xfrm>
          <a:prstGeom prst="rect">
            <a:avLst/>
          </a:prstGeom>
        </p:spPr>
      </p:pic>
      <p:sp>
        <p:nvSpPr>
          <p:cNvPr id="2" name="Title 1">
            <a:extLst>
              <a:ext uri="{FF2B5EF4-FFF2-40B4-BE49-F238E27FC236}">
                <a16:creationId xmlns:a16="http://schemas.microsoft.com/office/drawing/2014/main" id="{80582F38-21FD-459D-A855-4766B1FC3AE6}"/>
              </a:ext>
            </a:extLst>
          </p:cNvPr>
          <p:cNvSpPr>
            <a:spLocks noGrp="1"/>
          </p:cNvSpPr>
          <p:nvPr>
            <p:ph type="title"/>
          </p:nvPr>
        </p:nvSpPr>
        <p:spPr>
          <a:xfrm>
            <a:off x="5342021" y="471823"/>
            <a:ext cx="6587680" cy="1325563"/>
          </a:xfrm>
          <a:solidFill>
            <a:schemeClr val="bg1">
              <a:alpha val="75000"/>
            </a:schemeClr>
          </a:solidFill>
        </p:spPr>
        <p:txBody>
          <a:body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BBBD0D63-B74D-4B10-9C49-0A39B5CBA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A321E060-F88A-404F-8082-61A0947C1864}"/>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3004434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Glob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4"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190500" y="139700"/>
            <a:ext cx="6582440" cy="1325563"/>
          </a:xfrm>
          <a:solidFill>
            <a:schemeClr val="accent3">
              <a:lumMod val="40000"/>
              <a:lumOff val="60000"/>
              <a:alpha val="74000"/>
            </a:schemeClr>
          </a:solidFill>
          <a:ln>
            <a:solidFill>
              <a:schemeClr val="accent3">
                <a:lumMod val="40000"/>
                <a:lumOff val="60000"/>
              </a:schemeClr>
            </a:solidFill>
          </a:ln>
        </p:spPr>
        <p:txBody>
          <a:bodyPr>
            <a:noAutofit/>
          </a:bodyPr>
          <a:lstStyle>
            <a:lvl1pPr>
              <a:defRPr sz="4000">
                <a:solidFill>
                  <a:schemeClr val="tx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BD09526-26FE-4B40-9006-5E2E7E888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B71F90A7-8C33-4888-BB96-0359E6C39A77}"/>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3868126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Marbles">
    <p:spTree>
      <p:nvGrpSpPr>
        <p:cNvPr id="1" name=""/>
        <p:cNvGrpSpPr/>
        <p:nvPr/>
      </p:nvGrpSpPr>
      <p:grpSpPr>
        <a:xfrm>
          <a:off x="0" y="0"/>
          <a:ext cx="0" cy="0"/>
          <a:chOff x="0" y="0"/>
          <a:chExt cx="0" cy="0"/>
        </a:xfrm>
      </p:grpSpPr>
      <p:pic>
        <p:nvPicPr>
          <p:cNvPr id="4" name="Picture 3" descr="Food on a table&#10;&#10;Description automatically generated">
            <a:extLst>
              <a:ext uri="{FF2B5EF4-FFF2-40B4-BE49-F238E27FC236}">
                <a16:creationId xmlns:a16="http://schemas.microsoft.com/office/drawing/2014/main" id="{526B4406-4277-4A90-9B1B-F348B3B69A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37" b="3830"/>
          <a:stretch/>
        </p:blipFill>
        <p:spPr>
          <a:xfrm>
            <a:off x="0" y="-1"/>
            <a:ext cx="12192000" cy="6858001"/>
          </a:xfrm>
          <a:prstGeom prst="rect">
            <a:avLst/>
          </a:prstGeom>
        </p:spPr>
      </p:pic>
      <p:sp>
        <p:nvSpPr>
          <p:cNvPr id="2" name="Title 1">
            <a:extLst>
              <a:ext uri="{FF2B5EF4-FFF2-40B4-BE49-F238E27FC236}">
                <a16:creationId xmlns:a16="http://schemas.microsoft.com/office/drawing/2014/main" id="{5BA13952-9180-4B99-AB33-535956A757FB}"/>
              </a:ext>
            </a:extLst>
          </p:cNvPr>
          <p:cNvSpPr>
            <a:spLocks noGrp="1"/>
          </p:cNvSpPr>
          <p:nvPr>
            <p:ph type="title"/>
          </p:nvPr>
        </p:nvSpPr>
        <p:spPr>
          <a:xfrm>
            <a:off x="349988" y="487867"/>
            <a:ext cx="5601633" cy="1020092"/>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20C93A1F-A62F-4EC4-B2BB-266E1B946126}"/>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pic>
        <p:nvPicPr>
          <p:cNvPr id="6" name="Picture 5" descr="A picture containing drawing, room&#10;&#10;Description automatically generated">
            <a:extLst>
              <a:ext uri="{FF2B5EF4-FFF2-40B4-BE49-F238E27FC236}">
                <a16:creationId xmlns:a16="http://schemas.microsoft.com/office/drawing/2014/main" id="{421825F4-1442-4052-A4F7-28469C8B4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Tree>
    <p:extLst>
      <p:ext uri="{BB962C8B-B14F-4D97-AF65-F5344CB8AC3E}">
        <p14:creationId xmlns:p14="http://schemas.microsoft.com/office/powerpoint/2010/main" val="797895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ookshelf">
    <p:spTree>
      <p:nvGrpSpPr>
        <p:cNvPr id="1" name=""/>
        <p:cNvGrpSpPr/>
        <p:nvPr/>
      </p:nvGrpSpPr>
      <p:grpSpPr>
        <a:xfrm>
          <a:off x="0" y="0"/>
          <a:ext cx="0" cy="0"/>
          <a:chOff x="0" y="0"/>
          <a:chExt cx="0" cy="0"/>
        </a:xfrm>
      </p:grpSpPr>
      <p:pic>
        <p:nvPicPr>
          <p:cNvPr id="4" name="Picture 3" descr="A book shelf filled with books&#10;&#10;Description automatically generated">
            <a:extLst>
              <a:ext uri="{FF2B5EF4-FFF2-40B4-BE49-F238E27FC236}">
                <a16:creationId xmlns:a16="http://schemas.microsoft.com/office/drawing/2014/main" id="{D9C13A04-A082-4FBE-9217-21FD7D6762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58" b="10542"/>
          <a:stretch/>
        </p:blipFill>
        <p:spPr>
          <a:xfrm>
            <a:off x="0" y="0"/>
            <a:ext cx="12192000" cy="6858000"/>
          </a:xfrm>
          <a:prstGeom prst="rect">
            <a:avLst/>
          </a:prstGeom>
        </p:spPr>
      </p:pic>
      <p:sp>
        <p:nvSpPr>
          <p:cNvPr id="2" name="Title 1">
            <a:extLst>
              <a:ext uri="{FF2B5EF4-FFF2-40B4-BE49-F238E27FC236}">
                <a16:creationId xmlns:a16="http://schemas.microsoft.com/office/drawing/2014/main" id="{F31738F9-321F-4CD6-AA4C-EDF511411298}"/>
              </a:ext>
            </a:extLst>
          </p:cNvPr>
          <p:cNvSpPr>
            <a:spLocks noGrp="1"/>
          </p:cNvSpPr>
          <p:nvPr>
            <p:ph type="title"/>
          </p:nvPr>
        </p:nvSpPr>
        <p:spPr>
          <a:xfrm>
            <a:off x="349987" y="333228"/>
            <a:ext cx="5338432" cy="1325563"/>
          </a:xfrm>
          <a:solidFill>
            <a:schemeClr val="bg1">
              <a:alpha val="75000"/>
            </a:schemeClr>
          </a:solidFill>
        </p:spPr>
        <p:txBody>
          <a:bodyPr/>
          <a:lstStyle>
            <a:lvl1pPr>
              <a:defRPr sz="4000"/>
            </a:lvl1pPr>
          </a:lstStyle>
          <a:p>
            <a:endParaRPr lang="en-US" dirty="0"/>
          </a:p>
        </p:txBody>
      </p:sp>
      <p:pic>
        <p:nvPicPr>
          <p:cNvPr id="6" name="Picture 5" descr="A picture containing drawing, room&#10;&#10;Description automatically generated">
            <a:extLst>
              <a:ext uri="{FF2B5EF4-FFF2-40B4-BE49-F238E27FC236}">
                <a16:creationId xmlns:a16="http://schemas.microsoft.com/office/drawing/2014/main" id="{03168D34-F826-408F-9DEF-DF01DE342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7" name="Slide Number Placeholder 5">
            <a:extLst>
              <a:ext uri="{FF2B5EF4-FFF2-40B4-BE49-F238E27FC236}">
                <a16:creationId xmlns:a16="http://schemas.microsoft.com/office/drawing/2014/main" id="{2DB9DBCA-0AD3-418D-B4D1-40AF4EA7F2F5}"/>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893028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halkboa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 y="414"/>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393518" y="425813"/>
            <a:ext cx="8442138" cy="1325563"/>
          </a:xfrm>
        </p:spPr>
        <p:txBody>
          <a:bodyPr>
            <a:noAutofit/>
          </a:bodyPr>
          <a:lstStyle>
            <a:lvl1pPr>
              <a:defRPr sz="4000">
                <a:solidFill>
                  <a:schemeClr val="bg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242224B-99E7-4BD2-9016-83ECFD0D4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7A2323C1-BD75-43AA-B9D2-1808725833F8}"/>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3756107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userDrawn="1">
  <p:cSld name="Quote">
    <p:bg>
      <p:bgPr>
        <a:solidFill>
          <a:srgbClr val="FFD11D"/>
        </a:solidFill>
        <a:effectLst/>
      </p:bgPr>
    </p:bg>
    <p:spTree>
      <p:nvGrpSpPr>
        <p:cNvPr id="1" name="Shape 175"/>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BB37387-6C45-4EC7-AE65-9131D49CFC03}"/>
              </a:ext>
            </a:extLst>
          </p:cNvPr>
          <p:cNvGrpSpPr/>
          <p:nvPr userDrawn="1"/>
        </p:nvGrpSpPr>
        <p:grpSpPr>
          <a:xfrm>
            <a:off x="0" y="0"/>
            <a:ext cx="12192000" cy="6858000"/>
            <a:chOff x="0" y="0"/>
            <a:chExt cx="9144000" cy="5143500"/>
          </a:xfrm>
        </p:grpSpPr>
        <p:pic>
          <p:nvPicPr>
            <p:cNvPr id="4" name="Google Shape;7;p1">
              <a:extLst>
                <a:ext uri="{FF2B5EF4-FFF2-40B4-BE49-F238E27FC236}">
                  <a16:creationId xmlns:a16="http://schemas.microsoft.com/office/drawing/2014/main" id="{E1738006-41AB-4A2E-A186-1FE890E3B9CC}"/>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06A9BF65-D6DC-4B94-BAD8-C3458E6FB692}"/>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8330FB27-34E5-47B4-A9E1-2C73E3EB3752}"/>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C86D8462-6764-480F-A33F-42707126A050}"/>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7F5DFC5F-99B6-4279-A29D-9D1BD9034FAD}"/>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436936CE-468B-4C27-8854-3A0F3C6FDCB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33C1CAEF-4A6C-490D-830F-EDACE030D62C}"/>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0B2A707F-F861-419F-8207-3EBE1CE8B022}"/>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A5AD47D7-81CE-4684-A552-9F4C5078B369}"/>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D5F9240E-C017-4A48-864D-EEDC503F20F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5" name="Picture 14" descr="A picture containing drawing, room&#10;&#10;Description automatically generated">
            <a:extLst>
              <a:ext uri="{FF2B5EF4-FFF2-40B4-BE49-F238E27FC236}">
                <a16:creationId xmlns:a16="http://schemas.microsoft.com/office/drawing/2014/main" id="{112BA48C-229D-4401-9041-11D83E101F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6" name="Slide Number Placeholder 5">
            <a:extLst>
              <a:ext uri="{FF2B5EF4-FFF2-40B4-BE49-F238E27FC236}">
                <a16:creationId xmlns:a16="http://schemas.microsoft.com/office/drawing/2014/main" id="{537AE7C1-19F1-4527-A5B1-91D29B01AD45}"/>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
        <p:nvSpPr>
          <p:cNvPr id="17" name="Google Shape;21;p2">
            <a:extLst>
              <a:ext uri="{FF2B5EF4-FFF2-40B4-BE49-F238E27FC236}">
                <a16:creationId xmlns:a16="http://schemas.microsoft.com/office/drawing/2014/main" id="{3B61B51F-1193-443B-98E0-09EBCC1D492B}"/>
              </a:ext>
            </a:extLst>
          </p:cNvPr>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tx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spTree>
    <p:extLst>
      <p:ext uri="{BB962C8B-B14F-4D97-AF65-F5344CB8AC3E}">
        <p14:creationId xmlns:p14="http://schemas.microsoft.com/office/powerpoint/2010/main" val="151386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ntro Slide">
    <p:spTree>
      <p:nvGrpSpPr>
        <p:cNvPr id="1" name=""/>
        <p:cNvGrpSpPr/>
        <p:nvPr/>
      </p:nvGrpSpPr>
      <p:grpSpPr>
        <a:xfrm>
          <a:off x="0" y="0"/>
          <a:ext cx="0" cy="0"/>
          <a:chOff x="0" y="0"/>
          <a:chExt cx="0" cy="0"/>
        </a:xfrm>
      </p:grpSpPr>
      <p:pic>
        <p:nvPicPr>
          <p:cNvPr id="6" name="Picture 5" descr="A picture containing sitting, orange, food&#10;&#10;Description automatically generated">
            <a:extLst>
              <a:ext uri="{FF2B5EF4-FFF2-40B4-BE49-F238E27FC236}">
                <a16:creationId xmlns:a16="http://schemas.microsoft.com/office/drawing/2014/main" id="{5F504AFA-AC39-4F20-A486-19EFBEB58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8" name="Straight Connector 7">
            <a:extLst>
              <a:ext uri="{FF2B5EF4-FFF2-40B4-BE49-F238E27FC236}">
                <a16:creationId xmlns:a16="http://schemas.microsoft.com/office/drawing/2014/main" id="{431E4063-5EF8-4ED7-B31A-4E6482BA2B73}"/>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pic>
        <p:nvPicPr>
          <p:cNvPr id="9" name="Picture 8" descr="A picture containing plate&#10;&#10;Description automatically generated">
            <a:extLst>
              <a:ext uri="{FF2B5EF4-FFF2-40B4-BE49-F238E27FC236}">
                <a16:creationId xmlns:a16="http://schemas.microsoft.com/office/drawing/2014/main" id="{B7F2800A-881C-48CC-A4A9-2EEF1AB08C4D}"/>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429089" y="5389609"/>
            <a:ext cx="693736" cy="688468"/>
          </a:xfrm>
          <a:prstGeom prst="rect">
            <a:avLst/>
          </a:prstGeom>
        </p:spPr>
      </p:pic>
      <p:pic>
        <p:nvPicPr>
          <p:cNvPr id="10" name="Picture 9" descr="A close up of a gong&#10;&#10;Description automatically generated">
            <a:extLst>
              <a:ext uri="{FF2B5EF4-FFF2-40B4-BE49-F238E27FC236}">
                <a16:creationId xmlns:a16="http://schemas.microsoft.com/office/drawing/2014/main" id="{3EABE241-639B-40CB-A384-4D5C31EF81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6031" y="5365379"/>
            <a:ext cx="693736" cy="693736"/>
          </a:xfrm>
          <a:prstGeom prst="rect">
            <a:avLst/>
          </a:prstGeom>
        </p:spPr>
      </p:pic>
      <p:sp>
        <p:nvSpPr>
          <p:cNvPr id="12" name="TextBox 11">
            <a:extLst>
              <a:ext uri="{FF2B5EF4-FFF2-40B4-BE49-F238E27FC236}">
                <a16:creationId xmlns:a16="http://schemas.microsoft.com/office/drawing/2014/main" id="{5121CA99-38CC-4D70-ACE2-4F40636E4C39}"/>
              </a:ext>
            </a:extLst>
          </p:cNvPr>
          <p:cNvSpPr txBox="1"/>
          <p:nvPr userDrawn="1"/>
        </p:nvSpPr>
        <p:spPr>
          <a:xfrm>
            <a:off x="113078" y="6097039"/>
            <a:ext cx="1567806" cy="307777"/>
          </a:xfrm>
          <a:prstGeom prst="rect">
            <a:avLst/>
          </a:prstGeom>
          <a:noFill/>
        </p:spPr>
        <p:txBody>
          <a:bodyPr wrap="square" rtlCol="0">
            <a:spAutoFit/>
          </a:bodyPr>
          <a:lstStyle/>
          <a:p>
            <a:r>
              <a:rPr lang="en-US" sz="1400" dirty="0">
                <a:solidFill>
                  <a:srgbClr val="000000"/>
                </a:solidFill>
              </a:rPr>
              <a:t>krihaboucek.com</a:t>
            </a:r>
          </a:p>
        </p:txBody>
      </p:sp>
      <p:sp>
        <p:nvSpPr>
          <p:cNvPr id="15" name="TextBox 14">
            <a:extLst>
              <a:ext uri="{FF2B5EF4-FFF2-40B4-BE49-F238E27FC236}">
                <a16:creationId xmlns:a16="http://schemas.microsoft.com/office/drawing/2014/main" id="{DCB40AE4-4F16-4BAB-9340-6319644538DA}"/>
              </a:ext>
            </a:extLst>
          </p:cNvPr>
          <p:cNvSpPr txBox="1"/>
          <p:nvPr userDrawn="1"/>
        </p:nvSpPr>
        <p:spPr>
          <a:xfrm>
            <a:off x="1794693" y="6078077"/>
            <a:ext cx="1674650" cy="307777"/>
          </a:xfrm>
          <a:prstGeom prst="rect">
            <a:avLst/>
          </a:prstGeom>
          <a:noFill/>
        </p:spPr>
        <p:txBody>
          <a:bodyPr wrap="square" rtlCol="0">
            <a:spAutoFit/>
          </a:bodyPr>
          <a:lstStyle/>
          <a:p>
            <a:r>
              <a:rPr lang="en-US" sz="1400" dirty="0">
                <a:solidFill>
                  <a:srgbClr val="000000"/>
                </a:solidFill>
              </a:rPr>
              <a:t>@</a:t>
            </a:r>
            <a:r>
              <a:rPr lang="en-US" sz="1400" dirty="0" err="1">
                <a:solidFill>
                  <a:srgbClr val="000000"/>
                </a:solidFill>
              </a:rPr>
              <a:t>krihabouceklaw</a:t>
            </a:r>
            <a:endParaRPr lang="en-US" sz="1400" dirty="0">
              <a:solidFill>
                <a:srgbClr val="000000"/>
              </a:solidFill>
            </a:endParaRPr>
          </a:p>
        </p:txBody>
      </p:sp>
      <p:sp>
        <p:nvSpPr>
          <p:cNvPr id="17" name="Text Placeholder 16">
            <a:extLst>
              <a:ext uri="{FF2B5EF4-FFF2-40B4-BE49-F238E27FC236}">
                <a16:creationId xmlns:a16="http://schemas.microsoft.com/office/drawing/2014/main" id="{B949DACE-D15C-4670-BCE3-56387AE307C7}"/>
              </a:ext>
            </a:extLst>
          </p:cNvPr>
          <p:cNvSpPr>
            <a:spLocks noGrp="1"/>
          </p:cNvSpPr>
          <p:nvPr>
            <p:ph type="body" sz="quarter" idx="12"/>
          </p:nvPr>
        </p:nvSpPr>
        <p:spPr>
          <a:xfrm>
            <a:off x="1680884" y="6283793"/>
            <a:ext cx="1788459" cy="289005"/>
          </a:xfrm>
          <a:prstGeom prst="rect">
            <a:avLst/>
          </a:prstGeom>
        </p:spPr>
        <p:txBody>
          <a:bodyPr/>
          <a:lstStyle>
            <a:lvl1pPr marL="114300" indent="0">
              <a:buNone/>
              <a:defRPr sz="1400"/>
            </a:lvl1pPr>
          </a:lstStyle>
          <a:p>
            <a:pPr lvl="0"/>
            <a:endParaRPr lang="en-US" dirty="0"/>
          </a:p>
        </p:txBody>
      </p:sp>
      <p:sp>
        <p:nvSpPr>
          <p:cNvPr id="42" name="Text Placeholder 41">
            <a:extLst>
              <a:ext uri="{FF2B5EF4-FFF2-40B4-BE49-F238E27FC236}">
                <a16:creationId xmlns:a16="http://schemas.microsoft.com/office/drawing/2014/main" id="{1521FF4E-99E7-4DC6-A0FC-507E229F7A31}"/>
              </a:ext>
            </a:extLst>
          </p:cNvPr>
          <p:cNvSpPr>
            <a:spLocks noGrp="1"/>
          </p:cNvSpPr>
          <p:nvPr>
            <p:ph type="body" sz="quarter" idx="13"/>
          </p:nvPr>
        </p:nvSpPr>
        <p:spPr>
          <a:xfrm>
            <a:off x="1292035" y="3074693"/>
            <a:ext cx="9607929" cy="675498"/>
          </a:xfrm>
          <a:prstGeom prst="rect">
            <a:avLst/>
          </a:prstGeom>
        </p:spPr>
        <p:txBody>
          <a:bodyPr/>
          <a:lstStyle>
            <a:lvl1pPr marL="114300" indent="0" algn="ctr">
              <a:buNone/>
              <a:defRPr sz="4000" b="1">
                <a:solidFill>
                  <a:srgbClr val="C00000"/>
                </a:solidFill>
                <a:latin typeface="+mj-lt"/>
              </a:defRPr>
            </a:lvl1pPr>
          </a:lstStyle>
          <a:p>
            <a:pPr lvl="0"/>
            <a:endParaRPr lang="en-US" dirty="0"/>
          </a:p>
        </p:txBody>
      </p:sp>
      <p:sp>
        <p:nvSpPr>
          <p:cNvPr id="43" name="Text Placeholder 41">
            <a:extLst>
              <a:ext uri="{FF2B5EF4-FFF2-40B4-BE49-F238E27FC236}">
                <a16:creationId xmlns:a16="http://schemas.microsoft.com/office/drawing/2014/main" id="{04F02032-8814-4428-AD46-3E589B5640DF}"/>
              </a:ext>
            </a:extLst>
          </p:cNvPr>
          <p:cNvSpPr>
            <a:spLocks noGrp="1"/>
          </p:cNvSpPr>
          <p:nvPr>
            <p:ph type="body" sz="quarter" idx="14"/>
          </p:nvPr>
        </p:nvSpPr>
        <p:spPr>
          <a:xfrm>
            <a:off x="1681162" y="3816013"/>
            <a:ext cx="8829674" cy="744449"/>
          </a:xfrm>
          <a:prstGeom prst="rect">
            <a:avLst/>
          </a:prstGeom>
        </p:spPr>
        <p:txBody>
          <a:bodyPr/>
          <a:lstStyle>
            <a:lvl1pPr marL="114300" indent="0" algn="ctr">
              <a:buNone/>
              <a:defRPr sz="2400">
                <a:solidFill>
                  <a:srgbClr val="000000"/>
                </a:solidFill>
                <a:latin typeface="+mj-lt"/>
              </a:defRPr>
            </a:lvl1pPr>
          </a:lstStyle>
          <a:p>
            <a:pPr lvl="0"/>
            <a:endParaRPr lang="en-US" dirty="0"/>
          </a:p>
        </p:txBody>
      </p:sp>
      <p:sp>
        <p:nvSpPr>
          <p:cNvPr id="46" name="Text Placeholder 45">
            <a:extLst>
              <a:ext uri="{FF2B5EF4-FFF2-40B4-BE49-F238E27FC236}">
                <a16:creationId xmlns:a16="http://schemas.microsoft.com/office/drawing/2014/main" id="{E4867B06-2CFF-4653-B7E4-6E4D8CBD2DCE}"/>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47" name="Text Placeholder 45">
            <a:extLst>
              <a:ext uri="{FF2B5EF4-FFF2-40B4-BE49-F238E27FC236}">
                <a16:creationId xmlns:a16="http://schemas.microsoft.com/office/drawing/2014/main" id="{9A230DA5-E08B-49B8-9870-D03612B6634A}"/>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59" name="TextBox 58">
            <a:extLst>
              <a:ext uri="{FF2B5EF4-FFF2-40B4-BE49-F238E27FC236}">
                <a16:creationId xmlns:a16="http://schemas.microsoft.com/office/drawing/2014/main" id="{1718DC95-CD64-4F92-BCCA-29FFBA785D23}"/>
              </a:ext>
            </a:extLst>
          </p:cNvPr>
          <p:cNvSpPr txBox="1"/>
          <p:nvPr userDrawn="1"/>
        </p:nvSpPr>
        <p:spPr>
          <a:xfrm>
            <a:off x="5848215" y="5794397"/>
            <a:ext cx="3083913" cy="1138773"/>
          </a:xfrm>
          <a:prstGeom prst="rect">
            <a:avLst/>
          </a:prstGeom>
          <a:noFill/>
        </p:spPr>
        <p:txBody>
          <a:bodyPr wrap="square" rtlCol="0">
            <a:spAutoFit/>
          </a:bodyPr>
          <a:lstStyle/>
          <a:p>
            <a:r>
              <a:rPr lang="en-US" b="1" dirty="0">
                <a:solidFill>
                  <a:srgbClr val="C00000"/>
                </a:solidFill>
              </a:rPr>
              <a:t>Oakbrook Terrace Office</a:t>
            </a:r>
          </a:p>
          <a:p>
            <a:r>
              <a:rPr lang="en-US" sz="1600" b="0" dirty="0">
                <a:solidFill>
                  <a:srgbClr val="000000"/>
                </a:solidFill>
              </a:rPr>
              <a:t>2 Trans Am Plaza Dr., Suite 450</a:t>
            </a:r>
          </a:p>
          <a:p>
            <a:r>
              <a:rPr lang="en-US" sz="1600" b="0" dirty="0">
                <a:solidFill>
                  <a:srgbClr val="000000"/>
                </a:solidFill>
              </a:rPr>
              <a:t>Oakbrook Terrace, IL 60181</a:t>
            </a:r>
          </a:p>
          <a:p>
            <a:endParaRPr lang="en-US" b="1" dirty="0">
              <a:solidFill>
                <a:srgbClr val="C00000"/>
              </a:solidFill>
            </a:endParaRPr>
          </a:p>
        </p:txBody>
      </p:sp>
      <p:sp>
        <p:nvSpPr>
          <p:cNvPr id="60" name="TextBox 59">
            <a:extLst>
              <a:ext uri="{FF2B5EF4-FFF2-40B4-BE49-F238E27FC236}">
                <a16:creationId xmlns:a16="http://schemas.microsoft.com/office/drawing/2014/main" id="{E354ADE6-AD29-4B50-B2A6-A66D14D71133}"/>
              </a:ext>
            </a:extLst>
          </p:cNvPr>
          <p:cNvSpPr txBox="1"/>
          <p:nvPr userDrawn="1"/>
        </p:nvSpPr>
        <p:spPr>
          <a:xfrm>
            <a:off x="9237114" y="5790052"/>
            <a:ext cx="2839471" cy="861774"/>
          </a:xfrm>
          <a:prstGeom prst="rect">
            <a:avLst/>
          </a:prstGeom>
          <a:noFill/>
        </p:spPr>
        <p:txBody>
          <a:bodyPr wrap="square" rtlCol="0">
            <a:spAutoFit/>
          </a:bodyPr>
          <a:lstStyle/>
          <a:p>
            <a:r>
              <a:rPr lang="en-US" b="1" dirty="0">
                <a:solidFill>
                  <a:srgbClr val="C00000"/>
                </a:solidFill>
              </a:rPr>
              <a:t>Southern Illinois Office</a:t>
            </a:r>
          </a:p>
          <a:p>
            <a:r>
              <a:rPr lang="en-US" sz="1600" kern="1200" dirty="0">
                <a:solidFill>
                  <a:srgbClr val="000000"/>
                </a:solidFill>
                <a:effectLst/>
                <a:latin typeface="+mn-lt"/>
                <a:ea typeface="+mn-ea"/>
                <a:cs typeface="+mn-cs"/>
              </a:rPr>
              <a:t>3 Club Centre Court Suite D</a:t>
            </a:r>
            <a:br>
              <a:rPr lang="en-US" sz="1600" kern="1200" dirty="0">
                <a:solidFill>
                  <a:srgbClr val="000000"/>
                </a:solidFill>
                <a:effectLst/>
                <a:latin typeface="+mn-lt"/>
                <a:ea typeface="+mn-ea"/>
                <a:cs typeface="+mn-cs"/>
              </a:rPr>
            </a:br>
            <a:r>
              <a:rPr lang="en-US" sz="1600" kern="1200" dirty="0">
                <a:solidFill>
                  <a:srgbClr val="000000"/>
                </a:solidFill>
                <a:effectLst/>
                <a:latin typeface="+mn-lt"/>
                <a:ea typeface="+mn-ea"/>
                <a:cs typeface="+mn-cs"/>
              </a:rPr>
              <a:t>Edwardsville, IL 62025</a:t>
            </a:r>
            <a:endParaRPr lang="en-US" sz="1600" b="1" dirty="0">
              <a:solidFill>
                <a:srgbClr val="000000"/>
              </a:solidFill>
            </a:endParaRPr>
          </a:p>
        </p:txBody>
      </p:sp>
      <p:grpSp>
        <p:nvGrpSpPr>
          <p:cNvPr id="62" name="Google Shape;6;p1">
            <a:extLst>
              <a:ext uri="{FF2B5EF4-FFF2-40B4-BE49-F238E27FC236}">
                <a16:creationId xmlns:a16="http://schemas.microsoft.com/office/drawing/2014/main" id="{C5FA9891-B40D-46BE-BBB7-47D2F68B4AF6}"/>
              </a:ext>
            </a:extLst>
          </p:cNvPr>
          <p:cNvGrpSpPr/>
          <p:nvPr userDrawn="1"/>
        </p:nvGrpSpPr>
        <p:grpSpPr>
          <a:xfrm>
            <a:off x="0" y="0"/>
            <a:ext cx="12192000" cy="6858000"/>
            <a:chOff x="0" y="0"/>
            <a:chExt cx="9144000" cy="5143500"/>
          </a:xfrm>
        </p:grpSpPr>
        <p:pic>
          <p:nvPicPr>
            <p:cNvPr id="63" name="Google Shape;7;p1">
              <a:extLst>
                <a:ext uri="{FF2B5EF4-FFF2-40B4-BE49-F238E27FC236}">
                  <a16:creationId xmlns:a16="http://schemas.microsoft.com/office/drawing/2014/main" id="{69D21EC3-8200-48AD-9CB0-BF3D4DEF78D5}"/>
                </a:ext>
              </a:extLst>
            </p:cNvPr>
            <p:cNvPicPr preferRelativeResize="0"/>
            <p:nvPr/>
          </p:nvPicPr>
          <p:blipFill rotWithShape="1">
            <a:blip r:embed="rId6">
              <a:alphaModFix/>
            </a:blip>
            <a:srcRect/>
            <a:stretch/>
          </p:blipFill>
          <p:spPr>
            <a:xfrm>
              <a:off x="0" y="0"/>
              <a:ext cx="9144000" cy="5143500"/>
            </a:xfrm>
            <a:prstGeom prst="rect">
              <a:avLst/>
            </a:prstGeom>
            <a:noFill/>
            <a:ln>
              <a:noFill/>
            </a:ln>
          </p:spPr>
        </p:pic>
        <p:grpSp>
          <p:nvGrpSpPr>
            <p:cNvPr id="64" name="Google Shape;8;p1">
              <a:extLst>
                <a:ext uri="{FF2B5EF4-FFF2-40B4-BE49-F238E27FC236}">
                  <a16:creationId xmlns:a16="http://schemas.microsoft.com/office/drawing/2014/main" id="{4B348CBB-FC4E-429F-821A-C51A70264601}"/>
                </a:ext>
              </a:extLst>
            </p:cNvPr>
            <p:cNvGrpSpPr/>
            <p:nvPr/>
          </p:nvGrpSpPr>
          <p:grpSpPr>
            <a:xfrm>
              <a:off x="0" y="566400"/>
              <a:ext cx="9144000" cy="4015149"/>
              <a:chOff x="0" y="566400"/>
              <a:chExt cx="9144000" cy="4015149"/>
            </a:xfrm>
          </p:grpSpPr>
          <p:sp>
            <p:nvSpPr>
              <p:cNvPr id="65" name="Google Shape;9;p1">
                <a:extLst>
                  <a:ext uri="{FF2B5EF4-FFF2-40B4-BE49-F238E27FC236}">
                    <a16:creationId xmlns:a16="http://schemas.microsoft.com/office/drawing/2014/main" id="{CDD31F04-BD9A-4F59-9AA7-DCBFAAE01376}"/>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10;p1">
                <a:extLst>
                  <a:ext uri="{FF2B5EF4-FFF2-40B4-BE49-F238E27FC236}">
                    <a16:creationId xmlns:a16="http://schemas.microsoft.com/office/drawing/2014/main" id="{58F16D9C-D5CB-4220-A8B0-07ED3ACDACAE}"/>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11;p1">
                <a:extLst>
                  <a:ext uri="{FF2B5EF4-FFF2-40B4-BE49-F238E27FC236}">
                    <a16:creationId xmlns:a16="http://schemas.microsoft.com/office/drawing/2014/main" id="{E399564E-C5A7-409A-A3B6-D5D384C48649}"/>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12;p1">
                <a:extLst>
                  <a:ext uri="{FF2B5EF4-FFF2-40B4-BE49-F238E27FC236}">
                    <a16:creationId xmlns:a16="http://schemas.microsoft.com/office/drawing/2014/main" id="{A163E730-7F04-4FB4-B1FB-3C1DFF089DC0}"/>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13;p1">
                <a:extLst>
                  <a:ext uri="{FF2B5EF4-FFF2-40B4-BE49-F238E27FC236}">
                    <a16:creationId xmlns:a16="http://schemas.microsoft.com/office/drawing/2014/main" id="{668276EF-121C-456A-BEE4-88192FA9CE2B}"/>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14;p1">
                <a:extLst>
                  <a:ext uri="{FF2B5EF4-FFF2-40B4-BE49-F238E27FC236}">
                    <a16:creationId xmlns:a16="http://schemas.microsoft.com/office/drawing/2014/main" id="{880CE0E2-6FD8-4FFC-B17C-66533BD5FE6D}"/>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15;p1">
                <a:extLst>
                  <a:ext uri="{FF2B5EF4-FFF2-40B4-BE49-F238E27FC236}">
                    <a16:creationId xmlns:a16="http://schemas.microsoft.com/office/drawing/2014/main" id="{9C7D03D7-73C1-4829-AA9F-C8A6AAC07F8A}"/>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16;p1">
                <a:extLst>
                  <a:ext uri="{FF2B5EF4-FFF2-40B4-BE49-F238E27FC236}">
                    <a16:creationId xmlns:a16="http://schemas.microsoft.com/office/drawing/2014/main" id="{DDAA2501-A93B-4E44-9FB3-3242B1BCE60C}"/>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02603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7085AA"/>
        </a:solidFill>
        <a:effectLst/>
      </p:bgPr>
    </p:bg>
    <p:spTree>
      <p:nvGrpSpPr>
        <p:cNvPr id="1" name="Shape 20"/>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E839B56-AB05-4E23-8B65-5D18A356D3A4}"/>
              </a:ext>
            </a:extLst>
          </p:cNvPr>
          <p:cNvGrpSpPr/>
          <p:nvPr userDrawn="1"/>
        </p:nvGrpSpPr>
        <p:grpSpPr>
          <a:xfrm>
            <a:off x="0" y="-12163"/>
            <a:ext cx="12192000" cy="6858000"/>
            <a:chOff x="0" y="0"/>
            <a:chExt cx="9144000" cy="5143500"/>
          </a:xfrm>
        </p:grpSpPr>
        <p:pic>
          <p:nvPicPr>
            <p:cNvPr id="4" name="Google Shape;7;p1">
              <a:extLst>
                <a:ext uri="{FF2B5EF4-FFF2-40B4-BE49-F238E27FC236}">
                  <a16:creationId xmlns:a16="http://schemas.microsoft.com/office/drawing/2014/main" id="{A998003E-5D77-4515-A6AC-3F1DAD364D91}"/>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EF5132DB-A36F-43FB-8472-992DE1DDBBD7}"/>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4FB7E701-2E83-4CC4-B39F-04FB9C9EC4DF}"/>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D696C1D0-00F9-443C-A5E1-D2C18124A2B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FA7CC4C1-E055-486E-8EBE-88C688DABE73}"/>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076C4456-4538-4040-9739-9F1D57FFFF8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D3668E32-834B-4EDB-8F43-42112C302B8A}"/>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188E1411-E409-4AEF-848C-B6047AD2CEE0}"/>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D20F046C-1E7B-4C17-A6AE-12C526595100}"/>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97F56CA6-0C6B-47CE-B390-4C4CB175EA2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 name="Google Shape;21;p2"/>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lt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pic>
        <p:nvPicPr>
          <p:cNvPr id="14" name="Picture 13" descr="A close up of a logo&#10;&#10;Description automatically generated">
            <a:extLst>
              <a:ext uri="{FF2B5EF4-FFF2-40B4-BE49-F238E27FC236}">
                <a16:creationId xmlns:a16="http://schemas.microsoft.com/office/drawing/2014/main" id="{E38A5965-9D38-4A74-995D-48BB1D386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5" name="Slide Number Placeholder 5">
            <a:extLst>
              <a:ext uri="{FF2B5EF4-FFF2-40B4-BE49-F238E27FC236}">
                <a16:creationId xmlns:a16="http://schemas.microsoft.com/office/drawing/2014/main" id="{B1BFAEC6-8635-415A-A10B-55C7D2EFFB6B}"/>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637562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Front Desk">
    <p:spTree>
      <p:nvGrpSpPr>
        <p:cNvPr id="1" name=""/>
        <p:cNvGrpSpPr/>
        <p:nvPr/>
      </p:nvGrpSpPr>
      <p:grpSpPr>
        <a:xfrm>
          <a:off x="0" y="0"/>
          <a:ext cx="0" cy="0"/>
          <a:chOff x="0" y="0"/>
          <a:chExt cx="0" cy="0"/>
        </a:xfrm>
      </p:grpSpPr>
      <p:pic>
        <p:nvPicPr>
          <p:cNvPr id="4" name="Picture 3" descr="A living room filled with furniture and a book shelf&#10;&#10;Description automatically generated">
            <a:extLst>
              <a:ext uri="{FF2B5EF4-FFF2-40B4-BE49-F238E27FC236}">
                <a16:creationId xmlns:a16="http://schemas.microsoft.com/office/drawing/2014/main" id="{4780B780-47F8-445B-B31F-26B05A15D0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61" b="4207"/>
          <a:stretch/>
        </p:blipFill>
        <p:spPr>
          <a:xfrm>
            <a:off x="0" y="1"/>
            <a:ext cx="12192000" cy="6858000"/>
          </a:xfrm>
          <a:prstGeom prst="rect">
            <a:avLst/>
          </a:prstGeom>
        </p:spPr>
      </p:pic>
      <p:sp>
        <p:nvSpPr>
          <p:cNvPr id="2" name="Title 1">
            <a:extLst>
              <a:ext uri="{FF2B5EF4-FFF2-40B4-BE49-F238E27FC236}">
                <a16:creationId xmlns:a16="http://schemas.microsoft.com/office/drawing/2014/main" id="{7C1298A5-E582-4E52-B5FD-5856F7FE9C26}"/>
              </a:ext>
            </a:extLst>
          </p:cNvPr>
          <p:cNvSpPr>
            <a:spLocks noGrp="1"/>
          </p:cNvSpPr>
          <p:nvPr>
            <p:ph type="title"/>
          </p:nvPr>
        </p:nvSpPr>
        <p:spPr>
          <a:xfrm>
            <a:off x="4058653" y="4219075"/>
            <a:ext cx="7363326" cy="1781344"/>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70DD31BB-8C71-4B6A-BB2A-E8791BF7A0A9}"/>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2852169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End Slide Glob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84661EE-4107-499E-8142-A41510CB5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633" y="1817836"/>
            <a:ext cx="3343957" cy="4327473"/>
          </a:xfrm>
          <a:prstGeom prst="rect">
            <a:avLst/>
          </a:prstGeom>
        </p:spPr>
      </p:pic>
      <p:pic>
        <p:nvPicPr>
          <p:cNvPr id="35" name="Picture 34" descr="A picture containing plate&#10;&#10;Description automatically generated">
            <a:extLst>
              <a:ext uri="{FF2B5EF4-FFF2-40B4-BE49-F238E27FC236}">
                <a16:creationId xmlns:a16="http://schemas.microsoft.com/office/drawing/2014/main" id="{614AE05B-06B5-444D-81D3-D1E2CD0A08E0}"/>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36" name="Picture 35" descr="A close up of a gong&#10;&#10;Description automatically generated">
            <a:extLst>
              <a:ext uri="{FF2B5EF4-FFF2-40B4-BE49-F238E27FC236}">
                <a16:creationId xmlns:a16="http://schemas.microsoft.com/office/drawing/2014/main" id="{A8999E27-455B-41D3-A1AD-436A7D1655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37" name="TextBox 36">
            <a:extLst>
              <a:ext uri="{FF2B5EF4-FFF2-40B4-BE49-F238E27FC236}">
                <a16:creationId xmlns:a16="http://schemas.microsoft.com/office/drawing/2014/main" id="{C371D8DA-0C5F-4281-8A5A-17EFB659EEE4}"/>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a:t>
            </a:r>
            <a:r>
              <a:rPr lang="en-US" dirty="0" err="1">
                <a:solidFill>
                  <a:srgbClr val="000000"/>
                </a:solidFill>
              </a:rPr>
              <a:t>krihabouceklaw</a:t>
            </a:r>
            <a:endParaRPr lang="en-US" dirty="0">
              <a:solidFill>
                <a:srgbClr val="000000"/>
              </a:solidFill>
            </a:endParaRPr>
          </a:p>
        </p:txBody>
      </p:sp>
      <p:sp>
        <p:nvSpPr>
          <p:cNvPr id="38" name="TextBox 37">
            <a:extLst>
              <a:ext uri="{FF2B5EF4-FFF2-40B4-BE49-F238E27FC236}">
                <a16:creationId xmlns:a16="http://schemas.microsoft.com/office/drawing/2014/main" id="{8F0C44E0-6589-4585-9418-9A402587632E}"/>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51" name="TextBox 50">
            <a:extLst>
              <a:ext uri="{FF2B5EF4-FFF2-40B4-BE49-F238E27FC236}">
                <a16:creationId xmlns:a16="http://schemas.microsoft.com/office/drawing/2014/main" id="{3E5EC5ED-7CCC-43C0-B845-DC9B68B23912}"/>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74" name="Picture 73" descr="A picture containing sitting, orange, food&#10;&#10;Description automatically generated">
            <a:extLst>
              <a:ext uri="{FF2B5EF4-FFF2-40B4-BE49-F238E27FC236}">
                <a16:creationId xmlns:a16="http://schemas.microsoft.com/office/drawing/2014/main" id="{2A11553A-9B05-4E31-B99A-BE2428DA8F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75" name="Straight Connector 74">
            <a:extLst>
              <a:ext uri="{FF2B5EF4-FFF2-40B4-BE49-F238E27FC236}">
                <a16:creationId xmlns:a16="http://schemas.microsoft.com/office/drawing/2014/main" id="{3134CA1F-5835-4810-B868-9756CF72FD47}"/>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76" name="Text Placeholder 45">
            <a:extLst>
              <a:ext uri="{FF2B5EF4-FFF2-40B4-BE49-F238E27FC236}">
                <a16:creationId xmlns:a16="http://schemas.microsoft.com/office/drawing/2014/main" id="{2514E558-4C1A-4BC5-8AE9-964FA92BB268}"/>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77" name="Text Placeholder 45">
            <a:extLst>
              <a:ext uri="{FF2B5EF4-FFF2-40B4-BE49-F238E27FC236}">
                <a16:creationId xmlns:a16="http://schemas.microsoft.com/office/drawing/2014/main" id="{C26AE3F8-AEFD-4260-8F0C-CFC48F24CF4F}"/>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90" name="Text Placeholder 16">
            <a:extLst>
              <a:ext uri="{FF2B5EF4-FFF2-40B4-BE49-F238E27FC236}">
                <a16:creationId xmlns:a16="http://schemas.microsoft.com/office/drawing/2014/main" id="{4CD28451-79DB-4B54-AEF3-AAE249D12EF4}"/>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91" name="Google Shape;6;p1">
            <a:extLst>
              <a:ext uri="{FF2B5EF4-FFF2-40B4-BE49-F238E27FC236}">
                <a16:creationId xmlns:a16="http://schemas.microsoft.com/office/drawing/2014/main" id="{622DF029-4064-495D-BB3B-CBDE4A1C869D}"/>
              </a:ext>
            </a:extLst>
          </p:cNvPr>
          <p:cNvGrpSpPr/>
          <p:nvPr userDrawn="1"/>
        </p:nvGrpSpPr>
        <p:grpSpPr>
          <a:xfrm>
            <a:off x="0" y="0"/>
            <a:ext cx="12192000" cy="6858000"/>
            <a:chOff x="0" y="0"/>
            <a:chExt cx="9144000" cy="5143500"/>
          </a:xfrm>
        </p:grpSpPr>
        <p:pic>
          <p:nvPicPr>
            <p:cNvPr id="92" name="Google Shape;7;p1">
              <a:extLst>
                <a:ext uri="{FF2B5EF4-FFF2-40B4-BE49-F238E27FC236}">
                  <a16:creationId xmlns:a16="http://schemas.microsoft.com/office/drawing/2014/main" id="{C9FFFCA8-5633-4E8A-9DEB-964D5ABBDC2A}"/>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93" name="Google Shape;8;p1">
              <a:extLst>
                <a:ext uri="{FF2B5EF4-FFF2-40B4-BE49-F238E27FC236}">
                  <a16:creationId xmlns:a16="http://schemas.microsoft.com/office/drawing/2014/main" id="{21BE5904-983C-4E57-AC10-C029CC4B882F}"/>
                </a:ext>
              </a:extLst>
            </p:cNvPr>
            <p:cNvGrpSpPr/>
            <p:nvPr/>
          </p:nvGrpSpPr>
          <p:grpSpPr>
            <a:xfrm>
              <a:off x="0" y="566400"/>
              <a:ext cx="9144000" cy="4015149"/>
              <a:chOff x="0" y="566400"/>
              <a:chExt cx="9144000" cy="4015149"/>
            </a:xfrm>
          </p:grpSpPr>
          <p:sp>
            <p:nvSpPr>
              <p:cNvPr id="94" name="Google Shape;9;p1">
                <a:extLst>
                  <a:ext uri="{FF2B5EF4-FFF2-40B4-BE49-F238E27FC236}">
                    <a16:creationId xmlns:a16="http://schemas.microsoft.com/office/drawing/2014/main" id="{8ED6EFD7-D515-4633-B4B1-DD07C39055E7}"/>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10;p1">
                <a:extLst>
                  <a:ext uri="{FF2B5EF4-FFF2-40B4-BE49-F238E27FC236}">
                    <a16:creationId xmlns:a16="http://schemas.microsoft.com/office/drawing/2014/main" id="{97C9B7BE-6C61-49AC-BCAF-E1FD1F02508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11;p1">
                <a:extLst>
                  <a:ext uri="{FF2B5EF4-FFF2-40B4-BE49-F238E27FC236}">
                    <a16:creationId xmlns:a16="http://schemas.microsoft.com/office/drawing/2014/main" id="{AE811558-2E81-4F1C-8F6F-D60E21EA0D42}"/>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p1">
                <a:extLst>
                  <a:ext uri="{FF2B5EF4-FFF2-40B4-BE49-F238E27FC236}">
                    <a16:creationId xmlns:a16="http://schemas.microsoft.com/office/drawing/2014/main" id="{BFF09C18-9490-4D72-AD99-BEB98242E5E6}"/>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3;p1">
                <a:extLst>
                  <a:ext uri="{FF2B5EF4-FFF2-40B4-BE49-F238E27FC236}">
                    <a16:creationId xmlns:a16="http://schemas.microsoft.com/office/drawing/2014/main" id="{7883CA37-2944-4352-B79A-D8BBB2C15F1D}"/>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4;p1">
                <a:extLst>
                  <a:ext uri="{FF2B5EF4-FFF2-40B4-BE49-F238E27FC236}">
                    <a16:creationId xmlns:a16="http://schemas.microsoft.com/office/drawing/2014/main" id="{46BF8317-C36E-44A4-996D-1DB389C35E5B}"/>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5;p1">
                <a:extLst>
                  <a:ext uri="{FF2B5EF4-FFF2-40B4-BE49-F238E27FC236}">
                    <a16:creationId xmlns:a16="http://schemas.microsoft.com/office/drawing/2014/main" id="{D0E45B86-114B-4882-B47F-BB84197D4DCC}"/>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6;p1">
                <a:extLst>
                  <a:ext uri="{FF2B5EF4-FFF2-40B4-BE49-F238E27FC236}">
                    <a16:creationId xmlns:a16="http://schemas.microsoft.com/office/drawing/2014/main" id="{3FE502F1-3C75-41E1-8317-F478A99A4671}"/>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67288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preserve="1" userDrawn="1">
  <p:cSld name="Title">
    <p:spTree>
      <p:nvGrpSpPr>
        <p:cNvPr id="1" name="Shape 11"/>
        <p:cNvGrpSpPr/>
        <p:nvPr/>
      </p:nvGrpSpPr>
      <p:grpSpPr>
        <a:xfrm>
          <a:off x="0" y="0"/>
          <a:ext cx="0" cy="0"/>
          <a:chOff x="0" y="0"/>
          <a:chExt cx="0" cy="0"/>
        </a:xfrm>
      </p:grpSpPr>
      <p:sp>
        <p:nvSpPr>
          <p:cNvPr id="8" name="Google Shape;193;p3">
            <a:extLst>
              <a:ext uri="{FF2B5EF4-FFF2-40B4-BE49-F238E27FC236}">
                <a16:creationId xmlns:a16="http://schemas.microsoft.com/office/drawing/2014/main" id="{FC00A77C-571C-48AD-AB69-5B4D94412212}"/>
              </a:ext>
            </a:extLst>
          </p:cNvPr>
          <p:cNvSpPr txBox="1">
            <a:spLocks noGrp="1"/>
          </p:cNvSpPr>
          <p:nvPr>
            <p:ph type="ctrTitle"/>
          </p:nvPr>
        </p:nvSpPr>
        <p:spPr>
          <a:xfrm>
            <a:off x="4281247" y="2215683"/>
            <a:ext cx="7068800" cy="154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5400" b="1"/>
            </a:lvl1pPr>
            <a:lvl2pPr lvl="1" algn="r" rtl="0">
              <a:spcBef>
                <a:spcPts val="0"/>
              </a:spcBef>
              <a:spcAft>
                <a:spcPts val="0"/>
              </a:spcAft>
              <a:buSzPts val="3700"/>
              <a:buNone/>
              <a:defRPr sz="4933" b="0"/>
            </a:lvl2pPr>
            <a:lvl3pPr lvl="2" algn="r" rtl="0">
              <a:spcBef>
                <a:spcPts val="0"/>
              </a:spcBef>
              <a:spcAft>
                <a:spcPts val="0"/>
              </a:spcAft>
              <a:buSzPts val="3700"/>
              <a:buNone/>
              <a:defRPr sz="4933" b="0"/>
            </a:lvl3pPr>
            <a:lvl4pPr lvl="3" algn="r" rtl="0">
              <a:spcBef>
                <a:spcPts val="0"/>
              </a:spcBef>
              <a:spcAft>
                <a:spcPts val="0"/>
              </a:spcAft>
              <a:buSzPts val="3700"/>
              <a:buNone/>
              <a:defRPr sz="4933" b="0"/>
            </a:lvl4pPr>
            <a:lvl5pPr lvl="4" algn="r" rtl="0">
              <a:spcBef>
                <a:spcPts val="0"/>
              </a:spcBef>
              <a:spcAft>
                <a:spcPts val="0"/>
              </a:spcAft>
              <a:buSzPts val="3700"/>
              <a:buNone/>
              <a:defRPr sz="4933" b="0"/>
            </a:lvl5pPr>
            <a:lvl6pPr lvl="5" algn="r" rtl="0">
              <a:spcBef>
                <a:spcPts val="0"/>
              </a:spcBef>
              <a:spcAft>
                <a:spcPts val="0"/>
              </a:spcAft>
              <a:buSzPts val="3700"/>
              <a:buNone/>
              <a:defRPr sz="4933" b="0"/>
            </a:lvl6pPr>
            <a:lvl7pPr lvl="6" algn="r" rtl="0">
              <a:spcBef>
                <a:spcPts val="0"/>
              </a:spcBef>
              <a:spcAft>
                <a:spcPts val="0"/>
              </a:spcAft>
              <a:buSzPts val="3700"/>
              <a:buNone/>
              <a:defRPr sz="4933" b="0"/>
            </a:lvl7pPr>
            <a:lvl8pPr lvl="7" algn="r" rtl="0">
              <a:spcBef>
                <a:spcPts val="0"/>
              </a:spcBef>
              <a:spcAft>
                <a:spcPts val="0"/>
              </a:spcAft>
              <a:buSzPts val="3700"/>
              <a:buNone/>
              <a:defRPr sz="4933" b="0"/>
            </a:lvl8pPr>
            <a:lvl9pPr lvl="8" algn="r" rtl="0">
              <a:spcBef>
                <a:spcPts val="0"/>
              </a:spcBef>
              <a:spcAft>
                <a:spcPts val="0"/>
              </a:spcAft>
              <a:buSzPts val="3700"/>
              <a:buNone/>
              <a:defRPr sz="4933" b="0"/>
            </a:lvl9pPr>
          </a:lstStyle>
          <a:p>
            <a:endParaRPr dirty="0"/>
          </a:p>
        </p:txBody>
      </p:sp>
      <p:sp>
        <p:nvSpPr>
          <p:cNvPr id="9" name="Google Shape;194;p3">
            <a:extLst>
              <a:ext uri="{FF2B5EF4-FFF2-40B4-BE49-F238E27FC236}">
                <a16:creationId xmlns:a16="http://schemas.microsoft.com/office/drawing/2014/main" id="{6A212E06-66D4-43C9-901C-2B07094ED436}"/>
              </a:ext>
            </a:extLst>
          </p:cNvPr>
          <p:cNvSpPr txBox="1">
            <a:spLocks noGrp="1"/>
          </p:cNvSpPr>
          <p:nvPr>
            <p:ph type="subTitle" idx="1"/>
          </p:nvPr>
        </p:nvSpPr>
        <p:spPr>
          <a:xfrm>
            <a:off x="4281180" y="3818903"/>
            <a:ext cx="7068800" cy="104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chemeClr val="bg1"/>
                </a:solidFill>
                <a:latin typeface="+mn-lt"/>
              </a:defRPr>
            </a:lvl1pPr>
            <a:lvl2pPr lvl="1" algn="r" rtl="0">
              <a:spcBef>
                <a:spcPts val="0"/>
              </a:spcBef>
              <a:spcAft>
                <a:spcPts val="0"/>
              </a:spcAft>
              <a:buClr>
                <a:srgbClr val="1C4587"/>
              </a:buClr>
              <a:buSzPts val="3000"/>
              <a:buNone/>
              <a:defRPr sz="4000">
                <a:solidFill>
                  <a:srgbClr val="1C4587"/>
                </a:solidFill>
              </a:defRPr>
            </a:lvl2pPr>
            <a:lvl3pPr lvl="2" algn="r" rtl="0">
              <a:spcBef>
                <a:spcPts val="0"/>
              </a:spcBef>
              <a:spcAft>
                <a:spcPts val="0"/>
              </a:spcAft>
              <a:buClr>
                <a:srgbClr val="1C4587"/>
              </a:buClr>
              <a:buSzPts val="3000"/>
              <a:buNone/>
              <a:defRPr sz="4000">
                <a:solidFill>
                  <a:srgbClr val="1C4587"/>
                </a:solidFill>
              </a:defRPr>
            </a:lvl3pPr>
            <a:lvl4pPr lvl="3" algn="r" rtl="0">
              <a:spcBef>
                <a:spcPts val="0"/>
              </a:spcBef>
              <a:spcAft>
                <a:spcPts val="0"/>
              </a:spcAft>
              <a:buClr>
                <a:srgbClr val="1C4587"/>
              </a:buClr>
              <a:buSzPts val="3000"/>
              <a:buNone/>
              <a:defRPr sz="4000">
                <a:solidFill>
                  <a:srgbClr val="1C4587"/>
                </a:solidFill>
              </a:defRPr>
            </a:lvl4pPr>
            <a:lvl5pPr lvl="4" algn="r" rtl="0">
              <a:spcBef>
                <a:spcPts val="0"/>
              </a:spcBef>
              <a:spcAft>
                <a:spcPts val="0"/>
              </a:spcAft>
              <a:buClr>
                <a:srgbClr val="1C4587"/>
              </a:buClr>
              <a:buSzPts val="3000"/>
              <a:buNone/>
              <a:defRPr sz="4000">
                <a:solidFill>
                  <a:srgbClr val="1C4587"/>
                </a:solidFill>
              </a:defRPr>
            </a:lvl5pPr>
            <a:lvl6pPr lvl="5" algn="r" rtl="0">
              <a:spcBef>
                <a:spcPts val="0"/>
              </a:spcBef>
              <a:spcAft>
                <a:spcPts val="0"/>
              </a:spcAft>
              <a:buClr>
                <a:srgbClr val="1C4587"/>
              </a:buClr>
              <a:buSzPts val="3000"/>
              <a:buNone/>
              <a:defRPr sz="4000">
                <a:solidFill>
                  <a:srgbClr val="1C4587"/>
                </a:solidFill>
              </a:defRPr>
            </a:lvl6pPr>
            <a:lvl7pPr lvl="6" algn="r" rtl="0">
              <a:spcBef>
                <a:spcPts val="0"/>
              </a:spcBef>
              <a:spcAft>
                <a:spcPts val="0"/>
              </a:spcAft>
              <a:buClr>
                <a:srgbClr val="1C4587"/>
              </a:buClr>
              <a:buSzPts val="3000"/>
              <a:buNone/>
              <a:defRPr sz="4000">
                <a:solidFill>
                  <a:srgbClr val="1C4587"/>
                </a:solidFill>
              </a:defRPr>
            </a:lvl7pPr>
            <a:lvl8pPr lvl="7" algn="r" rtl="0">
              <a:spcBef>
                <a:spcPts val="0"/>
              </a:spcBef>
              <a:spcAft>
                <a:spcPts val="0"/>
              </a:spcAft>
              <a:buClr>
                <a:srgbClr val="1C4587"/>
              </a:buClr>
              <a:buSzPts val="3000"/>
              <a:buNone/>
              <a:defRPr sz="4000">
                <a:solidFill>
                  <a:srgbClr val="1C4587"/>
                </a:solidFill>
              </a:defRPr>
            </a:lvl8pPr>
            <a:lvl9pPr lvl="8" algn="r" rtl="0">
              <a:spcBef>
                <a:spcPts val="0"/>
              </a:spcBef>
              <a:spcAft>
                <a:spcPts val="0"/>
              </a:spcAft>
              <a:buClr>
                <a:srgbClr val="1C4587"/>
              </a:buClr>
              <a:buSzPts val="3000"/>
              <a:buNone/>
              <a:defRPr sz="4000">
                <a:solidFill>
                  <a:srgbClr val="1C4587"/>
                </a:solidFill>
              </a:defRPr>
            </a:lvl9pPr>
          </a:lstStyle>
          <a:p>
            <a:endParaRPr dirty="0"/>
          </a:p>
        </p:txBody>
      </p:sp>
    </p:spTree>
    <p:extLst>
      <p:ext uri="{BB962C8B-B14F-4D97-AF65-F5344CB8AC3E}">
        <p14:creationId xmlns:p14="http://schemas.microsoft.com/office/powerpoint/2010/main" val="2436878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539107" y="365760"/>
            <a:ext cx="10972800" cy="942045"/>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0" name="Google Shape;40;p5"/>
          <p:cNvSpPr txBox="1">
            <a:spLocks noGrp="1"/>
          </p:cNvSpPr>
          <p:nvPr>
            <p:ph type="body" idx="1"/>
          </p:nvPr>
        </p:nvSpPr>
        <p:spPr>
          <a:xfrm>
            <a:off x="457633" y="1500000"/>
            <a:ext cx="10481916" cy="478153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ct val="100000"/>
              <a:buFont typeface="Arial" panose="020B0604020202020204" pitchFamily="34" charset="0"/>
              <a:buChar char="•"/>
              <a:defRPr>
                <a:solidFill>
                  <a:schemeClr val="bg1"/>
                </a:solidFill>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dirty="0"/>
          </a:p>
        </p:txBody>
      </p:sp>
    </p:spTree>
    <p:extLst>
      <p:ext uri="{BB962C8B-B14F-4D97-AF65-F5344CB8AC3E}">
        <p14:creationId xmlns:p14="http://schemas.microsoft.com/office/powerpoint/2010/main" val="1666732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357447"/>
            <a:ext cx="10394706" cy="85219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4" name="Google Shape;44;p6"/>
          <p:cNvSpPr txBox="1">
            <a:spLocks noGrp="1"/>
          </p:cNvSpPr>
          <p:nvPr>
            <p:ph type="body" idx="1"/>
          </p:nvPr>
        </p:nvSpPr>
        <p:spPr>
          <a:xfrm>
            <a:off x="53910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
        <p:nvSpPr>
          <p:cNvPr id="6" name="Google Shape;44;p6">
            <a:extLst>
              <a:ext uri="{FF2B5EF4-FFF2-40B4-BE49-F238E27FC236}">
                <a16:creationId xmlns:a16="http://schemas.microsoft.com/office/drawing/2014/main" id="{069E45DD-BE41-4EB8-8C73-615A5CA1E261}"/>
              </a:ext>
            </a:extLst>
          </p:cNvPr>
          <p:cNvSpPr txBox="1">
            <a:spLocks noGrp="1"/>
          </p:cNvSpPr>
          <p:nvPr>
            <p:ph type="body" idx="10"/>
          </p:nvPr>
        </p:nvSpPr>
        <p:spPr>
          <a:xfrm>
            <a:off x="589082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708157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539107" y="357448"/>
            <a:ext cx="10359265" cy="852196"/>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sp>
        <p:nvSpPr>
          <p:cNvPr id="49" name="Google Shape;49;p7"/>
          <p:cNvSpPr txBox="1">
            <a:spLocks noGrp="1"/>
          </p:cNvSpPr>
          <p:nvPr>
            <p:ph type="body" idx="1"/>
          </p:nvPr>
        </p:nvSpPr>
        <p:spPr>
          <a:xfrm>
            <a:off x="539107" y="1470956"/>
            <a:ext cx="3292549" cy="4755276"/>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51" name="Google Shape;51;p7"/>
          <p:cNvSpPr txBox="1">
            <a:spLocks noGrp="1"/>
          </p:cNvSpPr>
          <p:nvPr>
            <p:ph type="body" idx="3"/>
          </p:nvPr>
        </p:nvSpPr>
        <p:spPr>
          <a:xfrm>
            <a:off x="7605823" y="1470956"/>
            <a:ext cx="3292549" cy="4755276"/>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7" name="Google Shape;49;p7">
            <a:extLst>
              <a:ext uri="{FF2B5EF4-FFF2-40B4-BE49-F238E27FC236}">
                <a16:creationId xmlns:a16="http://schemas.microsoft.com/office/drawing/2014/main" id="{CF3CA2B1-9898-4E85-863E-103924B0C7F3}"/>
              </a:ext>
            </a:extLst>
          </p:cNvPr>
          <p:cNvSpPr txBox="1">
            <a:spLocks noGrp="1"/>
          </p:cNvSpPr>
          <p:nvPr>
            <p:ph type="body" idx="10"/>
          </p:nvPr>
        </p:nvSpPr>
        <p:spPr>
          <a:xfrm>
            <a:off x="4072465" y="1470956"/>
            <a:ext cx="3292549" cy="4755276"/>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47683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449471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type="title">
  <p:cSld name="1_Title">
    <p:bg>
      <p:bgPr>
        <a:solidFill>
          <a:srgbClr val="7085AA"/>
        </a:solidFill>
        <a:effectLst/>
      </p:bgPr>
    </p:bg>
    <p:spTree>
      <p:nvGrpSpPr>
        <p:cNvPr id="1" name="Shape 20"/>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E839B56-AB05-4E23-8B65-5D18A356D3A4}"/>
              </a:ext>
            </a:extLst>
          </p:cNvPr>
          <p:cNvGrpSpPr/>
          <p:nvPr userDrawn="1"/>
        </p:nvGrpSpPr>
        <p:grpSpPr>
          <a:xfrm>
            <a:off x="0" y="-12163"/>
            <a:ext cx="12192000" cy="6858000"/>
            <a:chOff x="0" y="0"/>
            <a:chExt cx="9144000" cy="5143500"/>
          </a:xfrm>
        </p:grpSpPr>
        <p:pic>
          <p:nvPicPr>
            <p:cNvPr id="4" name="Google Shape;7;p1">
              <a:extLst>
                <a:ext uri="{FF2B5EF4-FFF2-40B4-BE49-F238E27FC236}">
                  <a16:creationId xmlns:a16="http://schemas.microsoft.com/office/drawing/2014/main" id="{A998003E-5D77-4515-A6AC-3F1DAD364D91}"/>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EF5132DB-A36F-43FB-8472-992DE1DDBBD7}"/>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4FB7E701-2E83-4CC4-B39F-04FB9C9EC4DF}"/>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D696C1D0-00F9-443C-A5E1-D2C18124A2B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FA7CC4C1-E055-486E-8EBE-88C688DABE73}"/>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076C4456-4538-4040-9739-9F1D57FFFF8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D3668E32-834B-4EDB-8F43-42112C302B8A}"/>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188E1411-E409-4AEF-848C-B6047AD2CEE0}"/>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D20F046C-1E7B-4C17-A6AE-12C526595100}"/>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97F56CA6-0C6B-47CE-B390-4C4CB175EA2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 name="Google Shape;21;p2"/>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lt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pic>
        <p:nvPicPr>
          <p:cNvPr id="14" name="Picture 13" descr="A close up of a logo&#10;&#10;Description automatically generated">
            <a:extLst>
              <a:ext uri="{FF2B5EF4-FFF2-40B4-BE49-F238E27FC236}">
                <a16:creationId xmlns:a16="http://schemas.microsoft.com/office/drawing/2014/main" id="{E38A5965-9D38-4A74-995D-48BB1D386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5" name="Slide Number Placeholder 5">
            <a:extLst>
              <a:ext uri="{FF2B5EF4-FFF2-40B4-BE49-F238E27FC236}">
                <a16:creationId xmlns:a16="http://schemas.microsoft.com/office/drawing/2014/main" id="{B1BFAEC6-8635-415A-A10B-55C7D2EFFB6B}"/>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1789005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3 columns">
  <p:cSld name="1_Title + 3 columns">
    <p:spTree>
      <p:nvGrpSpPr>
        <p:cNvPr id="1" name="Shape 361"/>
        <p:cNvGrpSpPr/>
        <p:nvPr/>
      </p:nvGrpSpPr>
      <p:grpSpPr>
        <a:xfrm>
          <a:off x="0" y="0"/>
          <a:ext cx="0" cy="0"/>
          <a:chOff x="0" y="0"/>
          <a:chExt cx="0" cy="0"/>
        </a:xfrm>
      </p:grpSpPr>
      <p:sp>
        <p:nvSpPr>
          <p:cNvPr id="362" name="Google Shape;362;p7"/>
          <p:cNvSpPr txBox="1">
            <a:spLocks noGrp="1"/>
          </p:cNvSpPr>
          <p:nvPr>
            <p:ph type="title"/>
          </p:nvPr>
        </p:nvSpPr>
        <p:spPr>
          <a:xfrm>
            <a:off x="997232" y="300033"/>
            <a:ext cx="9942905" cy="11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dirty="0"/>
          </a:p>
        </p:txBody>
      </p:sp>
      <p:sp>
        <p:nvSpPr>
          <p:cNvPr id="363" name="Google Shape;363;p7"/>
          <p:cNvSpPr txBox="1">
            <a:spLocks noGrp="1"/>
          </p:cNvSpPr>
          <p:nvPr>
            <p:ph type="body" idx="1"/>
          </p:nvPr>
        </p:nvSpPr>
        <p:spPr>
          <a:xfrm>
            <a:off x="997233" y="1761209"/>
            <a:ext cx="3011242"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364" name="Google Shape;364;p7"/>
          <p:cNvSpPr txBox="1">
            <a:spLocks noGrp="1"/>
          </p:cNvSpPr>
          <p:nvPr>
            <p:ph type="body" idx="2"/>
          </p:nvPr>
        </p:nvSpPr>
        <p:spPr>
          <a:xfrm>
            <a:off x="4472299" y="1761209"/>
            <a:ext cx="3011242"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365" name="Google Shape;365;p7"/>
          <p:cNvSpPr txBox="1">
            <a:spLocks noGrp="1"/>
          </p:cNvSpPr>
          <p:nvPr>
            <p:ph type="body" idx="3"/>
          </p:nvPr>
        </p:nvSpPr>
        <p:spPr>
          <a:xfrm>
            <a:off x="7928897" y="1761209"/>
            <a:ext cx="3011241"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Tree>
    <p:extLst>
      <p:ext uri="{BB962C8B-B14F-4D97-AF65-F5344CB8AC3E}">
        <p14:creationId xmlns:p14="http://schemas.microsoft.com/office/powerpoint/2010/main" val="3356945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997233" y="300033"/>
            <a:ext cx="9942838" cy="1143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327" name="Google Shape;327;p6"/>
          <p:cNvSpPr txBox="1">
            <a:spLocks noGrp="1"/>
          </p:cNvSpPr>
          <p:nvPr>
            <p:ph type="body" idx="1"/>
          </p:nvPr>
        </p:nvSpPr>
        <p:spPr>
          <a:xfrm>
            <a:off x="997233"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
        <p:nvSpPr>
          <p:cNvPr id="328" name="Google Shape;328;p6"/>
          <p:cNvSpPr txBox="1">
            <a:spLocks noGrp="1"/>
          </p:cNvSpPr>
          <p:nvPr>
            <p:ph type="body" idx="2"/>
          </p:nvPr>
        </p:nvSpPr>
        <p:spPr>
          <a:xfrm>
            <a:off x="6188149"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Tree>
    <p:extLst>
      <p:ext uri="{BB962C8B-B14F-4D97-AF65-F5344CB8AC3E}">
        <p14:creationId xmlns:p14="http://schemas.microsoft.com/office/powerpoint/2010/main" val="393062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ok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2263161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378C-46EC-4216-A6DA-73348DE47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4BE36-53A3-4E1B-AECB-F4DFED5CF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BC96A-343D-4206-812A-93D7F4413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463AAE-42DA-4A21-A504-437D67607FD0}"/>
              </a:ext>
            </a:extLst>
          </p:cNvPr>
          <p:cNvSpPr>
            <a:spLocks noGrp="1"/>
          </p:cNvSpPr>
          <p:nvPr>
            <p:ph type="sldNum" sz="quarter" idx="4"/>
          </p:nvPr>
        </p:nvSpPr>
        <p:spPr>
          <a:xfrm>
            <a:off x="190500" y="6407151"/>
            <a:ext cx="4086078" cy="3111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Boucek LLC. Attorney Advertising</a:t>
            </a:r>
          </a:p>
        </p:txBody>
      </p:sp>
    </p:spTree>
    <p:extLst>
      <p:ext uri="{BB962C8B-B14F-4D97-AF65-F5344CB8AC3E}">
        <p14:creationId xmlns:p14="http://schemas.microsoft.com/office/powerpoint/2010/main" val="3111793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8910-DF72-471C-AAA3-AB894F195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4116B-3069-4439-94BF-55CA60F84F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58E0B54-E093-4DEA-8F5F-68774C45C5B4}"/>
              </a:ext>
            </a:extLst>
          </p:cNvPr>
          <p:cNvSpPr>
            <a:spLocks noGrp="1"/>
          </p:cNvSpPr>
          <p:nvPr>
            <p:ph type="sldNum" sz="quarter" idx="4"/>
          </p:nvPr>
        </p:nvSpPr>
        <p:spPr>
          <a:xfrm>
            <a:off x="190500" y="6407151"/>
            <a:ext cx="4038600" cy="2857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Law LLC. Attorney Advertising</a:t>
            </a:r>
          </a:p>
        </p:txBody>
      </p:sp>
    </p:spTree>
    <p:extLst>
      <p:ext uri="{BB962C8B-B14F-4D97-AF65-F5344CB8AC3E}">
        <p14:creationId xmlns:p14="http://schemas.microsoft.com/office/powerpoint/2010/main" val="2879486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ook Left">
    <p:spTree>
      <p:nvGrpSpPr>
        <p:cNvPr id="1" name=""/>
        <p:cNvGrpSpPr/>
        <p:nvPr/>
      </p:nvGrpSpPr>
      <p:grpSpPr>
        <a:xfrm>
          <a:off x="0" y="0"/>
          <a:ext cx="0" cy="0"/>
          <a:chOff x="0" y="0"/>
          <a:chExt cx="0" cy="0"/>
        </a:xfrm>
      </p:grpSpPr>
      <p:pic>
        <p:nvPicPr>
          <p:cNvPr id="4" name="Picture 4" descr="filed four books">
            <a:extLst>
              <a:ext uri="{FF2B5EF4-FFF2-40B4-BE49-F238E27FC236}">
                <a16:creationId xmlns:a16="http://schemas.microsoft.com/office/drawing/2014/main" id="{FC981D21-CBDA-4407-8685-5FE96CF7E5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790" r="336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97F90D-2BC1-4EBC-B072-648AEC2E46BB}"/>
              </a:ext>
            </a:extLst>
          </p:cNvPr>
          <p:cNvSpPr>
            <a:spLocks noGrp="1"/>
          </p:cNvSpPr>
          <p:nvPr>
            <p:ph type="sldNum" sz="quarter" idx="10"/>
          </p:nvPr>
        </p:nvSpPr>
        <p:spPr>
          <a:xfrm>
            <a:off x="190500" y="6407151"/>
            <a:ext cx="4086078" cy="311149"/>
          </a:xfrm>
          <a:prstGeom prst="rect">
            <a:avLst/>
          </a:prstGeom>
        </p:spPr>
        <p:txBody>
          <a:bodyPr/>
          <a:lstStyle/>
          <a:p>
            <a:pPr algn="l"/>
            <a:fld id="{B6894335-F525-4914-9E22-99B7469D876C}" type="slidenum">
              <a:rPr lang="en-US" smtClean="0"/>
              <a:pPr algn="l"/>
              <a:t>‹#›</a:t>
            </a:fld>
            <a:r>
              <a:rPr lang="en-US"/>
              <a:t> | © Copyright 2019. Kriha Boucek LLC. Attorney Advertising</a:t>
            </a:r>
            <a:endParaRPr lang="en-US" dirty="0"/>
          </a:p>
        </p:txBody>
      </p:sp>
      <p:sp>
        <p:nvSpPr>
          <p:cNvPr id="12" name="Text Placeholder 11">
            <a:extLst>
              <a:ext uri="{FF2B5EF4-FFF2-40B4-BE49-F238E27FC236}">
                <a16:creationId xmlns:a16="http://schemas.microsoft.com/office/drawing/2014/main" id="{1A8D8974-DEE0-4375-90FB-8458F549E40E}"/>
              </a:ext>
            </a:extLst>
          </p:cNvPr>
          <p:cNvSpPr>
            <a:spLocks noGrp="1"/>
          </p:cNvSpPr>
          <p:nvPr>
            <p:ph type="body" sz="quarter" idx="11" hasCustomPrompt="1"/>
          </p:nvPr>
        </p:nvSpPr>
        <p:spPr>
          <a:xfrm>
            <a:off x="6495940" y="850052"/>
            <a:ext cx="5125446" cy="1158875"/>
          </a:xfrm>
        </p:spPr>
        <p:txBody>
          <a:bodyPr>
            <a:normAutofit/>
          </a:bodyPr>
          <a:lstStyle>
            <a:lvl1pPr marL="0" indent="0">
              <a:buNone/>
              <a:defRPr sz="4400"/>
            </a:lvl1pPr>
          </a:lstStyle>
          <a:p>
            <a:pPr lvl="0"/>
            <a:r>
              <a:rPr lang="en-US" dirty="0"/>
              <a:t>TITLE</a:t>
            </a:r>
          </a:p>
        </p:txBody>
      </p:sp>
      <p:sp>
        <p:nvSpPr>
          <p:cNvPr id="14" name="Text Placeholder 13">
            <a:extLst>
              <a:ext uri="{FF2B5EF4-FFF2-40B4-BE49-F238E27FC236}">
                <a16:creationId xmlns:a16="http://schemas.microsoft.com/office/drawing/2014/main" id="{2D16AAF1-D9E6-4DB8-89DD-5742F858D2BA}"/>
              </a:ext>
            </a:extLst>
          </p:cNvPr>
          <p:cNvSpPr>
            <a:spLocks noGrp="1"/>
          </p:cNvSpPr>
          <p:nvPr>
            <p:ph type="body" sz="quarter" idx="12" hasCustomPrompt="1"/>
          </p:nvPr>
        </p:nvSpPr>
        <p:spPr>
          <a:xfrm>
            <a:off x="6024563" y="2265363"/>
            <a:ext cx="5926137" cy="3359150"/>
          </a:xfrm>
        </p:spPr>
        <p:txBody>
          <a:bodyPr/>
          <a:lstStyle>
            <a:lvl1pPr marL="0" indent="0">
              <a:buNone/>
              <a:defRPr/>
            </a:lvl1pPr>
          </a:lstStyle>
          <a:p>
            <a:pPr lvl="0"/>
            <a:r>
              <a:rPr lang="en-US" dirty="0"/>
              <a:t>Text Box</a:t>
            </a:r>
          </a:p>
        </p:txBody>
      </p:sp>
    </p:spTree>
    <p:extLst>
      <p:ext uri="{BB962C8B-B14F-4D97-AF65-F5344CB8AC3E}">
        <p14:creationId xmlns:p14="http://schemas.microsoft.com/office/powerpoint/2010/main" val="1715570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ook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2111385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Red Brick, White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t="5714" r="41" b="9349"/>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3681516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opic Title Classroo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hasCustomPrompt="1"/>
          </p:nvPr>
        </p:nvSpPr>
        <p:spPr>
          <a:xfrm>
            <a:off x="393518" y="425813"/>
            <a:ext cx="8442138" cy="1325563"/>
          </a:xfrm>
        </p:spPr>
        <p:txBody>
          <a:bodyPr>
            <a:noAutofit/>
          </a:bodyPr>
          <a:lstStyle>
            <a:lvl1pPr>
              <a:defRPr sz="4000">
                <a:solidFill>
                  <a:schemeClr val="bg1"/>
                </a:solidFill>
              </a:defRPr>
            </a:lvl1pPr>
          </a:lstStyle>
          <a:p>
            <a:r>
              <a:rPr lang="en-US" dirty="0"/>
              <a:t>TITLE</a:t>
            </a:r>
          </a:p>
        </p:txBody>
      </p:sp>
      <p:sp>
        <p:nvSpPr>
          <p:cNvPr id="3" name="Slide Number Placeholder 2">
            <a:extLst>
              <a:ext uri="{FF2B5EF4-FFF2-40B4-BE49-F238E27FC236}">
                <a16:creationId xmlns:a16="http://schemas.microsoft.com/office/drawing/2014/main" id="{A6D43FC7-C6DD-4316-A1F8-560010A83006}"/>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tx1"/>
                </a:solidFill>
              </a:defRPr>
            </a:lvl1pPr>
          </a:lstStyle>
          <a:p>
            <a:pPr algn="l"/>
            <a:fld id="{B6894335-F525-4914-9E22-99B7469D876C}" type="slidenum">
              <a:rPr lang="en-US" smtClean="0"/>
              <a:pPr algn="l"/>
              <a:t>‹#›</a:t>
            </a:fld>
            <a:r>
              <a:rPr lang="en-US" dirty="0"/>
              <a:t> | © Copyright 2019. Kriha Boucek LLC. Attorney Advertising</a:t>
            </a:r>
          </a:p>
        </p:txBody>
      </p:sp>
      <p:pic>
        <p:nvPicPr>
          <p:cNvPr id="7" name="Picture 6">
            <a:extLst>
              <a:ext uri="{FF2B5EF4-FFF2-40B4-BE49-F238E27FC236}">
                <a16:creationId xmlns:a16="http://schemas.microsoft.com/office/drawing/2014/main" id="{083FBA76-08EC-4B8B-8E7B-D054719FD9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736498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ard Cupboard">
    <p:spTree>
      <p:nvGrpSpPr>
        <p:cNvPr id="1" name=""/>
        <p:cNvGrpSpPr/>
        <p:nvPr/>
      </p:nvGrpSpPr>
      <p:grpSpPr>
        <a:xfrm>
          <a:off x="0" y="0"/>
          <a:ext cx="0" cy="0"/>
          <a:chOff x="0" y="0"/>
          <a:chExt cx="0" cy="0"/>
        </a:xfrm>
      </p:grpSpPr>
      <p:pic>
        <p:nvPicPr>
          <p:cNvPr id="4" name="Picture 3" descr="A picture containing indoor, furniture, cabinet, file&#10;&#10;Description automatically generated">
            <a:extLst>
              <a:ext uri="{FF2B5EF4-FFF2-40B4-BE49-F238E27FC236}">
                <a16:creationId xmlns:a16="http://schemas.microsoft.com/office/drawing/2014/main" id="{D3180478-05CA-4EBE-B397-C47889F963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1" b="5605"/>
          <a:stretch/>
        </p:blipFill>
        <p:spPr>
          <a:xfrm>
            <a:off x="0" y="0"/>
            <a:ext cx="12192000" cy="6858000"/>
          </a:xfrm>
          <a:prstGeom prst="rect">
            <a:avLst/>
          </a:prstGeom>
        </p:spPr>
      </p:pic>
      <p:sp>
        <p:nvSpPr>
          <p:cNvPr id="2" name="Title 1">
            <a:extLst>
              <a:ext uri="{FF2B5EF4-FFF2-40B4-BE49-F238E27FC236}">
                <a16:creationId xmlns:a16="http://schemas.microsoft.com/office/drawing/2014/main" id="{1E9386B5-199B-4513-B33A-429689955A44}"/>
              </a:ext>
            </a:extLst>
          </p:cNvPr>
          <p:cNvSpPr>
            <a:spLocks noGrp="1"/>
          </p:cNvSpPr>
          <p:nvPr>
            <p:ph type="title"/>
          </p:nvPr>
        </p:nvSpPr>
        <p:spPr>
          <a:xfrm>
            <a:off x="838200" y="3774091"/>
            <a:ext cx="10515600" cy="1325563"/>
          </a:xfrm>
          <a:solidFill>
            <a:schemeClr val="bg1">
              <a:alpha val="75000"/>
            </a:schemeClr>
          </a:solidFill>
        </p:spPr>
        <p:txBody>
          <a:bodyPr/>
          <a:lstStyle>
            <a:lvl1pPr>
              <a:defRPr/>
            </a:lvl1p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31EE378C-0923-45E8-833D-FEFBF5E49E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BDF9F779-4681-4DC6-88A4-E4A03316529D}"/>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57408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Great Lawyers">
    <p:spTree>
      <p:nvGrpSpPr>
        <p:cNvPr id="1" name=""/>
        <p:cNvGrpSpPr/>
        <p:nvPr/>
      </p:nvGrpSpPr>
      <p:grpSpPr>
        <a:xfrm>
          <a:off x="0" y="0"/>
          <a:ext cx="0" cy="0"/>
          <a:chOff x="0" y="0"/>
          <a:chExt cx="0" cy="0"/>
        </a:xfrm>
      </p:grpSpPr>
      <p:pic>
        <p:nvPicPr>
          <p:cNvPr id="4" name="Picture 3" descr="A close up of a book shelf&#10;&#10;Description automatically generated">
            <a:extLst>
              <a:ext uri="{FF2B5EF4-FFF2-40B4-BE49-F238E27FC236}">
                <a16:creationId xmlns:a16="http://schemas.microsoft.com/office/drawing/2014/main" id="{C9B726F4-A2BA-4ADF-9F8B-EB6C5D055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21" b="9946"/>
          <a:stretch/>
        </p:blipFill>
        <p:spPr>
          <a:xfrm>
            <a:off x="0" y="0"/>
            <a:ext cx="12192000" cy="6858000"/>
          </a:xfrm>
          <a:prstGeom prst="rect">
            <a:avLst/>
          </a:prstGeom>
        </p:spPr>
      </p:pic>
      <p:sp>
        <p:nvSpPr>
          <p:cNvPr id="2" name="Title 1">
            <a:extLst>
              <a:ext uri="{FF2B5EF4-FFF2-40B4-BE49-F238E27FC236}">
                <a16:creationId xmlns:a16="http://schemas.microsoft.com/office/drawing/2014/main" id="{80582F38-21FD-459D-A855-4766B1FC3AE6}"/>
              </a:ext>
            </a:extLst>
          </p:cNvPr>
          <p:cNvSpPr>
            <a:spLocks noGrp="1"/>
          </p:cNvSpPr>
          <p:nvPr>
            <p:ph type="title"/>
          </p:nvPr>
        </p:nvSpPr>
        <p:spPr>
          <a:xfrm>
            <a:off x="5342021" y="471823"/>
            <a:ext cx="6587680" cy="1325563"/>
          </a:xfrm>
          <a:solidFill>
            <a:schemeClr val="bg1">
              <a:alpha val="75000"/>
            </a:schemeClr>
          </a:solidFill>
        </p:spPr>
        <p:txBody>
          <a:body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BBBD0D63-B74D-4B10-9C49-0A39B5CBA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A321E060-F88A-404F-8082-61A0947C1864}"/>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281616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Glob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4"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190500" y="139700"/>
            <a:ext cx="6582440" cy="1325563"/>
          </a:xfrm>
          <a:solidFill>
            <a:schemeClr val="accent3">
              <a:lumMod val="40000"/>
              <a:lumOff val="60000"/>
              <a:alpha val="74000"/>
            </a:schemeClr>
          </a:solidFill>
          <a:ln>
            <a:solidFill>
              <a:schemeClr val="accent3">
                <a:lumMod val="40000"/>
                <a:lumOff val="60000"/>
              </a:schemeClr>
            </a:solidFill>
          </a:ln>
        </p:spPr>
        <p:txBody>
          <a:bodyPr>
            <a:noAutofit/>
          </a:bodyPr>
          <a:lstStyle>
            <a:lvl1pPr>
              <a:defRPr sz="4000">
                <a:solidFill>
                  <a:schemeClr val="tx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BD09526-26FE-4B40-9006-5E2E7E888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B71F90A7-8C33-4888-BB96-0359E6C39A77}"/>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1159380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Marbles">
    <p:spTree>
      <p:nvGrpSpPr>
        <p:cNvPr id="1" name=""/>
        <p:cNvGrpSpPr/>
        <p:nvPr/>
      </p:nvGrpSpPr>
      <p:grpSpPr>
        <a:xfrm>
          <a:off x="0" y="0"/>
          <a:ext cx="0" cy="0"/>
          <a:chOff x="0" y="0"/>
          <a:chExt cx="0" cy="0"/>
        </a:xfrm>
      </p:grpSpPr>
      <p:pic>
        <p:nvPicPr>
          <p:cNvPr id="4" name="Picture 3" descr="Food on a table&#10;&#10;Description automatically generated">
            <a:extLst>
              <a:ext uri="{FF2B5EF4-FFF2-40B4-BE49-F238E27FC236}">
                <a16:creationId xmlns:a16="http://schemas.microsoft.com/office/drawing/2014/main" id="{526B4406-4277-4A90-9B1B-F348B3B69A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37" b="3830"/>
          <a:stretch/>
        </p:blipFill>
        <p:spPr>
          <a:xfrm>
            <a:off x="0" y="-1"/>
            <a:ext cx="12192000" cy="6858001"/>
          </a:xfrm>
          <a:prstGeom prst="rect">
            <a:avLst/>
          </a:prstGeom>
        </p:spPr>
      </p:pic>
      <p:sp>
        <p:nvSpPr>
          <p:cNvPr id="2" name="Title 1">
            <a:extLst>
              <a:ext uri="{FF2B5EF4-FFF2-40B4-BE49-F238E27FC236}">
                <a16:creationId xmlns:a16="http://schemas.microsoft.com/office/drawing/2014/main" id="{5BA13952-9180-4B99-AB33-535956A757FB}"/>
              </a:ext>
            </a:extLst>
          </p:cNvPr>
          <p:cNvSpPr>
            <a:spLocks noGrp="1"/>
          </p:cNvSpPr>
          <p:nvPr>
            <p:ph type="title"/>
          </p:nvPr>
        </p:nvSpPr>
        <p:spPr>
          <a:xfrm>
            <a:off x="349988" y="487867"/>
            <a:ext cx="5601633" cy="1020092"/>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20C93A1F-A62F-4EC4-B2BB-266E1B946126}"/>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pic>
        <p:nvPicPr>
          <p:cNvPr id="6" name="Picture 5" descr="A picture containing drawing, room&#10;&#10;Description automatically generated">
            <a:extLst>
              <a:ext uri="{FF2B5EF4-FFF2-40B4-BE49-F238E27FC236}">
                <a16:creationId xmlns:a16="http://schemas.microsoft.com/office/drawing/2014/main" id="{421825F4-1442-4052-A4F7-28469C8B4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Tree>
    <p:extLst>
      <p:ext uri="{BB962C8B-B14F-4D97-AF65-F5344CB8AC3E}">
        <p14:creationId xmlns:p14="http://schemas.microsoft.com/office/powerpoint/2010/main" val="2178480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ard Cupboard">
    <p:spTree>
      <p:nvGrpSpPr>
        <p:cNvPr id="1" name=""/>
        <p:cNvGrpSpPr/>
        <p:nvPr/>
      </p:nvGrpSpPr>
      <p:grpSpPr>
        <a:xfrm>
          <a:off x="0" y="0"/>
          <a:ext cx="0" cy="0"/>
          <a:chOff x="0" y="0"/>
          <a:chExt cx="0" cy="0"/>
        </a:xfrm>
      </p:grpSpPr>
      <p:pic>
        <p:nvPicPr>
          <p:cNvPr id="4" name="Picture 3" descr="A picture containing indoor, furniture, cabinet, file&#10;&#10;Description automatically generated">
            <a:extLst>
              <a:ext uri="{FF2B5EF4-FFF2-40B4-BE49-F238E27FC236}">
                <a16:creationId xmlns:a16="http://schemas.microsoft.com/office/drawing/2014/main" id="{D3180478-05CA-4EBE-B397-C47889F963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1" b="5605"/>
          <a:stretch/>
        </p:blipFill>
        <p:spPr>
          <a:xfrm>
            <a:off x="0" y="0"/>
            <a:ext cx="12192000" cy="6858000"/>
          </a:xfrm>
          <a:prstGeom prst="rect">
            <a:avLst/>
          </a:prstGeom>
        </p:spPr>
      </p:pic>
      <p:sp>
        <p:nvSpPr>
          <p:cNvPr id="2" name="Title 1">
            <a:extLst>
              <a:ext uri="{FF2B5EF4-FFF2-40B4-BE49-F238E27FC236}">
                <a16:creationId xmlns:a16="http://schemas.microsoft.com/office/drawing/2014/main" id="{1E9386B5-199B-4513-B33A-429689955A44}"/>
              </a:ext>
            </a:extLst>
          </p:cNvPr>
          <p:cNvSpPr>
            <a:spLocks noGrp="1"/>
          </p:cNvSpPr>
          <p:nvPr>
            <p:ph type="title"/>
          </p:nvPr>
        </p:nvSpPr>
        <p:spPr>
          <a:xfrm>
            <a:off x="838200" y="3774091"/>
            <a:ext cx="10515600" cy="1325563"/>
          </a:xfrm>
          <a:solidFill>
            <a:schemeClr val="bg1">
              <a:alpha val="75000"/>
            </a:schemeClr>
          </a:solidFill>
        </p:spPr>
        <p:txBody>
          <a:bodyPr/>
          <a:lstStyle>
            <a:lvl1pPr>
              <a:defRPr/>
            </a:lvl1p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31EE378C-0923-45E8-833D-FEFBF5E49E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BDF9F779-4681-4DC6-88A4-E4A03316529D}"/>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783677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ookshelf">
    <p:spTree>
      <p:nvGrpSpPr>
        <p:cNvPr id="1" name=""/>
        <p:cNvGrpSpPr/>
        <p:nvPr/>
      </p:nvGrpSpPr>
      <p:grpSpPr>
        <a:xfrm>
          <a:off x="0" y="0"/>
          <a:ext cx="0" cy="0"/>
          <a:chOff x="0" y="0"/>
          <a:chExt cx="0" cy="0"/>
        </a:xfrm>
      </p:grpSpPr>
      <p:pic>
        <p:nvPicPr>
          <p:cNvPr id="4" name="Picture 3" descr="A book shelf filled with books&#10;&#10;Description automatically generated">
            <a:extLst>
              <a:ext uri="{FF2B5EF4-FFF2-40B4-BE49-F238E27FC236}">
                <a16:creationId xmlns:a16="http://schemas.microsoft.com/office/drawing/2014/main" id="{D9C13A04-A082-4FBE-9217-21FD7D6762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58" b="10542"/>
          <a:stretch/>
        </p:blipFill>
        <p:spPr>
          <a:xfrm>
            <a:off x="0" y="0"/>
            <a:ext cx="12192000" cy="6858000"/>
          </a:xfrm>
          <a:prstGeom prst="rect">
            <a:avLst/>
          </a:prstGeom>
        </p:spPr>
      </p:pic>
      <p:sp>
        <p:nvSpPr>
          <p:cNvPr id="2" name="Title 1">
            <a:extLst>
              <a:ext uri="{FF2B5EF4-FFF2-40B4-BE49-F238E27FC236}">
                <a16:creationId xmlns:a16="http://schemas.microsoft.com/office/drawing/2014/main" id="{F31738F9-321F-4CD6-AA4C-EDF511411298}"/>
              </a:ext>
            </a:extLst>
          </p:cNvPr>
          <p:cNvSpPr>
            <a:spLocks noGrp="1"/>
          </p:cNvSpPr>
          <p:nvPr>
            <p:ph type="title"/>
          </p:nvPr>
        </p:nvSpPr>
        <p:spPr>
          <a:xfrm>
            <a:off x="349987" y="333228"/>
            <a:ext cx="5338432" cy="1325563"/>
          </a:xfrm>
          <a:solidFill>
            <a:schemeClr val="bg1">
              <a:alpha val="75000"/>
            </a:schemeClr>
          </a:solidFill>
        </p:spPr>
        <p:txBody>
          <a:bodyPr/>
          <a:lstStyle>
            <a:lvl1pPr>
              <a:defRPr sz="4000"/>
            </a:lvl1pPr>
          </a:lstStyle>
          <a:p>
            <a:endParaRPr lang="en-US" dirty="0"/>
          </a:p>
        </p:txBody>
      </p:sp>
      <p:pic>
        <p:nvPicPr>
          <p:cNvPr id="6" name="Picture 5" descr="A picture containing drawing, room&#10;&#10;Description automatically generated">
            <a:extLst>
              <a:ext uri="{FF2B5EF4-FFF2-40B4-BE49-F238E27FC236}">
                <a16:creationId xmlns:a16="http://schemas.microsoft.com/office/drawing/2014/main" id="{03168D34-F826-408F-9DEF-DF01DE342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7" name="Slide Number Placeholder 5">
            <a:extLst>
              <a:ext uri="{FF2B5EF4-FFF2-40B4-BE49-F238E27FC236}">
                <a16:creationId xmlns:a16="http://schemas.microsoft.com/office/drawing/2014/main" id="{2DB9DBCA-0AD3-418D-B4D1-40AF4EA7F2F5}"/>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302939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halkboa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 y="414"/>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393518" y="425813"/>
            <a:ext cx="8442138" cy="1325563"/>
          </a:xfrm>
        </p:spPr>
        <p:txBody>
          <a:bodyPr>
            <a:noAutofit/>
          </a:bodyPr>
          <a:lstStyle>
            <a:lvl1pPr>
              <a:defRPr sz="4000">
                <a:solidFill>
                  <a:schemeClr val="bg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242224B-99E7-4BD2-9016-83ECFD0D4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7A2323C1-BD75-43AA-B9D2-1808725833F8}"/>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468595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userDrawn="1">
  <p:cSld name="Quote">
    <p:bg>
      <p:bgPr>
        <a:solidFill>
          <a:srgbClr val="FFD11D"/>
        </a:solidFill>
        <a:effectLst/>
      </p:bgPr>
    </p:bg>
    <p:spTree>
      <p:nvGrpSpPr>
        <p:cNvPr id="1" name="Shape 175"/>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BB37387-6C45-4EC7-AE65-9131D49CFC03}"/>
              </a:ext>
            </a:extLst>
          </p:cNvPr>
          <p:cNvGrpSpPr/>
          <p:nvPr userDrawn="1"/>
        </p:nvGrpSpPr>
        <p:grpSpPr>
          <a:xfrm>
            <a:off x="0" y="0"/>
            <a:ext cx="12192000" cy="6858000"/>
            <a:chOff x="0" y="0"/>
            <a:chExt cx="9144000" cy="5143500"/>
          </a:xfrm>
        </p:grpSpPr>
        <p:pic>
          <p:nvPicPr>
            <p:cNvPr id="4" name="Google Shape;7;p1">
              <a:extLst>
                <a:ext uri="{FF2B5EF4-FFF2-40B4-BE49-F238E27FC236}">
                  <a16:creationId xmlns:a16="http://schemas.microsoft.com/office/drawing/2014/main" id="{E1738006-41AB-4A2E-A186-1FE890E3B9CC}"/>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06A9BF65-D6DC-4B94-BAD8-C3458E6FB692}"/>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8330FB27-34E5-47B4-A9E1-2C73E3EB3752}"/>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C86D8462-6764-480F-A33F-42707126A050}"/>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7F5DFC5F-99B6-4279-A29D-9D1BD9034FAD}"/>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436936CE-468B-4C27-8854-3A0F3C6FDCB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33C1CAEF-4A6C-490D-830F-EDACE030D62C}"/>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0B2A707F-F861-419F-8207-3EBE1CE8B022}"/>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A5AD47D7-81CE-4684-A552-9F4C5078B369}"/>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D5F9240E-C017-4A48-864D-EEDC503F20F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5" name="Picture 14" descr="A picture containing drawing, room&#10;&#10;Description automatically generated">
            <a:extLst>
              <a:ext uri="{FF2B5EF4-FFF2-40B4-BE49-F238E27FC236}">
                <a16:creationId xmlns:a16="http://schemas.microsoft.com/office/drawing/2014/main" id="{112BA48C-229D-4401-9041-11D83E101F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6" name="Slide Number Placeholder 5">
            <a:extLst>
              <a:ext uri="{FF2B5EF4-FFF2-40B4-BE49-F238E27FC236}">
                <a16:creationId xmlns:a16="http://schemas.microsoft.com/office/drawing/2014/main" id="{537AE7C1-19F1-4527-A5B1-91D29B01AD45}"/>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
        <p:nvSpPr>
          <p:cNvPr id="17" name="Google Shape;21;p2">
            <a:extLst>
              <a:ext uri="{FF2B5EF4-FFF2-40B4-BE49-F238E27FC236}">
                <a16:creationId xmlns:a16="http://schemas.microsoft.com/office/drawing/2014/main" id="{3B61B51F-1193-443B-98E0-09EBCC1D492B}"/>
              </a:ext>
            </a:extLst>
          </p:cNvPr>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tx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spTree>
    <p:extLst>
      <p:ext uri="{BB962C8B-B14F-4D97-AF65-F5344CB8AC3E}">
        <p14:creationId xmlns:p14="http://schemas.microsoft.com/office/powerpoint/2010/main" val="2463599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ntro Slide">
    <p:spTree>
      <p:nvGrpSpPr>
        <p:cNvPr id="1" name=""/>
        <p:cNvGrpSpPr/>
        <p:nvPr/>
      </p:nvGrpSpPr>
      <p:grpSpPr>
        <a:xfrm>
          <a:off x="0" y="0"/>
          <a:ext cx="0" cy="0"/>
          <a:chOff x="0" y="0"/>
          <a:chExt cx="0" cy="0"/>
        </a:xfrm>
      </p:grpSpPr>
      <p:pic>
        <p:nvPicPr>
          <p:cNvPr id="6" name="Picture 5" descr="A picture containing sitting, orange, food&#10;&#10;Description automatically generated">
            <a:extLst>
              <a:ext uri="{FF2B5EF4-FFF2-40B4-BE49-F238E27FC236}">
                <a16:creationId xmlns:a16="http://schemas.microsoft.com/office/drawing/2014/main" id="{5F504AFA-AC39-4F20-A486-19EFBEB58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8" name="Straight Connector 7">
            <a:extLst>
              <a:ext uri="{FF2B5EF4-FFF2-40B4-BE49-F238E27FC236}">
                <a16:creationId xmlns:a16="http://schemas.microsoft.com/office/drawing/2014/main" id="{431E4063-5EF8-4ED7-B31A-4E6482BA2B73}"/>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pic>
        <p:nvPicPr>
          <p:cNvPr id="9" name="Picture 8" descr="A picture containing plate&#10;&#10;Description automatically generated">
            <a:extLst>
              <a:ext uri="{FF2B5EF4-FFF2-40B4-BE49-F238E27FC236}">
                <a16:creationId xmlns:a16="http://schemas.microsoft.com/office/drawing/2014/main" id="{B7F2800A-881C-48CC-A4A9-2EEF1AB08C4D}"/>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429089" y="5389609"/>
            <a:ext cx="693736" cy="688468"/>
          </a:xfrm>
          <a:prstGeom prst="rect">
            <a:avLst/>
          </a:prstGeom>
        </p:spPr>
      </p:pic>
      <p:pic>
        <p:nvPicPr>
          <p:cNvPr id="10" name="Picture 9" descr="A close up of a gong&#10;&#10;Description automatically generated">
            <a:extLst>
              <a:ext uri="{FF2B5EF4-FFF2-40B4-BE49-F238E27FC236}">
                <a16:creationId xmlns:a16="http://schemas.microsoft.com/office/drawing/2014/main" id="{3EABE241-639B-40CB-A384-4D5C31EF81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6031" y="5365379"/>
            <a:ext cx="693736" cy="693736"/>
          </a:xfrm>
          <a:prstGeom prst="rect">
            <a:avLst/>
          </a:prstGeom>
        </p:spPr>
      </p:pic>
      <p:sp>
        <p:nvSpPr>
          <p:cNvPr id="12" name="TextBox 11">
            <a:extLst>
              <a:ext uri="{FF2B5EF4-FFF2-40B4-BE49-F238E27FC236}">
                <a16:creationId xmlns:a16="http://schemas.microsoft.com/office/drawing/2014/main" id="{5121CA99-38CC-4D70-ACE2-4F40636E4C39}"/>
              </a:ext>
            </a:extLst>
          </p:cNvPr>
          <p:cNvSpPr txBox="1"/>
          <p:nvPr userDrawn="1"/>
        </p:nvSpPr>
        <p:spPr>
          <a:xfrm>
            <a:off x="113078" y="6097039"/>
            <a:ext cx="1567806" cy="307777"/>
          </a:xfrm>
          <a:prstGeom prst="rect">
            <a:avLst/>
          </a:prstGeom>
          <a:noFill/>
        </p:spPr>
        <p:txBody>
          <a:bodyPr wrap="square" rtlCol="0">
            <a:spAutoFit/>
          </a:bodyPr>
          <a:lstStyle/>
          <a:p>
            <a:r>
              <a:rPr lang="en-US" sz="1400" dirty="0">
                <a:solidFill>
                  <a:srgbClr val="000000"/>
                </a:solidFill>
              </a:rPr>
              <a:t>krihaboucek.com</a:t>
            </a:r>
          </a:p>
        </p:txBody>
      </p:sp>
      <p:sp>
        <p:nvSpPr>
          <p:cNvPr id="15" name="TextBox 14">
            <a:extLst>
              <a:ext uri="{FF2B5EF4-FFF2-40B4-BE49-F238E27FC236}">
                <a16:creationId xmlns:a16="http://schemas.microsoft.com/office/drawing/2014/main" id="{DCB40AE4-4F16-4BAB-9340-6319644538DA}"/>
              </a:ext>
            </a:extLst>
          </p:cNvPr>
          <p:cNvSpPr txBox="1"/>
          <p:nvPr userDrawn="1"/>
        </p:nvSpPr>
        <p:spPr>
          <a:xfrm>
            <a:off x="1794693" y="6078077"/>
            <a:ext cx="1674650" cy="307777"/>
          </a:xfrm>
          <a:prstGeom prst="rect">
            <a:avLst/>
          </a:prstGeom>
          <a:noFill/>
        </p:spPr>
        <p:txBody>
          <a:bodyPr wrap="square" rtlCol="0">
            <a:spAutoFit/>
          </a:bodyPr>
          <a:lstStyle/>
          <a:p>
            <a:r>
              <a:rPr lang="en-US" sz="1400" dirty="0">
                <a:solidFill>
                  <a:srgbClr val="000000"/>
                </a:solidFill>
              </a:rPr>
              <a:t>@</a:t>
            </a:r>
            <a:r>
              <a:rPr lang="en-US" sz="1400" dirty="0" err="1">
                <a:solidFill>
                  <a:srgbClr val="000000"/>
                </a:solidFill>
              </a:rPr>
              <a:t>krihabouceklaw</a:t>
            </a:r>
            <a:endParaRPr lang="en-US" sz="1400" dirty="0">
              <a:solidFill>
                <a:srgbClr val="000000"/>
              </a:solidFill>
            </a:endParaRPr>
          </a:p>
        </p:txBody>
      </p:sp>
      <p:sp>
        <p:nvSpPr>
          <p:cNvPr id="17" name="Text Placeholder 16">
            <a:extLst>
              <a:ext uri="{FF2B5EF4-FFF2-40B4-BE49-F238E27FC236}">
                <a16:creationId xmlns:a16="http://schemas.microsoft.com/office/drawing/2014/main" id="{B949DACE-D15C-4670-BCE3-56387AE307C7}"/>
              </a:ext>
            </a:extLst>
          </p:cNvPr>
          <p:cNvSpPr>
            <a:spLocks noGrp="1"/>
          </p:cNvSpPr>
          <p:nvPr>
            <p:ph type="body" sz="quarter" idx="12"/>
          </p:nvPr>
        </p:nvSpPr>
        <p:spPr>
          <a:xfrm>
            <a:off x="1680884" y="6283793"/>
            <a:ext cx="1788459" cy="289005"/>
          </a:xfrm>
          <a:prstGeom prst="rect">
            <a:avLst/>
          </a:prstGeom>
        </p:spPr>
        <p:txBody>
          <a:bodyPr/>
          <a:lstStyle>
            <a:lvl1pPr marL="114300" indent="0">
              <a:buNone/>
              <a:defRPr sz="1400"/>
            </a:lvl1pPr>
          </a:lstStyle>
          <a:p>
            <a:pPr lvl="0"/>
            <a:endParaRPr lang="en-US" dirty="0"/>
          </a:p>
        </p:txBody>
      </p:sp>
      <p:sp>
        <p:nvSpPr>
          <p:cNvPr id="42" name="Text Placeholder 41">
            <a:extLst>
              <a:ext uri="{FF2B5EF4-FFF2-40B4-BE49-F238E27FC236}">
                <a16:creationId xmlns:a16="http://schemas.microsoft.com/office/drawing/2014/main" id="{1521FF4E-99E7-4DC6-A0FC-507E229F7A31}"/>
              </a:ext>
            </a:extLst>
          </p:cNvPr>
          <p:cNvSpPr>
            <a:spLocks noGrp="1"/>
          </p:cNvSpPr>
          <p:nvPr>
            <p:ph type="body" sz="quarter" idx="13"/>
          </p:nvPr>
        </p:nvSpPr>
        <p:spPr>
          <a:xfrm>
            <a:off x="1292035" y="3074693"/>
            <a:ext cx="9607929" cy="675498"/>
          </a:xfrm>
          <a:prstGeom prst="rect">
            <a:avLst/>
          </a:prstGeom>
        </p:spPr>
        <p:txBody>
          <a:bodyPr/>
          <a:lstStyle>
            <a:lvl1pPr marL="114300" indent="0" algn="ctr">
              <a:buNone/>
              <a:defRPr sz="4000" b="1">
                <a:solidFill>
                  <a:srgbClr val="C00000"/>
                </a:solidFill>
                <a:latin typeface="+mj-lt"/>
              </a:defRPr>
            </a:lvl1pPr>
          </a:lstStyle>
          <a:p>
            <a:pPr lvl="0"/>
            <a:endParaRPr lang="en-US" dirty="0"/>
          </a:p>
        </p:txBody>
      </p:sp>
      <p:sp>
        <p:nvSpPr>
          <p:cNvPr id="43" name="Text Placeholder 41">
            <a:extLst>
              <a:ext uri="{FF2B5EF4-FFF2-40B4-BE49-F238E27FC236}">
                <a16:creationId xmlns:a16="http://schemas.microsoft.com/office/drawing/2014/main" id="{04F02032-8814-4428-AD46-3E589B5640DF}"/>
              </a:ext>
            </a:extLst>
          </p:cNvPr>
          <p:cNvSpPr>
            <a:spLocks noGrp="1"/>
          </p:cNvSpPr>
          <p:nvPr>
            <p:ph type="body" sz="quarter" idx="14"/>
          </p:nvPr>
        </p:nvSpPr>
        <p:spPr>
          <a:xfrm>
            <a:off x="1681162" y="3816013"/>
            <a:ext cx="8829674" cy="744449"/>
          </a:xfrm>
          <a:prstGeom prst="rect">
            <a:avLst/>
          </a:prstGeom>
        </p:spPr>
        <p:txBody>
          <a:bodyPr/>
          <a:lstStyle>
            <a:lvl1pPr marL="114300" indent="0" algn="ctr">
              <a:buNone/>
              <a:defRPr sz="2400">
                <a:solidFill>
                  <a:srgbClr val="000000"/>
                </a:solidFill>
                <a:latin typeface="+mj-lt"/>
              </a:defRPr>
            </a:lvl1pPr>
          </a:lstStyle>
          <a:p>
            <a:pPr lvl="0"/>
            <a:endParaRPr lang="en-US" dirty="0"/>
          </a:p>
        </p:txBody>
      </p:sp>
      <p:sp>
        <p:nvSpPr>
          <p:cNvPr id="46" name="Text Placeholder 45">
            <a:extLst>
              <a:ext uri="{FF2B5EF4-FFF2-40B4-BE49-F238E27FC236}">
                <a16:creationId xmlns:a16="http://schemas.microsoft.com/office/drawing/2014/main" id="{E4867B06-2CFF-4653-B7E4-6E4D8CBD2DCE}"/>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47" name="Text Placeholder 45">
            <a:extLst>
              <a:ext uri="{FF2B5EF4-FFF2-40B4-BE49-F238E27FC236}">
                <a16:creationId xmlns:a16="http://schemas.microsoft.com/office/drawing/2014/main" id="{9A230DA5-E08B-49B8-9870-D03612B6634A}"/>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59" name="TextBox 58">
            <a:extLst>
              <a:ext uri="{FF2B5EF4-FFF2-40B4-BE49-F238E27FC236}">
                <a16:creationId xmlns:a16="http://schemas.microsoft.com/office/drawing/2014/main" id="{1718DC95-CD64-4F92-BCCA-29FFBA785D23}"/>
              </a:ext>
            </a:extLst>
          </p:cNvPr>
          <p:cNvSpPr txBox="1"/>
          <p:nvPr userDrawn="1"/>
        </p:nvSpPr>
        <p:spPr>
          <a:xfrm>
            <a:off x="5848215" y="5794397"/>
            <a:ext cx="3083913" cy="1138773"/>
          </a:xfrm>
          <a:prstGeom prst="rect">
            <a:avLst/>
          </a:prstGeom>
          <a:noFill/>
        </p:spPr>
        <p:txBody>
          <a:bodyPr wrap="square" rtlCol="0">
            <a:spAutoFit/>
          </a:bodyPr>
          <a:lstStyle/>
          <a:p>
            <a:r>
              <a:rPr lang="en-US" b="1" dirty="0">
                <a:solidFill>
                  <a:srgbClr val="C00000"/>
                </a:solidFill>
              </a:rPr>
              <a:t>Oakbrook Terrace Office</a:t>
            </a:r>
          </a:p>
          <a:p>
            <a:r>
              <a:rPr lang="en-US" sz="1600" b="0" dirty="0">
                <a:solidFill>
                  <a:srgbClr val="000000"/>
                </a:solidFill>
              </a:rPr>
              <a:t>2 Trans Am Plaza Dr., Suite 450</a:t>
            </a:r>
          </a:p>
          <a:p>
            <a:r>
              <a:rPr lang="en-US" sz="1600" b="0" dirty="0">
                <a:solidFill>
                  <a:srgbClr val="000000"/>
                </a:solidFill>
              </a:rPr>
              <a:t>Oakbrook Terrace, IL 60181</a:t>
            </a:r>
          </a:p>
          <a:p>
            <a:endParaRPr lang="en-US" b="1" dirty="0">
              <a:solidFill>
                <a:srgbClr val="C00000"/>
              </a:solidFill>
            </a:endParaRPr>
          </a:p>
        </p:txBody>
      </p:sp>
      <p:sp>
        <p:nvSpPr>
          <p:cNvPr id="60" name="TextBox 59">
            <a:extLst>
              <a:ext uri="{FF2B5EF4-FFF2-40B4-BE49-F238E27FC236}">
                <a16:creationId xmlns:a16="http://schemas.microsoft.com/office/drawing/2014/main" id="{E354ADE6-AD29-4B50-B2A6-A66D14D71133}"/>
              </a:ext>
            </a:extLst>
          </p:cNvPr>
          <p:cNvSpPr txBox="1"/>
          <p:nvPr userDrawn="1"/>
        </p:nvSpPr>
        <p:spPr>
          <a:xfrm>
            <a:off x="9237114" y="5790052"/>
            <a:ext cx="2839471" cy="861774"/>
          </a:xfrm>
          <a:prstGeom prst="rect">
            <a:avLst/>
          </a:prstGeom>
          <a:noFill/>
        </p:spPr>
        <p:txBody>
          <a:bodyPr wrap="square" rtlCol="0">
            <a:spAutoFit/>
          </a:bodyPr>
          <a:lstStyle/>
          <a:p>
            <a:r>
              <a:rPr lang="en-US" b="1" dirty="0">
                <a:solidFill>
                  <a:srgbClr val="C00000"/>
                </a:solidFill>
              </a:rPr>
              <a:t>Southern Illinois Office</a:t>
            </a:r>
          </a:p>
          <a:p>
            <a:r>
              <a:rPr lang="en-US" sz="1600" kern="1200" dirty="0">
                <a:solidFill>
                  <a:srgbClr val="000000"/>
                </a:solidFill>
                <a:effectLst/>
                <a:latin typeface="+mn-lt"/>
                <a:ea typeface="+mn-ea"/>
                <a:cs typeface="+mn-cs"/>
              </a:rPr>
              <a:t>3 Club Centre Court Suite D</a:t>
            </a:r>
            <a:br>
              <a:rPr lang="en-US" sz="1600" kern="1200" dirty="0">
                <a:solidFill>
                  <a:srgbClr val="000000"/>
                </a:solidFill>
                <a:effectLst/>
                <a:latin typeface="+mn-lt"/>
                <a:ea typeface="+mn-ea"/>
                <a:cs typeface="+mn-cs"/>
              </a:rPr>
            </a:br>
            <a:r>
              <a:rPr lang="en-US" sz="1600" kern="1200" dirty="0">
                <a:solidFill>
                  <a:srgbClr val="000000"/>
                </a:solidFill>
                <a:effectLst/>
                <a:latin typeface="+mn-lt"/>
                <a:ea typeface="+mn-ea"/>
                <a:cs typeface="+mn-cs"/>
              </a:rPr>
              <a:t>Edwardsville, IL 62025</a:t>
            </a:r>
            <a:endParaRPr lang="en-US" sz="1600" b="1" dirty="0">
              <a:solidFill>
                <a:srgbClr val="000000"/>
              </a:solidFill>
            </a:endParaRPr>
          </a:p>
        </p:txBody>
      </p:sp>
      <p:grpSp>
        <p:nvGrpSpPr>
          <p:cNvPr id="62" name="Google Shape;6;p1">
            <a:extLst>
              <a:ext uri="{FF2B5EF4-FFF2-40B4-BE49-F238E27FC236}">
                <a16:creationId xmlns:a16="http://schemas.microsoft.com/office/drawing/2014/main" id="{C5FA9891-B40D-46BE-BBB7-47D2F68B4AF6}"/>
              </a:ext>
            </a:extLst>
          </p:cNvPr>
          <p:cNvGrpSpPr/>
          <p:nvPr userDrawn="1"/>
        </p:nvGrpSpPr>
        <p:grpSpPr>
          <a:xfrm>
            <a:off x="0" y="0"/>
            <a:ext cx="12192000" cy="6858000"/>
            <a:chOff x="0" y="0"/>
            <a:chExt cx="9144000" cy="5143500"/>
          </a:xfrm>
        </p:grpSpPr>
        <p:pic>
          <p:nvPicPr>
            <p:cNvPr id="63" name="Google Shape;7;p1">
              <a:extLst>
                <a:ext uri="{FF2B5EF4-FFF2-40B4-BE49-F238E27FC236}">
                  <a16:creationId xmlns:a16="http://schemas.microsoft.com/office/drawing/2014/main" id="{69D21EC3-8200-48AD-9CB0-BF3D4DEF78D5}"/>
                </a:ext>
              </a:extLst>
            </p:cNvPr>
            <p:cNvPicPr preferRelativeResize="0"/>
            <p:nvPr/>
          </p:nvPicPr>
          <p:blipFill rotWithShape="1">
            <a:blip r:embed="rId6">
              <a:alphaModFix/>
            </a:blip>
            <a:srcRect/>
            <a:stretch/>
          </p:blipFill>
          <p:spPr>
            <a:xfrm>
              <a:off x="0" y="0"/>
              <a:ext cx="9144000" cy="5143500"/>
            </a:xfrm>
            <a:prstGeom prst="rect">
              <a:avLst/>
            </a:prstGeom>
            <a:noFill/>
            <a:ln>
              <a:noFill/>
            </a:ln>
          </p:spPr>
        </p:pic>
        <p:grpSp>
          <p:nvGrpSpPr>
            <p:cNvPr id="64" name="Google Shape;8;p1">
              <a:extLst>
                <a:ext uri="{FF2B5EF4-FFF2-40B4-BE49-F238E27FC236}">
                  <a16:creationId xmlns:a16="http://schemas.microsoft.com/office/drawing/2014/main" id="{4B348CBB-FC4E-429F-821A-C51A70264601}"/>
                </a:ext>
              </a:extLst>
            </p:cNvPr>
            <p:cNvGrpSpPr/>
            <p:nvPr/>
          </p:nvGrpSpPr>
          <p:grpSpPr>
            <a:xfrm>
              <a:off x="0" y="566400"/>
              <a:ext cx="9144000" cy="4015149"/>
              <a:chOff x="0" y="566400"/>
              <a:chExt cx="9144000" cy="4015149"/>
            </a:xfrm>
          </p:grpSpPr>
          <p:sp>
            <p:nvSpPr>
              <p:cNvPr id="65" name="Google Shape;9;p1">
                <a:extLst>
                  <a:ext uri="{FF2B5EF4-FFF2-40B4-BE49-F238E27FC236}">
                    <a16:creationId xmlns:a16="http://schemas.microsoft.com/office/drawing/2014/main" id="{CDD31F04-BD9A-4F59-9AA7-DCBFAAE01376}"/>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10;p1">
                <a:extLst>
                  <a:ext uri="{FF2B5EF4-FFF2-40B4-BE49-F238E27FC236}">
                    <a16:creationId xmlns:a16="http://schemas.microsoft.com/office/drawing/2014/main" id="{58F16D9C-D5CB-4220-A8B0-07ED3ACDACAE}"/>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11;p1">
                <a:extLst>
                  <a:ext uri="{FF2B5EF4-FFF2-40B4-BE49-F238E27FC236}">
                    <a16:creationId xmlns:a16="http://schemas.microsoft.com/office/drawing/2014/main" id="{E399564E-C5A7-409A-A3B6-D5D384C48649}"/>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12;p1">
                <a:extLst>
                  <a:ext uri="{FF2B5EF4-FFF2-40B4-BE49-F238E27FC236}">
                    <a16:creationId xmlns:a16="http://schemas.microsoft.com/office/drawing/2014/main" id="{A163E730-7F04-4FB4-B1FB-3C1DFF089DC0}"/>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13;p1">
                <a:extLst>
                  <a:ext uri="{FF2B5EF4-FFF2-40B4-BE49-F238E27FC236}">
                    <a16:creationId xmlns:a16="http://schemas.microsoft.com/office/drawing/2014/main" id="{668276EF-121C-456A-BEE4-88192FA9CE2B}"/>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14;p1">
                <a:extLst>
                  <a:ext uri="{FF2B5EF4-FFF2-40B4-BE49-F238E27FC236}">
                    <a16:creationId xmlns:a16="http://schemas.microsoft.com/office/drawing/2014/main" id="{880CE0E2-6FD8-4FFC-B17C-66533BD5FE6D}"/>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15;p1">
                <a:extLst>
                  <a:ext uri="{FF2B5EF4-FFF2-40B4-BE49-F238E27FC236}">
                    <a16:creationId xmlns:a16="http://schemas.microsoft.com/office/drawing/2014/main" id="{9C7D03D7-73C1-4829-AA9F-C8A6AAC07F8A}"/>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16;p1">
                <a:extLst>
                  <a:ext uri="{FF2B5EF4-FFF2-40B4-BE49-F238E27FC236}">
                    <a16:creationId xmlns:a16="http://schemas.microsoft.com/office/drawing/2014/main" id="{DDAA2501-A93B-4E44-9FB3-3242B1BCE60C}"/>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40482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Front Desk">
    <p:spTree>
      <p:nvGrpSpPr>
        <p:cNvPr id="1" name=""/>
        <p:cNvGrpSpPr/>
        <p:nvPr/>
      </p:nvGrpSpPr>
      <p:grpSpPr>
        <a:xfrm>
          <a:off x="0" y="0"/>
          <a:ext cx="0" cy="0"/>
          <a:chOff x="0" y="0"/>
          <a:chExt cx="0" cy="0"/>
        </a:xfrm>
      </p:grpSpPr>
      <p:pic>
        <p:nvPicPr>
          <p:cNvPr id="4" name="Picture 3" descr="A living room filled with furniture and a book shelf&#10;&#10;Description automatically generated">
            <a:extLst>
              <a:ext uri="{FF2B5EF4-FFF2-40B4-BE49-F238E27FC236}">
                <a16:creationId xmlns:a16="http://schemas.microsoft.com/office/drawing/2014/main" id="{4780B780-47F8-445B-B31F-26B05A15D0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61" b="4207"/>
          <a:stretch/>
        </p:blipFill>
        <p:spPr>
          <a:xfrm>
            <a:off x="0" y="1"/>
            <a:ext cx="12192000" cy="6858000"/>
          </a:xfrm>
          <a:prstGeom prst="rect">
            <a:avLst/>
          </a:prstGeom>
        </p:spPr>
      </p:pic>
      <p:sp>
        <p:nvSpPr>
          <p:cNvPr id="2" name="Title 1">
            <a:extLst>
              <a:ext uri="{FF2B5EF4-FFF2-40B4-BE49-F238E27FC236}">
                <a16:creationId xmlns:a16="http://schemas.microsoft.com/office/drawing/2014/main" id="{7C1298A5-E582-4E52-B5FD-5856F7FE9C26}"/>
              </a:ext>
            </a:extLst>
          </p:cNvPr>
          <p:cNvSpPr>
            <a:spLocks noGrp="1"/>
          </p:cNvSpPr>
          <p:nvPr>
            <p:ph type="title"/>
          </p:nvPr>
        </p:nvSpPr>
        <p:spPr>
          <a:xfrm>
            <a:off x="4058653" y="4219075"/>
            <a:ext cx="7363326" cy="1781344"/>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70DD31BB-8C71-4B6A-BB2A-E8791BF7A0A9}"/>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53605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End Slide Glob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84661EE-4107-499E-8142-A41510CB5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633" y="1817836"/>
            <a:ext cx="3343957" cy="4327473"/>
          </a:xfrm>
          <a:prstGeom prst="rect">
            <a:avLst/>
          </a:prstGeom>
        </p:spPr>
      </p:pic>
      <p:pic>
        <p:nvPicPr>
          <p:cNvPr id="35" name="Picture 34" descr="A picture containing plate&#10;&#10;Description automatically generated">
            <a:extLst>
              <a:ext uri="{FF2B5EF4-FFF2-40B4-BE49-F238E27FC236}">
                <a16:creationId xmlns:a16="http://schemas.microsoft.com/office/drawing/2014/main" id="{614AE05B-06B5-444D-81D3-D1E2CD0A08E0}"/>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36" name="Picture 35" descr="A close up of a gong&#10;&#10;Description automatically generated">
            <a:extLst>
              <a:ext uri="{FF2B5EF4-FFF2-40B4-BE49-F238E27FC236}">
                <a16:creationId xmlns:a16="http://schemas.microsoft.com/office/drawing/2014/main" id="{A8999E27-455B-41D3-A1AD-436A7D1655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37" name="TextBox 36">
            <a:extLst>
              <a:ext uri="{FF2B5EF4-FFF2-40B4-BE49-F238E27FC236}">
                <a16:creationId xmlns:a16="http://schemas.microsoft.com/office/drawing/2014/main" id="{C371D8DA-0C5F-4281-8A5A-17EFB659EEE4}"/>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a:t>
            </a:r>
            <a:r>
              <a:rPr lang="en-US" dirty="0" err="1">
                <a:solidFill>
                  <a:srgbClr val="000000"/>
                </a:solidFill>
              </a:rPr>
              <a:t>krihabouceklaw</a:t>
            </a:r>
            <a:endParaRPr lang="en-US" dirty="0">
              <a:solidFill>
                <a:srgbClr val="000000"/>
              </a:solidFill>
            </a:endParaRPr>
          </a:p>
        </p:txBody>
      </p:sp>
      <p:sp>
        <p:nvSpPr>
          <p:cNvPr id="38" name="TextBox 37">
            <a:extLst>
              <a:ext uri="{FF2B5EF4-FFF2-40B4-BE49-F238E27FC236}">
                <a16:creationId xmlns:a16="http://schemas.microsoft.com/office/drawing/2014/main" id="{8F0C44E0-6589-4585-9418-9A402587632E}"/>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51" name="TextBox 50">
            <a:extLst>
              <a:ext uri="{FF2B5EF4-FFF2-40B4-BE49-F238E27FC236}">
                <a16:creationId xmlns:a16="http://schemas.microsoft.com/office/drawing/2014/main" id="{3E5EC5ED-7CCC-43C0-B845-DC9B68B23912}"/>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74" name="Picture 73" descr="A picture containing sitting, orange, food&#10;&#10;Description automatically generated">
            <a:extLst>
              <a:ext uri="{FF2B5EF4-FFF2-40B4-BE49-F238E27FC236}">
                <a16:creationId xmlns:a16="http://schemas.microsoft.com/office/drawing/2014/main" id="{2A11553A-9B05-4E31-B99A-BE2428DA8F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75" name="Straight Connector 74">
            <a:extLst>
              <a:ext uri="{FF2B5EF4-FFF2-40B4-BE49-F238E27FC236}">
                <a16:creationId xmlns:a16="http://schemas.microsoft.com/office/drawing/2014/main" id="{3134CA1F-5835-4810-B868-9756CF72FD47}"/>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76" name="Text Placeholder 45">
            <a:extLst>
              <a:ext uri="{FF2B5EF4-FFF2-40B4-BE49-F238E27FC236}">
                <a16:creationId xmlns:a16="http://schemas.microsoft.com/office/drawing/2014/main" id="{2514E558-4C1A-4BC5-8AE9-964FA92BB268}"/>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77" name="Text Placeholder 45">
            <a:extLst>
              <a:ext uri="{FF2B5EF4-FFF2-40B4-BE49-F238E27FC236}">
                <a16:creationId xmlns:a16="http://schemas.microsoft.com/office/drawing/2014/main" id="{C26AE3F8-AEFD-4260-8F0C-CFC48F24CF4F}"/>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90" name="Text Placeholder 16">
            <a:extLst>
              <a:ext uri="{FF2B5EF4-FFF2-40B4-BE49-F238E27FC236}">
                <a16:creationId xmlns:a16="http://schemas.microsoft.com/office/drawing/2014/main" id="{4CD28451-79DB-4B54-AEF3-AAE249D12EF4}"/>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91" name="Google Shape;6;p1">
            <a:extLst>
              <a:ext uri="{FF2B5EF4-FFF2-40B4-BE49-F238E27FC236}">
                <a16:creationId xmlns:a16="http://schemas.microsoft.com/office/drawing/2014/main" id="{622DF029-4064-495D-BB3B-CBDE4A1C869D}"/>
              </a:ext>
            </a:extLst>
          </p:cNvPr>
          <p:cNvGrpSpPr/>
          <p:nvPr userDrawn="1"/>
        </p:nvGrpSpPr>
        <p:grpSpPr>
          <a:xfrm>
            <a:off x="0" y="0"/>
            <a:ext cx="12192000" cy="6858000"/>
            <a:chOff x="0" y="0"/>
            <a:chExt cx="9144000" cy="5143500"/>
          </a:xfrm>
        </p:grpSpPr>
        <p:pic>
          <p:nvPicPr>
            <p:cNvPr id="92" name="Google Shape;7;p1">
              <a:extLst>
                <a:ext uri="{FF2B5EF4-FFF2-40B4-BE49-F238E27FC236}">
                  <a16:creationId xmlns:a16="http://schemas.microsoft.com/office/drawing/2014/main" id="{C9FFFCA8-5633-4E8A-9DEB-964D5ABBDC2A}"/>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93" name="Google Shape;8;p1">
              <a:extLst>
                <a:ext uri="{FF2B5EF4-FFF2-40B4-BE49-F238E27FC236}">
                  <a16:creationId xmlns:a16="http://schemas.microsoft.com/office/drawing/2014/main" id="{21BE5904-983C-4E57-AC10-C029CC4B882F}"/>
                </a:ext>
              </a:extLst>
            </p:cNvPr>
            <p:cNvGrpSpPr/>
            <p:nvPr/>
          </p:nvGrpSpPr>
          <p:grpSpPr>
            <a:xfrm>
              <a:off x="0" y="566400"/>
              <a:ext cx="9144000" cy="4015149"/>
              <a:chOff x="0" y="566400"/>
              <a:chExt cx="9144000" cy="4015149"/>
            </a:xfrm>
          </p:grpSpPr>
          <p:sp>
            <p:nvSpPr>
              <p:cNvPr id="94" name="Google Shape;9;p1">
                <a:extLst>
                  <a:ext uri="{FF2B5EF4-FFF2-40B4-BE49-F238E27FC236}">
                    <a16:creationId xmlns:a16="http://schemas.microsoft.com/office/drawing/2014/main" id="{8ED6EFD7-D515-4633-B4B1-DD07C39055E7}"/>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10;p1">
                <a:extLst>
                  <a:ext uri="{FF2B5EF4-FFF2-40B4-BE49-F238E27FC236}">
                    <a16:creationId xmlns:a16="http://schemas.microsoft.com/office/drawing/2014/main" id="{97C9B7BE-6C61-49AC-BCAF-E1FD1F02508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11;p1">
                <a:extLst>
                  <a:ext uri="{FF2B5EF4-FFF2-40B4-BE49-F238E27FC236}">
                    <a16:creationId xmlns:a16="http://schemas.microsoft.com/office/drawing/2014/main" id="{AE811558-2E81-4F1C-8F6F-D60E21EA0D42}"/>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p1">
                <a:extLst>
                  <a:ext uri="{FF2B5EF4-FFF2-40B4-BE49-F238E27FC236}">
                    <a16:creationId xmlns:a16="http://schemas.microsoft.com/office/drawing/2014/main" id="{BFF09C18-9490-4D72-AD99-BEB98242E5E6}"/>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3;p1">
                <a:extLst>
                  <a:ext uri="{FF2B5EF4-FFF2-40B4-BE49-F238E27FC236}">
                    <a16:creationId xmlns:a16="http://schemas.microsoft.com/office/drawing/2014/main" id="{7883CA37-2944-4352-B79A-D8BBB2C15F1D}"/>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4;p1">
                <a:extLst>
                  <a:ext uri="{FF2B5EF4-FFF2-40B4-BE49-F238E27FC236}">
                    <a16:creationId xmlns:a16="http://schemas.microsoft.com/office/drawing/2014/main" id="{46BF8317-C36E-44A4-996D-1DB389C35E5B}"/>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5;p1">
                <a:extLst>
                  <a:ext uri="{FF2B5EF4-FFF2-40B4-BE49-F238E27FC236}">
                    <a16:creationId xmlns:a16="http://schemas.microsoft.com/office/drawing/2014/main" id="{D0E45B86-114B-4882-B47F-BB84197D4DCC}"/>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6;p1">
                <a:extLst>
                  <a:ext uri="{FF2B5EF4-FFF2-40B4-BE49-F238E27FC236}">
                    <a16:creationId xmlns:a16="http://schemas.microsoft.com/office/drawing/2014/main" id="{3FE502F1-3C75-41E1-8317-F478A99A4671}"/>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53312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ront Desk">
    <p:spTree>
      <p:nvGrpSpPr>
        <p:cNvPr id="1" name=""/>
        <p:cNvGrpSpPr/>
        <p:nvPr/>
      </p:nvGrpSpPr>
      <p:grpSpPr>
        <a:xfrm>
          <a:off x="0" y="0"/>
          <a:ext cx="0" cy="0"/>
          <a:chOff x="0" y="0"/>
          <a:chExt cx="0" cy="0"/>
        </a:xfrm>
      </p:grpSpPr>
      <p:pic>
        <p:nvPicPr>
          <p:cNvPr id="4" name="Picture 3" descr="A living room filled with furniture and a book shelf&#10;&#10;Description automatically generated">
            <a:extLst>
              <a:ext uri="{FF2B5EF4-FFF2-40B4-BE49-F238E27FC236}">
                <a16:creationId xmlns:a16="http://schemas.microsoft.com/office/drawing/2014/main" id="{4780B780-47F8-445B-B31F-26B05A15D0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61" b="4207"/>
          <a:stretch/>
        </p:blipFill>
        <p:spPr>
          <a:xfrm>
            <a:off x="0" y="1"/>
            <a:ext cx="12192000" cy="6858000"/>
          </a:xfrm>
          <a:prstGeom prst="rect">
            <a:avLst/>
          </a:prstGeom>
        </p:spPr>
      </p:pic>
      <p:sp>
        <p:nvSpPr>
          <p:cNvPr id="2" name="Title 1">
            <a:extLst>
              <a:ext uri="{FF2B5EF4-FFF2-40B4-BE49-F238E27FC236}">
                <a16:creationId xmlns:a16="http://schemas.microsoft.com/office/drawing/2014/main" id="{7C1298A5-E582-4E52-B5FD-5856F7FE9C26}"/>
              </a:ext>
            </a:extLst>
          </p:cNvPr>
          <p:cNvSpPr>
            <a:spLocks noGrp="1"/>
          </p:cNvSpPr>
          <p:nvPr>
            <p:ph type="title"/>
          </p:nvPr>
        </p:nvSpPr>
        <p:spPr>
          <a:xfrm>
            <a:off x="4058653" y="4219075"/>
            <a:ext cx="7363326" cy="1781344"/>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70DD31BB-8C71-4B6A-BB2A-E8791BF7A0A9}"/>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0771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okshelf">
    <p:spTree>
      <p:nvGrpSpPr>
        <p:cNvPr id="1" name=""/>
        <p:cNvGrpSpPr/>
        <p:nvPr/>
      </p:nvGrpSpPr>
      <p:grpSpPr>
        <a:xfrm>
          <a:off x="0" y="0"/>
          <a:ext cx="0" cy="0"/>
          <a:chOff x="0" y="0"/>
          <a:chExt cx="0" cy="0"/>
        </a:xfrm>
      </p:grpSpPr>
      <p:pic>
        <p:nvPicPr>
          <p:cNvPr id="4" name="Picture 3" descr="A book shelf filled with books&#10;&#10;Description automatically generated">
            <a:extLst>
              <a:ext uri="{FF2B5EF4-FFF2-40B4-BE49-F238E27FC236}">
                <a16:creationId xmlns:a16="http://schemas.microsoft.com/office/drawing/2014/main" id="{D9C13A04-A082-4FBE-9217-21FD7D6762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58" b="10542"/>
          <a:stretch/>
        </p:blipFill>
        <p:spPr>
          <a:xfrm>
            <a:off x="0" y="0"/>
            <a:ext cx="12192000" cy="6858000"/>
          </a:xfrm>
          <a:prstGeom prst="rect">
            <a:avLst/>
          </a:prstGeom>
        </p:spPr>
      </p:pic>
      <p:sp>
        <p:nvSpPr>
          <p:cNvPr id="2" name="Title 1">
            <a:extLst>
              <a:ext uri="{FF2B5EF4-FFF2-40B4-BE49-F238E27FC236}">
                <a16:creationId xmlns:a16="http://schemas.microsoft.com/office/drawing/2014/main" id="{F31738F9-321F-4CD6-AA4C-EDF511411298}"/>
              </a:ext>
            </a:extLst>
          </p:cNvPr>
          <p:cNvSpPr>
            <a:spLocks noGrp="1"/>
          </p:cNvSpPr>
          <p:nvPr>
            <p:ph type="title"/>
          </p:nvPr>
        </p:nvSpPr>
        <p:spPr>
          <a:xfrm>
            <a:off x="349987" y="333228"/>
            <a:ext cx="5338432" cy="1325563"/>
          </a:xfrm>
          <a:solidFill>
            <a:schemeClr val="bg1">
              <a:alpha val="75000"/>
            </a:schemeClr>
          </a:solidFill>
        </p:spPr>
        <p:txBody>
          <a:bodyPr/>
          <a:lstStyle>
            <a:lvl1pPr>
              <a:defRPr sz="4000"/>
            </a:lvl1pPr>
          </a:lstStyle>
          <a:p>
            <a:endParaRPr lang="en-US" dirty="0"/>
          </a:p>
        </p:txBody>
      </p:sp>
      <p:pic>
        <p:nvPicPr>
          <p:cNvPr id="6" name="Picture 5" descr="A picture containing drawing, room&#10;&#10;Description automatically generated">
            <a:extLst>
              <a:ext uri="{FF2B5EF4-FFF2-40B4-BE49-F238E27FC236}">
                <a16:creationId xmlns:a16="http://schemas.microsoft.com/office/drawing/2014/main" id="{03168D34-F826-408F-9DEF-DF01DE342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7" name="Slide Number Placeholder 5">
            <a:extLst>
              <a:ext uri="{FF2B5EF4-FFF2-40B4-BE49-F238E27FC236}">
                <a16:creationId xmlns:a16="http://schemas.microsoft.com/office/drawing/2014/main" id="{2DB9DBCA-0AD3-418D-B4D1-40AF4EA7F2F5}"/>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933009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rd Cupboard">
    <p:spTree>
      <p:nvGrpSpPr>
        <p:cNvPr id="1" name=""/>
        <p:cNvGrpSpPr/>
        <p:nvPr/>
      </p:nvGrpSpPr>
      <p:grpSpPr>
        <a:xfrm>
          <a:off x="0" y="0"/>
          <a:ext cx="0" cy="0"/>
          <a:chOff x="0" y="0"/>
          <a:chExt cx="0" cy="0"/>
        </a:xfrm>
      </p:grpSpPr>
      <p:pic>
        <p:nvPicPr>
          <p:cNvPr id="4" name="Picture 3" descr="A picture containing indoor, furniture, cabinet, file&#10;&#10;Description automatically generated">
            <a:extLst>
              <a:ext uri="{FF2B5EF4-FFF2-40B4-BE49-F238E27FC236}">
                <a16:creationId xmlns:a16="http://schemas.microsoft.com/office/drawing/2014/main" id="{D3180478-05CA-4EBE-B397-C47889F963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1" b="5605"/>
          <a:stretch/>
        </p:blipFill>
        <p:spPr>
          <a:xfrm>
            <a:off x="0" y="0"/>
            <a:ext cx="12192000" cy="6858000"/>
          </a:xfrm>
          <a:prstGeom prst="rect">
            <a:avLst/>
          </a:prstGeom>
        </p:spPr>
      </p:pic>
      <p:sp>
        <p:nvSpPr>
          <p:cNvPr id="2" name="Title 1">
            <a:extLst>
              <a:ext uri="{FF2B5EF4-FFF2-40B4-BE49-F238E27FC236}">
                <a16:creationId xmlns:a16="http://schemas.microsoft.com/office/drawing/2014/main" id="{1E9386B5-199B-4513-B33A-429689955A44}"/>
              </a:ext>
            </a:extLst>
          </p:cNvPr>
          <p:cNvSpPr>
            <a:spLocks noGrp="1"/>
          </p:cNvSpPr>
          <p:nvPr>
            <p:ph type="title"/>
          </p:nvPr>
        </p:nvSpPr>
        <p:spPr>
          <a:xfrm>
            <a:off x="838200" y="3774091"/>
            <a:ext cx="10515600" cy="1325563"/>
          </a:xfrm>
          <a:solidFill>
            <a:schemeClr val="bg1">
              <a:alpha val="75000"/>
            </a:schemeClr>
          </a:solidFill>
        </p:spPr>
        <p:txBody>
          <a:bodyPr/>
          <a:lstStyle>
            <a:lvl1pPr>
              <a:defRPr/>
            </a:lvl1p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31EE378C-0923-45E8-833D-FEFBF5E49E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BDF9F779-4681-4DC6-88A4-E4A03316529D}"/>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2169444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arbles">
    <p:spTree>
      <p:nvGrpSpPr>
        <p:cNvPr id="1" name=""/>
        <p:cNvGrpSpPr/>
        <p:nvPr/>
      </p:nvGrpSpPr>
      <p:grpSpPr>
        <a:xfrm>
          <a:off x="0" y="0"/>
          <a:ext cx="0" cy="0"/>
          <a:chOff x="0" y="0"/>
          <a:chExt cx="0" cy="0"/>
        </a:xfrm>
      </p:grpSpPr>
      <p:pic>
        <p:nvPicPr>
          <p:cNvPr id="4" name="Picture 3" descr="Food on a table&#10;&#10;Description automatically generated">
            <a:extLst>
              <a:ext uri="{FF2B5EF4-FFF2-40B4-BE49-F238E27FC236}">
                <a16:creationId xmlns:a16="http://schemas.microsoft.com/office/drawing/2014/main" id="{526B4406-4277-4A90-9B1B-F348B3B69A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37" b="3830"/>
          <a:stretch/>
        </p:blipFill>
        <p:spPr>
          <a:xfrm>
            <a:off x="0" y="-1"/>
            <a:ext cx="12192000" cy="6858001"/>
          </a:xfrm>
          <a:prstGeom prst="rect">
            <a:avLst/>
          </a:prstGeom>
        </p:spPr>
      </p:pic>
      <p:sp>
        <p:nvSpPr>
          <p:cNvPr id="2" name="Title 1">
            <a:extLst>
              <a:ext uri="{FF2B5EF4-FFF2-40B4-BE49-F238E27FC236}">
                <a16:creationId xmlns:a16="http://schemas.microsoft.com/office/drawing/2014/main" id="{5BA13952-9180-4B99-AB33-535956A757FB}"/>
              </a:ext>
            </a:extLst>
          </p:cNvPr>
          <p:cNvSpPr>
            <a:spLocks noGrp="1"/>
          </p:cNvSpPr>
          <p:nvPr>
            <p:ph type="title"/>
          </p:nvPr>
        </p:nvSpPr>
        <p:spPr>
          <a:xfrm>
            <a:off x="349988" y="487867"/>
            <a:ext cx="5601633" cy="1020092"/>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20C93A1F-A62F-4EC4-B2BB-266E1B946126}"/>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pic>
        <p:nvPicPr>
          <p:cNvPr id="6" name="Picture 5" descr="A picture containing drawing, room&#10;&#10;Description automatically generated">
            <a:extLst>
              <a:ext uri="{FF2B5EF4-FFF2-40B4-BE49-F238E27FC236}">
                <a16:creationId xmlns:a16="http://schemas.microsoft.com/office/drawing/2014/main" id="{421825F4-1442-4052-A4F7-28469C8B4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Tree>
    <p:extLst>
      <p:ext uri="{BB962C8B-B14F-4D97-AF65-F5344CB8AC3E}">
        <p14:creationId xmlns:p14="http://schemas.microsoft.com/office/powerpoint/2010/main" val="4247668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Great Lawyers">
    <p:spTree>
      <p:nvGrpSpPr>
        <p:cNvPr id="1" name=""/>
        <p:cNvGrpSpPr/>
        <p:nvPr/>
      </p:nvGrpSpPr>
      <p:grpSpPr>
        <a:xfrm>
          <a:off x="0" y="0"/>
          <a:ext cx="0" cy="0"/>
          <a:chOff x="0" y="0"/>
          <a:chExt cx="0" cy="0"/>
        </a:xfrm>
      </p:grpSpPr>
      <p:pic>
        <p:nvPicPr>
          <p:cNvPr id="4" name="Picture 3" descr="A close up of a book shelf&#10;&#10;Description automatically generated">
            <a:extLst>
              <a:ext uri="{FF2B5EF4-FFF2-40B4-BE49-F238E27FC236}">
                <a16:creationId xmlns:a16="http://schemas.microsoft.com/office/drawing/2014/main" id="{C9B726F4-A2BA-4ADF-9F8B-EB6C5D055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21" b="9946"/>
          <a:stretch/>
        </p:blipFill>
        <p:spPr>
          <a:xfrm>
            <a:off x="0" y="0"/>
            <a:ext cx="12192000" cy="6858000"/>
          </a:xfrm>
          <a:prstGeom prst="rect">
            <a:avLst/>
          </a:prstGeom>
        </p:spPr>
      </p:pic>
      <p:sp>
        <p:nvSpPr>
          <p:cNvPr id="2" name="Title 1">
            <a:extLst>
              <a:ext uri="{FF2B5EF4-FFF2-40B4-BE49-F238E27FC236}">
                <a16:creationId xmlns:a16="http://schemas.microsoft.com/office/drawing/2014/main" id="{80582F38-21FD-459D-A855-4766B1FC3AE6}"/>
              </a:ext>
            </a:extLst>
          </p:cNvPr>
          <p:cNvSpPr>
            <a:spLocks noGrp="1"/>
          </p:cNvSpPr>
          <p:nvPr>
            <p:ph type="title"/>
          </p:nvPr>
        </p:nvSpPr>
        <p:spPr>
          <a:xfrm>
            <a:off x="5342021" y="471823"/>
            <a:ext cx="6587680" cy="1325563"/>
          </a:xfrm>
          <a:solidFill>
            <a:schemeClr val="bg1">
              <a:alpha val="75000"/>
            </a:schemeClr>
          </a:solidFill>
        </p:spPr>
        <p:txBody>
          <a:body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BBBD0D63-B74D-4B10-9C49-0A39B5CBA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A321E060-F88A-404F-8082-61A0947C1864}"/>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405426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reat Lawyers">
    <p:spTree>
      <p:nvGrpSpPr>
        <p:cNvPr id="1" name=""/>
        <p:cNvGrpSpPr/>
        <p:nvPr/>
      </p:nvGrpSpPr>
      <p:grpSpPr>
        <a:xfrm>
          <a:off x="0" y="0"/>
          <a:ext cx="0" cy="0"/>
          <a:chOff x="0" y="0"/>
          <a:chExt cx="0" cy="0"/>
        </a:xfrm>
      </p:grpSpPr>
      <p:pic>
        <p:nvPicPr>
          <p:cNvPr id="4" name="Picture 3" descr="A close up of a book shelf&#10;&#10;Description automatically generated">
            <a:extLst>
              <a:ext uri="{FF2B5EF4-FFF2-40B4-BE49-F238E27FC236}">
                <a16:creationId xmlns:a16="http://schemas.microsoft.com/office/drawing/2014/main" id="{C9B726F4-A2BA-4ADF-9F8B-EB6C5D055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21" b="9946"/>
          <a:stretch/>
        </p:blipFill>
        <p:spPr>
          <a:xfrm>
            <a:off x="0" y="0"/>
            <a:ext cx="12192000" cy="6858000"/>
          </a:xfrm>
          <a:prstGeom prst="rect">
            <a:avLst/>
          </a:prstGeom>
        </p:spPr>
      </p:pic>
      <p:sp>
        <p:nvSpPr>
          <p:cNvPr id="2" name="Title 1">
            <a:extLst>
              <a:ext uri="{FF2B5EF4-FFF2-40B4-BE49-F238E27FC236}">
                <a16:creationId xmlns:a16="http://schemas.microsoft.com/office/drawing/2014/main" id="{80582F38-21FD-459D-A855-4766B1FC3AE6}"/>
              </a:ext>
            </a:extLst>
          </p:cNvPr>
          <p:cNvSpPr>
            <a:spLocks noGrp="1"/>
          </p:cNvSpPr>
          <p:nvPr>
            <p:ph type="title"/>
          </p:nvPr>
        </p:nvSpPr>
        <p:spPr>
          <a:xfrm>
            <a:off x="5342021" y="471823"/>
            <a:ext cx="6587680" cy="1325563"/>
          </a:xfrm>
          <a:solidFill>
            <a:schemeClr val="bg1">
              <a:alpha val="75000"/>
            </a:schemeClr>
          </a:solidFill>
        </p:spPr>
        <p:txBody>
          <a:body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BBBD0D63-B74D-4B10-9C49-0A39B5CBA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A321E060-F88A-404F-8082-61A0947C1864}"/>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417943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lkboa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 y="414"/>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393518" y="425813"/>
            <a:ext cx="8442138" cy="1325563"/>
          </a:xfrm>
        </p:spPr>
        <p:txBody>
          <a:bodyPr>
            <a:noAutofit/>
          </a:bodyPr>
          <a:lstStyle>
            <a:lvl1pPr>
              <a:defRPr sz="4000">
                <a:solidFill>
                  <a:schemeClr val="bg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242224B-99E7-4BD2-9016-83ECFD0D4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7A2323C1-BD75-43AA-B9D2-1808725833F8}"/>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1015096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lob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4"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190500" y="139700"/>
            <a:ext cx="6582440" cy="1325563"/>
          </a:xfrm>
          <a:solidFill>
            <a:schemeClr val="accent3">
              <a:lumMod val="40000"/>
              <a:lumOff val="60000"/>
              <a:alpha val="74000"/>
            </a:schemeClr>
          </a:solidFill>
          <a:ln>
            <a:solidFill>
              <a:schemeClr val="accent3">
                <a:lumMod val="40000"/>
                <a:lumOff val="60000"/>
              </a:schemeClr>
            </a:solidFill>
          </a:ln>
        </p:spPr>
        <p:txBody>
          <a:bodyPr>
            <a:noAutofit/>
          </a:bodyPr>
          <a:lstStyle>
            <a:lvl1pPr>
              <a:defRPr sz="4000">
                <a:solidFill>
                  <a:schemeClr val="tx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BD09526-26FE-4B40-9006-5E2E7E888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B71F90A7-8C33-4888-BB96-0359E6C39A77}"/>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484222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type="title" preserve="1">
  <p:cSld name="Notecard Purple">
    <p:bg>
      <p:bgPr>
        <a:solidFill>
          <a:srgbClr val="7085AA"/>
        </a:solidFill>
        <a:effectLst/>
      </p:bgPr>
    </p:bg>
    <p:spTree>
      <p:nvGrpSpPr>
        <p:cNvPr id="1" name="Shape 20"/>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E839B56-AB05-4E23-8B65-5D18A356D3A4}"/>
              </a:ext>
            </a:extLst>
          </p:cNvPr>
          <p:cNvGrpSpPr/>
          <p:nvPr userDrawn="1"/>
        </p:nvGrpSpPr>
        <p:grpSpPr>
          <a:xfrm>
            <a:off x="0" y="-12163"/>
            <a:ext cx="12192000" cy="6858000"/>
            <a:chOff x="0" y="0"/>
            <a:chExt cx="9144000" cy="5143500"/>
          </a:xfrm>
        </p:grpSpPr>
        <p:pic>
          <p:nvPicPr>
            <p:cNvPr id="4" name="Google Shape;7;p1">
              <a:extLst>
                <a:ext uri="{FF2B5EF4-FFF2-40B4-BE49-F238E27FC236}">
                  <a16:creationId xmlns:a16="http://schemas.microsoft.com/office/drawing/2014/main" id="{A998003E-5D77-4515-A6AC-3F1DAD364D91}"/>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EF5132DB-A36F-43FB-8472-992DE1DDBBD7}"/>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4FB7E701-2E83-4CC4-B39F-04FB9C9EC4DF}"/>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D696C1D0-00F9-443C-A5E1-D2C18124A2B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FA7CC4C1-E055-486E-8EBE-88C688DABE73}"/>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076C4456-4538-4040-9739-9F1D57FFFF8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D3668E32-834B-4EDB-8F43-42112C302B8A}"/>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188E1411-E409-4AEF-848C-B6047AD2CEE0}"/>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D20F046C-1E7B-4C17-A6AE-12C526595100}"/>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97F56CA6-0C6B-47CE-B390-4C4CB175EA2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 name="Google Shape;21;p2"/>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lt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pic>
        <p:nvPicPr>
          <p:cNvPr id="14" name="Picture 13" descr="A close up of a logo&#10;&#10;Description automatically generated">
            <a:extLst>
              <a:ext uri="{FF2B5EF4-FFF2-40B4-BE49-F238E27FC236}">
                <a16:creationId xmlns:a16="http://schemas.microsoft.com/office/drawing/2014/main" id="{E38A5965-9D38-4A74-995D-48BB1D386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5" name="Slide Number Placeholder 5">
            <a:extLst>
              <a:ext uri="{FF2B5EF4-FFF2-40B4-BE49-F238E27FC236}">
                <a16:creationId xmlns:a16="http://schemas.microsoft.com/office/drawing/2014/main" id="{B1BFAEC6-8635-415A-A10B-55C7D2EFFB6B}"/>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736292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preserve="1" userDrawn="1">
  <p:cSld name="Notecard Yellow">
    <p:bg>
      <p:bgPr>
        <a:solidFill>
          <a:srgbClr val="FFD11D"/>
        </a:solidFill>
        <a:effectLst/>
      </p:bgPr>
    </p:bg>
    <p:spTree>
      <p:nvGrpSpPr>
        <p:cNvPr id="1" name="Shape 175"/>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BB37387-6C45-4EC7-AE65-9131D49CFC03}"/>
              </a:ext>
            </a:extLst>
          </p:cNvPr>
          <p:cNvGrpSpPr/>
          <p:nvPr userDrawn="1"/>
        </p:nvGrpSpPr>
        <p:grpSpPr>
          <a:xfrm>
            <a:off x="0" y="0"/>
            <a:ext cx="12192000" cy="6858000"/>
            <a:chOff x="0" y="0"/>
            <a:chExt cx="9144000" cy="5143500"/>
          </a:xfrm>
        </p:grpSpPr>
        <p:pic>
          <p:nvPicPr>
            <p:cNvPr id="4" name="Google Shape;7;p1">
              <a:extLst>
                <a:ext uri="{FF2B5EF4-FFF2-40B4-BE49-F238E27FC236}">
                  <a16:creationId xmlns:a16="http://schemas.microsoft.com/office/drawing/2014/main" id="{E1738006-41AB-4A2E-A186-1FE890E3B9CC}"/>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06A9BF65-D6DC-4B94-BAD8-C3458E6FB692}"/>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8330FB27-34E5-47B4-A9E1-2C73E3EB3752}"/>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p1">
                <a:extLst>
                  <a:ext uri="{FF2B5EF4-FFF2-40B4-BE49-F238E27FC236}">
                    <a16:creationId xmlns:a16="http://schemas.microsoft.com/office/drawing/2014/main" id="{C86D8462-6764-480F-A33F-42707126A050}"/>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1;p1">
                <a:extLst>
                  <a:ext uri="{FF2B5EF4-FFF2-40B4-BE49-F238E27FC236}">
                    <a16:creationId xmlns:a16="http://schemas.microsoft.com/office/drawing/2014/main" id="{7F5DFC5F-99B6-4279-A29D-9D1BD9034FAD}"/>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p1">
                <a:extLst>
                  <a:ext uri="{FF2B5EF4-FFF2-40B4-BE49-F238E27FC236}">
                    <a16:creationId xmlns:a16="http://schemas.microsoft.com/office/drawing/2014/main" id="{436936CE-468B-4C27-8854-3A0F3C6FDCB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3;p1">
                <a:extLst>
                  <a:ext uri="{FF2B5EF4-FFF2-40B4-BE49-F238E27FC236}">
                    <a16:creationId xmlns:a16="http://schemas.microsoft.com/office/drawing/2014/main" id="{33C1CAEF-4A6C-490D-830F-EDACE030D62C}"/>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4;p1">
                <a:extLst>
                  <a:ext uri="{FF2B5EF4-FFF2-40B4-BE49-F238E27FC236}">
                    <a16:creationId xmlns:a16="http://schemas.microsoft.com/office/drawing/2014/main" id="{0B2A707F-F861-419F-8207-3EBE1CE8B022}"/>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5;p1">
                <a:extLst>
                  <a:ext uri="{FF2B5EF4-FFF2-40B4-BE49-F238E27FC236}">
                    <a16:creationId xmlns:a16="http://schemas.microsoft.com/office/drawing/2014/main" id="{A5AD47D7-81CE-4684-A552-9F4C5078B369}"/>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6;p1">
                <a:extLst>
                  <a:ext uri="{FF2B5EF4-FFF2-40B4-BE49-F238E27FC236}">
                    <a16:creationId xmlns:a16="http://schemas.microsoft.com/office/drawing/2014/main" id="{D5F9240E-C017-4A48-864D-EEDC503F20F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5" name="Picture 14" descr="A picture containing drawing, room&#10;&#10;Description automatically generated">
            <a:extLst>
              <a:ext uri="{FF2B5EF4-FFF2-40B4-BE49-F238E27FC236}">
                <a16:creationId xmlns:a16="http://schemas.microsoft.com/office/drawing/2014/main" id="{112BA48C-229D-4401-9041-11D83E101F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6" name="Slide Number Placeholder 5">
            <a:extLst>
              <a:ext uri="{FF2B5EF4-FFF2-40B4-BE49-F238E27FC236}">
                <a16:creationId xmlns:a16="http://schemas.microsoft.com/office/drawing/2014/main" id="{537AE7C1-19F1-4527-A5B1-91D29B01AD45}"/>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
        <p:nvSpPr>
          <p:cNvPr id="17" name="Google Shape;21;p2">
            <a:extLst>
              <a:ext uri="{FF2B5EF4-FFF2-40B4-BE49-F238E27FC236}">
                <a16:creationId xmlns:a16="http://schemas.microsoft.com/office/drawing/2014/main" id="{3B61B51F-1193-443B-98E0-09EBCC1D492B}"/>
              </a:ext>
            </a:extLst>
          </p:cNvPr>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tx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spTree>
    <p:extLst>
      <p:ext uri="{BB962C8B-B14F-4D97-AF65-F5344CB8AC3E}">
        <p14:creationId xmlns:p14="http://schemas.microsoft.com/office/powerpoint/2010/main" val="1318279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41"/>
        <p:cNvGrpSpPr/>
        <p:nvPr/>
      </p:nvGrpSpPr>
      <p:grpSpPr>
        <a:xfrm>
          <a:off x="0" y="0"/>
          <a:ext cx="0" cy="0"/>
          <a:chOff x="0" y="0"/>
          <a:chExt cx="0" cy="0"/>
        </a:xfrm>
      </p:grpSpPr>
      <p:sp>
        <p:nvSpPr>
          <p:cNvPr id="303" name="Google Shape;303;p5"/>
          <p:cNvSpPr txBox="1">
            <a:spLocks noGrp="1"/>
          </p:cNvSpPr>
          <p:nvPr>
            <p:ph type="body" idx="1"/>
          </p:nvPr>
        </p:nvSpPr>
        <p:spPr>
          <a:xfrm>
            <a:off x="1362854" y="1521229"/>
            <a:ext cx="9449600" cy="4574771"/>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6" name="Google Shape;302;p5">
            <a:extLst>
              <a:ext uri="{FF2B5EF4-FFF2-40B4-BE49-F238E27FC236}">
                <a16:creationId xmlns:a16="http://schemas.microsoft.com/office/drawing/2014/main" id="{9FA6FFD1-C408-4ABC-A7DE-EA3DDBA73CBE}"/>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2481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2"/>
        <p:cNvGrpSpPr/>
        <p:nvPr/>
      </p:nvGrpSpPr>
      <p:grpSpPr>
        <a:xfrm>
          <a:off x="0" y="0"/>
          <a:ext cx="0" cy="0"/>
          <a:chOff x="0" y="0"/>
          <a:chExt cx="0" cy="0"/>
        </a:xfrm>
      </p:grpSpPr>
    </p:spTree>
    <p:extLst>
      <p:ext uri="{BB962C8B-B14F-4D97-AF65-F5344CB8AC3E}">
        <p14:creationId xmlns:p14="http://schemas.microsoft.com/office/powerpoint/2010/main" val="1397835289"/>
      </p:ext>
    </p:extLst>
  </p:cSld>
  <p:clrMapOvr>
    <a:masterClrMapping/>
  </p:clrMapOvr>
  <p:transition spd="slow">
    <p:push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ook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2851741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Lockers Tex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E2F6E24-FC4C-4AE8-9530-5879E027F5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 y="10"/>
            <a:ext cx="1219198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hape 127">
            <a:extLst>
              <a:ext uri="{FF2B5EF4-FFF2-40B4-BE49-F238E27FC236}">
                <a16:creationId xmlns:a16="http://schemas.microsoft.com/office/drawing/2014/main" id="{410BB0C2-9A8F-4A76-AD3C-D7CBCC35179F}"/>
              </a:ext>
            </a:extLst>
          </p:cNvPr>
          <p:cNvSpPr/>
          <p:nvPr userDrawn="1"/>
        </p:nvSpPr>
        <p:spPr>
          <a:xfrm>
            <a:off x="508000" y="421168"/>
            <a:ext cx="11010900" cy="5740400"/>
          </a:xfrm>
          <a:prstGeom prst="rect">
            <a:avLst/>
          </a:prstGeom>
          <a:solidFill>
            <a:srgbClr val="F4F4F4">
              <a:alpha val="90000"/>
            </a:srgbClr>
          </a:solidFill>
          <a:ln w="12700">
            <a:miter lim="400000"/>
          </a:ln>
        </p:spPr>
        <p:txBody>
          <a:bodyPr lIns="97535" tIns="97535" rIns="97535" bIns="97535" anchor="ctr"/>
          <a:lstStyle/>
          <a:p>
            <a:pPr algn="ctr" defTabSz="1584960" hangingPunct="0">
              <a:defRPr sz="3200">
                <a:solidFill>
                  <a:srgbClr val="FFFFFF"/>
                </a:solidFill>
              </a:defRPr>
            </a:pPr>
            <a:endParaRPr sz="6144" kern="0" dirty="0">
              <a:solidFill>
                <a:srgbClr val="FFFFFF"/>
              </a:solidFill>
              <a:sym typeface="Helvetica Light"/>
            </a:endParaRPr>
          </a:p>
        </p:txBody>
      </p:sp>
      <p:sp>
        <p:nvSpPr>
          <p:cNvPr id="3" name="Slide Number Placeholder 2">
            <a:extLst>
              <a:ext uri="{FF2B5EF4-FFF2-40B4-BE49-F238E27FC236}">
                <a16:creationId xmlns:a16="http://schemas.microsoft.com/office/drawing/2014/main" id="{EEE905B8-C1FE-4E63-B4BE-39F8F1EBE6F3}"/>
              </a:ext>
            </a:extLst>
          </p:cNvPr>
          <p:cNvSpPr>
            <a:spLocks noGrp="1"/>
          </p:cNvSpPr>
          <p:nvPr>
            <p:ph type="sldNum" sz="quarter" idx="10"/>
          </p:nvPr>
        </p:nvSpPr>
        <p:spPr>
          <a:xfrm>
            <a:off x="190500" y="6407151"/>
            <a:ext cx="4086078" cy="311149"/>
          </a:xfrm>
          <a:prstGeom prst="rect">
            <a:avLst/>
          </a:prstGeom>
        </p:spPr>
        <p:txBody>
          <a:bodyPr/>
          <a:lstStyle>
            <a:lvl1pPr>
              <a:defRPr>
                <a:solidFill>
                  <a:schemeClr val="bg1"/>
                </a:solidFill>
              </a:defRPr>
            </a:lvl1pPr>
          </a:lstStyle>
          <a:p>
            <a:pPr algn="l"/>
            <a:fld id="{B6894335-F525-4914-9E22-99B7469D876C}" type="slidenum">
              <a:rPr lang="en-US" smtClean="0"/>
              <a:pPr algn="l"/>
              <a:t>‹#›</a:t>
            </a:fld>
            <a:r>
              <a:rPr lang="en-US" dirty="0"/>
              <a:t> | © Copyright 2019. Kriha Boucek LLC. Attorney Advertising</a:t>
            </a:r>
          </a:p>
        </p:txBody>
      </p:sp>
      <p:cxnSp>
        <p:nvCxnSpPr>
          <p:cNvPr id="6" name="Straight Connector 5">
            <a:extLst>
              <a:ext uri="{FF2B5EF4-FFF2-40B4-BE49-F238E27FC236}">
                <a16:creationId xmlns:a16="http://schemas.microsoft.com/office/drawing/2014/main" id="{E5506061-5AC0-4BE4-8945-883211F55C30}"/>
              </a:ext>
            </a:extLst>
          </p:cNvPr>
          <p:cNvCxnSpPr>
            <a:cxnSpLocks/>
          </p:cNvCxnSpPr>
          <p:nvPr userDrawn="1"/>
        </p:nvCxnSpPr>
        <p:spPr>
          <a:xfrm>
            <a:off x="800100" y="1562100"/>
            <a:ext cx="6705600" cy="0"/>
          </a:xfrm>
          <a:prstGeom prst="line">
            <a:avLst/>
          </a:prstGeom>
          <a:ln>
            <a:solidFill>
              <a:srgbClr val="545050"/>
            </a:solidFill>
          </a:ln>
        </p:spPr>
        <p:style>
          <a:lnRef idx="3">
            <a:schemeClr val="accent4"/>
          </a:lnRef>
          <a:fillRef idx="0">
            <a:schemeClr val="accent4"/>
          </a:fillRef>
          <a:effectRef idx="2">
            <a:schemeClr val="accent4"/>
          </a:effectRef>
          <a:fontRef idx="minor">
            <a:schemeClr val="tx1"/>
          </a:fontRef>
        </p:style>
      </p:cxnSp>
      <p:sp>
        <p:nvSpPr>
          <p:cNvPr id="8" name="Text Placeholder 7">
            <a:extLst>
              <a:ext uri="{FF2B5EF4-FFF2-40B4-BE49-F238E27FC236}">
                <a16:creationId xmlns:a16="http://schemas.microsoft.com/office/drawing/2014/main" id="{AC601536-5562-4772-AF22-CB93355521CE}"/>
              </a:ext>
            </a:extLst>
          </p:cNvPr>
          <p:cNvSpPr>
            <a:spLocks noGrp="1"/>
          </p:cNvSpPr>
          <p:nvPr>
            <p:ph type="body" sz="quarter" idx="11" hasCustomPrompt="1"/>
          </p:nvPr>
        </p:nvSpPr>
        <p:spPr>
          <a:xfrm>
            <a:off x="800101" y="765544"/>
            <a:ext cx="6705600" cy="656853"/>
          </a:xfrm>
        </p:spPr>
        <p:txBody>
          <a:bodyPr>
            <a:normAutofit/>
          </a:bodyPr>
          <a:lstStyle>
            <a:lvl1pPr marL="0" indent="0">
              <a:buNone/>
              <a:defRPr sz="4000">
                <a:solidFill>
                  <a:schemeClr val="tx1"/>
                </a:solidFill>
              </a:defRPr>
            </a:lvl1pPr>
          </a:lstStyle>
          <a:p>
            <a:pPr lvl="0"/>
            <a:r>
              <a:rPr lang="en-US" dirty="0"/>
              <a:t>TITLE</a:t>
            </a:r>
          </a:p>
        </p:txBody>
      </p:sp>
      <p:sp>
        <p:nvSpPr>
          <p:cNvPr id="10" name="Text Placeholder 9">
            <a:extLst>
              <a:ext uri="{FF2B5EF4-FFF2-40B4-BE49-F238E27FC236}">
                <a16:creationId xmlns:a16="http://schemas.microsoft.com/office/drawing/2014/main" id="{A718131C-F3BF-47E6-9288-4C7EA25D45CD}"/>
              </a:ext>
            </a:extLst>
          </p:cNvPr>
          <p:cNvSpPr>
            <a:spLocks noGrp="1"/>
          </p:cNvSpPr>
          <p:nvPr>
            <p:ph type="body" sz="quarter" idx="12" hasCustomPrompt="1"/>
          </p:nvPr>
        </p:nvSpPr>
        <p:spPr>
          <a:xfrm>
            <a:off x="800101" y="1839582"/>
            <a:ext cx="10374312" cy="4040188"/>
          </a:xfrm>
        </p:spPr>
        <p:txBody>
          <a:bodyPr/>
          <a:lstStyle>
            <a:lvl1pPr marL="0" indent="0">
              <a:buNone/>
              <a:defRPr>
                <a:solidFill>
                  <a:schemeClr val="tx1"/>
                </a:solidFill>
              </a:defRPr>
            </a:lvl1pPr>
          </a:lstStyle>
          <a:p>
            <a:pPr lvl="0"/>
            <a:r>
              <a:rPr lang="en-US" dirty="0"/>
              <a:t>Text Box</a:t>
            </a:r>
          </a:p>
        </p:txBody>
      </p:sp>
      <p:pic>
        <p:nvPicPr>
          <p:cNvPr id="11" name="Picture 10">
            <a:extLst>
              <a:ext uri="{FF2B5EF4-FFF2-40B4-BE49-F238E27FC236}">
                <a16:creationId xmlns:a16="http://schemas.microsoft.com/office/drawing/2014/main" id="{272CD09D-A4C4-45F3-ACB2-781E2B209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7245" y="5672053"/>
            <a:ext cx="1054255" cy="1046247"/>
          </a:xfrm>
          <a:prstGeom prst="rect">
            <a:avLst/>
          </a:prstGeom>
        </p:spPr>
      </p:pic>
    </p:spTree>
    <p:extLst>
      <p:ext uri="{BB962C8B-B14F-4D97-AF65-F5344CB8AC3E}">
        <p14:creationId xmlns:p14="http://schemas.microsoft.com/office/powerpoint/2010/main" val="165913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357447"/>
            <a:ext cx="10394706" cy="85219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4" name="Google Shape;44;p6"/>
          <p:cNvSpPr txBox="1">
            <a:spLocks noGrp="1"/>
          </p:cNvSpPr>
          <p:nvPr>
            <p:ph type="body" idx="1"/>
          </p:nvPr>
        </p:nvSpPr>
        <p:spPr>
          <a:xfrm>
            <a:off x="53910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
        <p:nvSpPr>
          <p:cNvPr id="6" name="Google Shape;44;p6">
            <a:extLst>
              <a:ext uri="{FF2B5EF4-FFF2-40B4-BE49-F238E27FC236}">
                <a16:creationId xmlns:a16="http://schemas.microsoft.com/office/drawing/2014/main" id="{069E45DD-BE41-4EB8-8C73-615A5CA1E261}"/>
              </a:ext>
            </a:extLst>
          </p:cNvPr>
          <p:cNvSpPr txBox="1">
            <a:spLocks noGrp="1"/>
          </p:cNvSpPr>
          <p:nvPr>
            <p:ph type="body" idx="10"/>
          </p:nvPr>
        </p:nvSpPr>
        <p:spPr>
          <a:xfrm>
            <a:off x="589082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1813839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4.jpg"/><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20.png"/><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theme" Target="../theme/theme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12192000" cy="6858000"/>
            <a:chOff x="0" y="0"/>
            <a:chExt cx="9144000" cy="5143500"/>
          </a:xfrm>
        </p:grpSpPr>
        <p:pic>
          <p:nvPicPr>
            <p:cNvPr id="7" name="Google Shape;7;p1"/>
            <p:cNvPicPr preferRelativeResize="0"/>
            <p:nvPr/>
          </p:nvPicPr>
          <p:blipFill rotWithShape="1">
            <a:blip r:embed="rId23">
              <a:alphaModFix/>
            </a:blip>
            <a:srcRect/>
            <a:stretch/>
          </p:blipFill>
          <p:spPr>
            <a:xfrm>
              <a:off x="0" y="0"/>
              <a:ext cx="9144000" cy="5143500"/>
            </a:xfrm>
            <a:prstGeom prst="rect">
              <a:avLst/>
            </a:prstGeom>
            <a:noFill/>
            <a:ln>
              <a:noFill/>
            </a:ln>
          </p:spPr>
        </p:pic>
        <p:grpSp>
          <p:nvGrpSpPr>
            <p:cNvPr id="8" name="Google Shape;8;p1"/>
            <p:cNvGrpSpPr/>
            <p:nvPr/>
          </p:nvGrpSpPr>
          <p:grpSpPr>
            <a:xfrm>
              <a:off x="0" y="566400"/>
              <a:ext cx="9144000" cy="4015149"/>
              <a:chOff x="0" y="566400"/>
              <a:chExt cx="9144000" cy="4015149"/>
            </a:xfrm>
          </p:grpSpPr>
          <p:sp>
            <p:nvSpPr>
              <p:cNvPr id="9" name="Google Shape;9;p1"/>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1"/>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1"/>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1"/>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1"/>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1"/>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1"/>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1"/>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0" name="Picture 19" descr="A picture containing drawing, room&#10;&#10;Description automatically generated">
            <a:extLst>
              <a:ext uri="{FF2B5EF4-FFF2-40B4-BE49-F238E27FC236}">
                <a16:creationId xmlns:a16="http://schemas.microsoft.com/office/drawing/2014/main" id="{184D0CC9-8B13-4A15-A421-19ED710147D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22" name="Slide Number Placeholder 5">
            <a:extLst>
              <a:ext uri="{FF2B5EF4-FFF2-40B4-BE49-F238E27FC236}">
                <a16:creationId xmlns:a16="http://schemas.microsoft.com/office/drawing/2014/main" id="{5546A5A6-C3AC-4EAD-B3EC-3101E60A39ED}"/>
              </a:ext>
            </a:extLst>
          </p:cNvPr>
          <p:cNvSpPr txBox="1">
            <a:spLocks/>
          </p:cNvSpPr>
          <p:nvPr userDrawn="1"/>
        </p:nvSpPr>
        <p:spPr>
          <a:xfrm>
            <a:off x="349987" y="6479926"/>
            <a:ext cx="2601031"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pPr algn="l"/>
              <a:t>‹#›</a:t>
            </a:fld>
            <a:r>
              <a:rPr lang="en-US" dirty="0"/>
              <a:t> | © Copyright Kriha Boucek LLC</a:t>
            </a:r>
          </a:p>
        </p:txBody>
      </p:sp>
      <p:sp>
        <p:nvSpPr>
          <p:cNvPr id="5" name="Text Placeholder 4">
            <a:extLst>
              <a:ext uri="{FF2B5EF4-FFF2-40B4-BE49-F238E27FC236}">
                <a16:creationId xmlns:a16="http://schemas.microsoft.com/office/drawing/2014/main" id="{F600B62A-DA2B-4448-8C13-E931AF30949C}"/>
              </a:ext>
            </a:extLst>
          </p:cNvPr>
          <p:cNvSpPr>
            <a:spLocks noGrp="1"/>
          </p:cNvSpPr>
          <p:nvPr>
            <p:ph type="body" idx="1"/>
          </p:nvPr>
        </p:nvSpPr>
        <p:spPr>
          <a:xfrm>
            <a:off x="1073888" y="1522800"/>
            <a:ext cx="10013002" cy="4654163"/>
          </a:xfrm>
          <a:prstGeom prst="rect">
            <a:avLst/>
          </a:prstGeom>
        </p:spPr>
        <p:txBody>
          <a:bodyPr vert="horz" lIns="91440" tIns="45720" rIns="91440" bIns="45720" rtlCol="0">
            <a:normAutofit/>
          </a:bodyPr>
          <a:lstStyle/>
          <a:p>
            <a:pPr lvl="0"/>
            <a:endParaRPr lang="en-US" dirty="0"/>
          </a:p>
        </p:txBody>
      </p:sp>
      <p:sp>
        <p:nvSpPr>
          <p:cNvPr id="23" name="Title Placeholder 22">
            <a:extLst>
              <a:ext uri="{FF2B5EF4-FFF2-40B4-BE49-F238E27FC236}">
                <a16:creationId xmlns:a16="http://schemas.microsoft.com/office/drawing/2014/main" id="{26F33120-C90E-4184-B222-C20D6A794D97}"/>
              </a:ext>
            </a:extLst>
          </p:cNvPr>
          <p:cNvSpPr>
            <a:spLocks noGrp="1"/>
          </p:cNvSpPr>
          <p:nvPr>
            <p:ph type="title"/>
          </p:nvPr>
        </p:nvSpPr>
        <p:spPr>
          <a:xfrm>
            <a:off x="1073888" y="365125"/>
            <a:ext cx="10013002" cy="827663"/>
          </a:xfrm>
          <a:prstGeom prst="rect">
            <a:avLst/>
          </a:prstGeom>
        </p:spPr>
        <p:txBody>
          <a:bodyPr vert="horz" lIns="91440" tIns="45720" rIns="91440" bIns="45720" rtlCol="0" anchor="ctr">
            <a:noAutofit/>
          </a:bodyPr>
          <a:lstStyle/>
          <a:p>
            <a:endParaRPr lang="en-US" dirty="0"/>
          </a:p>
        </p:txBody>
      </p:sp>
    </p:spTree>
    <p:extLst>
      <p:ext uri="{BB962C8B-B14F-4D97-AF65-F5344CB8AC3E}">
        <p14:creationId xmlns:p14="http://schemas.microsoft.com/office/powerpoint/2010/main" val="4129787714"/>
      </p:ext>
    </p:extLst>
  </p:cSld>
  <p:clrMap bg1="lt1" tx1="dk1" bg2="dk2" tx2="lt2" accent1="accent1" accent2="accent2" accent3="accent3" accent4="accent4" accent5="accent5" accent6="accent6" hlink="hlink" folHlink="folHlink"/>
  <p:sldLayoutIdLst>
    <p:sldLayoutId id="2147483725" r:id="rId1"/>
    <p:sldLayoutId id="2147483664" r:id="rId2"/>
    <p:sldLayoutId id="2147483665" r:id="rId3"/>
    <p:sldLayoutId id="2147483666" r:id="rId4"/>
    <p:sldLayoutId id="2147483669" r:id="rId5"/>
    <p:sldLayoutId id="2147483749"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7">
            <a:alphaModFix/>
          </a:blip>
          <a:stretch>
            <a:fillRect/>
          </a:stretch>
        </a:blipFill>
        <a:effectLst/>
      </p:bgPr>
    </p:bg>
    <p:spTree>
      <p:nvGrpSpPr>
        <p:cNvPr id="1" name="Shape 5"/>
        <p:cNvGrpSpPr/>
        <p:nvPr/>
      </p:nvGrpSpPr>
      <p:grpSpPr>
        <a:xfrm>
          <a:off x="0" y="0"/>
          <a:ext cx="0" cy="0"/>
          <a:chOff x="0" y="0"/>
          <a:chExt cx="0" cy="0"/>
        </a:xfrm>
      </p:grpSpPr>
      <p:pic>
        <p:nvPicPr>
          <p:cNvPr id="10" name="Picture 9" descr="A picture containing drawing, room&#10;&#10;Description automatically generated">
            <a:extLst>
              <a:ext uri="{FF2B5EF4-FFF2-40B4-BE49-F238E27FC236}">
                <a16:creationId xmlns:a16="http://schemas.microsoft.com/office/drawing/2014/main" id="{6EEA7946-0812-4E63-8C03-4EA9BC334C2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2" name="Title Placeholder 1">
            <a:extLst>
              <a:ext uri="{FF2B5EF4-FFF2-40B4-BE49-F238E27FC236}">
                <a16:creationId xmlns:a16="http://schemas.microsoft.com/office/drawing/2014/main" id="{50803515-E508-433D-86F4-D3973CC166FF}"/>
              </a:ext>
            </a:extLst>
          </p:cNvPr>
          <p:cNvSpPr>
            <a:spLocks noGrp="1"/>
          </p:cNvSpPr>
          <p:nvPr>
            <p:ph type="title"/>
          </p:nvPr>
        </p:nvSpPr>
        <p:spPr>
          <a:xfrm>
            <a:off x="1754371" y="371196"/>
            <a:ext cx="9599429" cy="1157537"/>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84133925-4332-4441-886D-524617CFED03}"/>
              </a:ext>
            </a:extLst>
          </p:cNvPr>
          <p:cNvSpPr>
            <a:spLocks noGrp="1"/>
          </p:cNvSpPr>
          <p:nvPr>
            <p:ph type="body" idx="1"/>
          </p:nvPr>
        </p:nvSpPr>
        <p:spPr>
          <a:xfrm>
            <a:off x="1754372" y="1679937"/>
            <a:ext cx="9599428" cy="4369989"/>
          </a:xfrm>
          <a:prstGeom prst="rect">
            <a:avLst/>
          </a:prstGeom>
        </p:spPr>
        <p:txBody>
          <a:bodyPr vert="horz" lIns="91440" tIns="45720" rIns="91440" bIns="45720" rtlCol="0">
            <a:normAutofit/>
          </a:bodyPr>
          <a:lstStyle/>
          <a:p>
            <a:pPr lvl="0"/>
            <a:r>
              <a:rPr lang="en-US" dirty="0"/>
              <a:t>Click to edit Master text styles</a:t>
            </a:r>
          </a:p>
          <a:p>
            <a:pPr lvl="0"/>
            <a:endParaRPr lang="en-US" dirty="0"/>
          </a:p>
          <a:p>
            <a:pPr lvl="0"/>
            <a:endParaRPr lang="en-US" dirty="0"/>
          </a:p>
          <a:p>
            <a:pPr lvl="1"/>
            <a:r>
              <a:rPr lang="en-US" dirty="0"/>
              <a:t>Second level</a:t>
            </a:r>
          </a:p>
          <a:p>
            <a:pPr lvl="2"/>
            <a:endParaRPr lang="en-US" dirty="0"/>
          </a:p>
          <a:p>
            <a:pPr lvl="2"/>
            <a:endParaRPr lang="en-US" dirty="0"/>
          </a:p>
          <a:p>
            <a:pPr lvl="2"/>
            <a:r>
              <a:rPr lang="en-US" dirty="0"/>
              <a:t>Third level</a:t>
            </a:r>
          </a:p>
          <a:p>
            <a:pPr lvl="3"/>
            <a:endParaRPr lang="en-US" dirty="0"/>
          </a:p>
          <a:p>
            <a:pPr lvl="3"/>
            <a:endParaRPr lang="en-US" dirty="0"/>
          </a:p>
          <a:p>
            <a:pPr lvl="3"/>
            <a:r>
              <a:rPr lang="en-US" dirty="0"/>
              <a:t>Fourth level </a:t>
            </a:r>
          </a:p>
          <a:p>
            <a:pPr lvl="4"/>
            <a:endParaRPr lang="en-US" dirty="0"/>
          </a:p>
          <a:p>
            <a:pPr lvl="4"/>
            <a:endParaRPr lang="en-US" dirty="0"/>
          </a:p>
          <a:p>
            <a:pPr lvl="4"/>
            <a:r>
              <a:rPr lang="en-US" dirty="0"/>
              <a:t>Fifth level</a:t>
            </a:r>
          </a:p>
        </p:txBody>
      </p:sp>
      <p:sp>
        <p:nvSpPr>
          <p:cNvPr id="12" name="Slide Number Placeholder 5">
            <a:extLst>
              <a:ext uri="{FF2B5EF4-FFF2-40B4-BE49-F238E27FC236}">
                <a16:creationId xmlns:a16="http://schemas.microsoft.com/office/drawing/2014/main" id="{E42B5FC0-3C77-441C-92B7-1AE088DFA5FB}"/>
              </a:ext>
            </a:extLst>
          </p:cNvPr>
          <p:cNvSpPr txBox="1">
            <a:spLocks/>
          </p:cNvSpPr>
          <p:nvPr userDrawn="1"/>
        </p:nvSpPr>
        <p:spPr>
          <a:xfrm>
            <a:off x="349987" y="6479926"/>
            <a:ext cx="2601031"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pPr algn="l"/>
              <a:t>‹#›</a:t>
            </a:fld>
            <a:r>
              <a:rPr lang="en-US" dirty="0"/>
              <a:t> | © Copyright Kriha Boucek LLC</a:t>
            </a:r>
          </a:p>
        </p:txBody>
      </p:sp>
    </p:spTree>
    <p:extLst>
      <p:ext uri="{BB962C8B-B14F-4D97-AF65-F5344CB8AC3E}">
        <p14:creationId xmlns:p14="http://schemas.microsoft.com/office/powerpoint/2010/main" val="2201927276"/>
      </p:ext>
    </p:extLst>
  </p:cSld>
  <p:clrMap bg1="lt1" tx1="dk1" bg2="dk2" tx2="lt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3" r:id="rId5"/>
    <p:sldLayoutId id="2147483735"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4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marR="0" lvl="0"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7" y="-31"/>
            <a:ext cx="12191729" cy="6857837"/>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61" name="Picture 160" descr="A picture containing drawing, room&#10;&#10;Description automatically generated">
            <a:extLst>
              <a:ext uri="{FF2B5EF4-FFF2-40B4-BE49-F238E27FC236}">
                <a16:creationId xmlns:a16="http://schemas.microsoft.com/office/drawing/2014/main" id="{92C69543-69F4-4FA1-91A0-61D0FEE5165F}"/>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4" name="Title Placeholder 3">
            <a:extLst>
              <a:ext uri="{FF2B5EF4-FFF2-40B4-BE49-F238E27FC236}">
                <a16:creationId xmlns:a16="http://schemas.microsoft.com/office/drawing/2014/main" id="{1E3861A0-2B3F-4A0F-BCE2-BFFB516D4F9C}"/>
              </a:ext>
            </a:extLst>
          </p:cNvPr>
          <p:cNvSpPr>
            <a:spLocks noGrp="1"/>
          </p:cNvSpPr>
          <p:nvPr>
            <p:ph type="title"/>
          </p:nvPr>
        </p:nvSpPr>
        <p:spPr>
          <a:xfrm>
            <a:off x="997232" y="365125"/>
            <a:ext cx="9935613" cy="1325563"/>
          </a:xfrm>
          <a:prstGeom prst="rect">
            <a:avLst/>
          </a:prstGeom>
        </p:spPr>
        <p:txBody>
          <a:bodyPr vert="horz" lIns="91440" tIns="45720" rIns="91440" bIns="45720" rtlCol="0" anchor="ctr">
            <a:normAutofit/>
          </a:bodyPr>
          <a:lstStyle/>
          <a:p>
            <a:endParaRPr lang="en-US" dirty="0"/>
          </a:p>
        </p:txBody>
      </p:sp>
      <p:sp>
        <p:nvSpPr>
          <p:cNvPr id="5" name="Text Placeholder 4">
            <a:extLst>
              <a:ext uri="{FF2B5EF4-FFF2-40B4-BE49-F238E27FC236}">
                <a16:creationId xmlns:a16="http://schemas.microsoft.com/office/drawing/2014/main" id="{0B64BFE3-1622-4838-8D00-23B48714D0EF}"/>
              </a:ext>
            </a:extLst>
          </p:cNvPr>
          <p:cNvSpPr>
            <a:spLocks noGrp="1"/>
          </p:cNvSpPr>
          <p:nvPr>
            <p:ph type="body" idx="1"/>
          </p:nvPr>
        </p:nvSpPr>
        <p:spPr>
          <a:xfrm>
            <a:off x="997232" y="1825624"/>
            <a:ext cx="9935658" cy="4408261"/>
          </a:xfrm>
          <a:prstGeom prst="rect">
            <a:avLst/>
          </a:prstGeom>
        </p:spPr>
        <p:txBody>
          <a:bodyPr vert="horz" lIns="91440" tIns="45720" rIns="91440" bIns="45720" rtlCol="0">
            <a:normAutofit/>
          </a:bodyPr>
          <a:lstStyle/>
          <a:p>
            <a:pPr lvl="0"/>
            <a:endParaRPr lang="en-US" dirty="0"/>
          </a:p>
        </p:txBody>
      </p:sp>
      <p:sp>
        <p:nvSpPr>
          <p:cNvPr id="165" name="Slide Number Placeholder 5">
            <a:extLst>
              <a:ext uri="{FF2B5EF4-FFF2-40B4-BE49-F238E27FC236}">
                <a16:creationId xmlns:a16="http://schemas.microsoft.com/office/drawing/2014/main" id="{478269F0-2E14-458B-9F0E-260CFA07FC67}"/>
              </a:ext>
            </a:extLst>
          </p:cNvPr>
          <p:cNvSpPr txBox="1">
            <a:spLocks/>
          </p:cNvSpPr>
          <p:nvPr userDrawn="1"/>
        </p:nvSpPr>
        <p:spPr>
          <a:xfrm>
            <a:off x="349987" y="6479926"/>
            <a:ext cx="2601031"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pPr algn="l"/>
              <a:t>‹#›</a:t>
            </a:fld>
            <a:r>
              <a:rPr lang="en-US" dirty="0"/>
              <a:t> | © Copyright Kriha Boucek LLC</a:t>
            </a:r>
          </a:p>
        </p:txBody>
      </p:sp>
    </p:spTree>
    <p:extLst>
      <p:ext uri="{BB962C8B-B14F-4D97-AF65-F5344CB8AC3E}">
        <p14:creationId xmlns:p14="http://schemas.microsoft.com/office/powerpoint/2010/main" val="2052550180"/>
      </p:ext>
    </p:extLst>
  </p:cSld>
  <p:clrMap bg1="lt1" tx1="dk1" bg2="dk2" tx2="lt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3" r:id="rId5"/>
    <p:sldLayoutId id="2147483736" r:id="rId6"/>
    <p:sldLayoutId id="2147483737" r:id="rId7"/>
    <p:sldLayoutId id="2147483738" r:id="rId8"/>
    <p:sldLayoutId id="2147483739" r:id="rId9"/>
    <p:sldLayoutId id="2147483741" r:id="rId10"/>
    <p:sldLayoutId id="2147483742" r:id="rId11"/>
    <p:sldLayoutId id="2147483743" r:id="rId12"/>
    <p:sldLayoutId id="2147483750" r:id="rId13"/>
    <p:sldLayoutId id="2147483761" r:id="rId14"/>
    <p:sldLayoutId id="2147483762" r:id="rId15"/>
    <p:sldLayoutId id="2147483788" r:id="rId16"/>
    <p:sldLayoutId id="2147483789" r:id="rId17"/>
    <p:sldLayoutId id="2147483790" r:id="rId18"/>
    <p:sldLayoutId id="2147483791" r:id="rId19"/>
    <p:sldLayoutId id="2147483792" r:id="rId20"/>
    <p:sldLayoutId id="2147483793" r:id="rId21"/>
    <p:sldLayoutId id="2147483794" r:id="rId22"/>
    <p:sldLayoutId id="2147483834" r:id="rId23"/>
    <p:sldLayoutId id="2147483835" r:id="rId24"/>
    <p:sldLayoutId id="2147483836" r:id="rId2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marR="0" lvl="0"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chemeClr val="accent4">
              <a:lumMod val="1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26">
            <a:alphaModFix/>
          </a:blip>
          <a:stretch>
            <a:fillRect/>
          </a:stretch>
        </p:blipFill>
        <p:spPr>
          <a:xfrm>
            <a:off x="1489" y="0"/>
            <a:ext cx="12189023" cy="6858000"/>
          </a:xfrm>
          <a:prstGeom prst="rect">
            <a:avLst/>
          </a:prstGeom>
          <a:noFill/>
          <a:ln>
            <a:noFill/>
          </a:ln>
        </p:spPr>
      </p:pic>
      <p:sp>
        <p:nvSpPr>
          <p:cNvPr id="7" name="Google Shape;7;p1"/>
          <p:cNvSpPr/>
          <p:nvPr/>
        </p:nvSpPr>
        <p:spPr>
          <a:xfrm>
            <a:off x="122267" y="128400"/>
            <a:ext cx="11954800" cy="65936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 name="Picture 4" descr="A close up of a logo&#10;&#10;Description automatically generated">
            <a:extLst>
              <a:ext uri="{FF2B5EF4-FFF2-40B4-BE49-F238E27FC236}">
                <a16:creationId xmlns:a16="http://schemas.microsoft.com/office/drawing/2014/main" id="{EF35C440-F0B7-4DB8-BEF6-66920A19330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2" name="Title Placeholder 11">
            <a:extLst>
              <a:ext uri="{FF2B5EF4-FFF2-40B4-BE49-F238E27FC236}">
                <a16:creationId xmlns:a16="http://schemas.microsoft.com/office/drawing/2014/main" id="{E85ECF95-4257-40E1-93B4-DF020677E275}"/>
              </a:ext>
            </a:extLst>
          </p:cNvPr>
          <p:cNvSpPr>
            <a:spLocks noGrp="1"/>
          </p:cNvSpPr>
          <p:nvPr>
            <p:ph type="title"/>
          </p:nvPr>
        </p:nvSpPr>
        <p:spPr>
          <a:xfrm>
            <a:off x="838200" y="365125"/>
            <a:ext cx="10138715" cy="1325563"/>
          </a:xfrm>
          <a:prstGeom prst="rect">
            <a:avLst/>
          </a:prstGeom>
        </p:spPr>
        <p:txBody>
          <a:bodyPr vert="horz" lIns="91440" tIns="45720" rIns="91440" bIns="45720" rtlCol="0" anchor="ctr">
            <a:normAutofit/>
          </a:bodyPr>
          <a:lstStyle/>
          <a:p>
            <a:endParaRPr lang="en-US" dirty="0"/>
          </a:p>
        </p:txBody>
      </p:sp>
      <p:sp>
        <p:nvSpPr>
          <p:cNvPr id="13" name="Text Placeholder 12">
            <a:extLst>
              <a:ext uri="{FF2B5EF4-FFF2-40B4-BE49-F238E27FC236}">
                <a16:creationId xmlns:a16="http://schemas.microsoft.com/office/drawing/2014/main" id="{95F08CB3-1E5D-484E-9681-CF81421D891E}"/>
              </a:ext>
            </a:extLst>
          </p:cNvPr>
          <p:cNvSpPr>
            <a:spLocks noGrp="1"/>
          </p:cNvSpPr>
          <p:nvPr>
            <p:ph type="body" idx="1"/>
          </p:nvPr>
        </p:nvSpPr>
        <p:spPr>
          <a:xfrm>
            <a:off x="838200" y="1825624"/>
            <a:ext cx="10138715" cy="4458217"/>
          </a:xfrm>
          <a:prstGeom prst="rect">
            <a:avLst/>
          </a:prstGeom>
        </p:spPr>
        <p:txBody>
          <a:bodyPr vert="horz" lIns="91440" tIns="45720" rIns="91440" bIns="45720" rtlCol="0">
            <a:normAutofit/>
          </a:bodyPr>
          <a:lstStyle/>
          <a:p>
            <a:pPr lvl="0"/>
            <a:r>
              <a:rPr lang="en-US" dirty="0"/>
              <a:t>Click to edit Master text styles</a:t>
            </a:r>
          </a:p>
        </p:txBody>
      </p:sp>
      <p:sp>
        <p:nvSpPr>
          <p:cNvPr id="14" name="Slide Number Placeholder 5">
            <a:extLst>
              <a:ext uri="{FF2B5EF4-FFF2-40B4-BE49-F238E27FC236}">
                <a16:creationId xmlns:a16="http://schemas.microsoft.com/office/drawing/2014/main" id="{A353AA49-61EB-4716-BA4F-012AE431E800}"/>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78850114"/>
      </p:ext>
    </p:extLst>
  </p:cSld>
  <p:clrMap bg1="lt1" tx1="dk1" bg2="dk2" tx2="lt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3" r:id="rId5"/>
    <p:sldLayoutId id="2147483751" r:id="rId6"/>
    <p:sldLayoutId id="2147483752" r:id="rId7"/>
    <p:sldLayoutId id="2147483753" r:id="rId8"/>
    <p:sldLayoutId id="2147483754" r:id="rId9"/>
    <p:sldLayoutId id="2147483755" r:id="rId10"/>
    <p:sldLayoutId id="2147483756" r:id="rId11"/>
    <p:sldLayoutId id="2147483757" r:id="rId12"/>
    <p:sldLayoutId id="2147483759" r:id="rId13"/>
    <p:sldLayoutId id="2147483760" r:id="rId14"/>
    <p:sldLayoutId id="2147483781" r:id="rId15"/>
    <p:sldLayoutId id="2147483782" r:id="rId16"/>
    <p:sldLayoutId id="2147483783" r:id="rId17"/>
    <p:sldLayoutId id="2147483784" r:id="rId18"/>
    <p:sldLayoutId id="2147483785" r:id="rId19"/>
    <p:sldLayoutId id="2147483786" r:id="rId20"/>
    <p:sldLayoutId id="2147483787" r:id="rId21"/>
    <p:sldLayoutId id="2147483831" r:id="rId22"/>
    <p:sldLayoutId id="2147483832" r:id="rId23"/>
    <p:sldLayoutId id="2147483833" r:id="rId24"/>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chemeClr val="bg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marR="0" lvl="0" indent="-342900" algn="l" rtl="0">
        <a:lnSpc>
          <a:spcPct val="100000"/>
        </a:lnSpc>
        <a:spcBef>
          <a:spcPts val="0"/>
        </a:spcBef>
        <a:spcAft>
          <a:spcPts val="0"/>
        </a:spcAft>
        <a:buClr>
          <a:schemeClr val="bg1"/>
        </a:buClr>
        <a:buFont typeface="Arial" panose="020B0604020202020204" pitchFamily="34" charset="0"/>
        <a:buChar char="•"/>
        <a:defRPr sz="2000" b="0" i="0" u="none" strike="noStrike" cap="none">
          <a:solidFill>
            <a:schemeClr val="bg1"/>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chemeClr val="bg1"/>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chemeClr val="bg1"/>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chemeClr val="bg1"/>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554D81E1-37FC-4015-A19A-58B2B4AE1A26}"/>
              </a:ext>
            </a:extLst>
          </p:cNvPr>
          <p:cNvSpPr>
            <a:spLocks noGrp="1"/>
          </p:cNvSpPr>
          <p:nvPr>
            <p:ph type="title"/>
          </p:nvPr>
        </p:nvSpPr>
        <p:spPr>
          <a:xfrm>
            <a:off x="838200" y="1322055"/>
            <a:ext cx="10515600" cy="1325563"/>
          </a:xfrm>
          <a:prstGeom prst="rect">
            <a:avLst/>
          </a:prstGeom>
        </p:spPr>
        <p:txBody>
          <a:bodyPr vert="horz" lIns="91440" tIns="45720" rIns="91440" bIns="45720" rtlCol="0" anchor="ctr">
            <a:noAutofit/>
          </a:bodyPr>
          <a:lstStyle/>
          <a:p>
            <a:endParaRPr lang="en-US" dirty="0"/>
          </a:p>
        </p:txBody>
      </p:sp>
    </p:spTree>
    <p:extLst>
      <p:ext uri="{BB962C8B-B14F-4D97-AF65-F5344CB8AC3E}">
        <p14:creationId xmlns:p14="http://schemas.microsoft.com/office/powerpoint/2010/main" val="23753173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2" r:id="rId3"/>
    <p:sldLayoutId id="2147483723" r:id="rId4"/>
    <p:sldLayoutId id="2147483724" r:id="rId5"/>
    <p:sldLayoutId id="2147483716" r:id="rId6"/>
    <p:sldLayoutId id="2147483717" r:id="rId7"/>
    <p:sldLayoutId id="2147483726" r:id="rId8"/>
    <p:sldLayoutId id="2147483727" r:id="rId9"/>
    <p:sldLayoutId id="2147483746" r:id="rId10"/>
    <p:sldLayoutId id="2147483748"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828" r:id="rId21"/>
    <p:sldLayoutId id="2147483829" r:id="rId22"/>
    <p:sldLayoutId id="2147483830" r:id="rId2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04155362"/>
      </p:ext>
    </p:extLst>
  </p:cSld>
  <p:clrMap bg1="lt1" tx1="dk1" bg2="dk2" tx2="lt2" accent1="accent1" accent2="accent2" accent3="accent3" accent4="accent4" accent5="accent5" accent6="accent6" hlink="hlink" folHlink="folHlink"/>
  <p:sldLayoutIdLst>
    <p:sldLayoutId id="2147483733" r:id="rId1"/>
    <p:sldLayoutId id="2147483729" r:id="rId2"/>
    <p:sldLayoutId id="2147483730" r:id="rId3"/>
    <p:sldLayoutId id="2147483731" r:id="rId4"/>
    <p:sldLayoutId id="2147483732" r:id="rId5"/>
    <p:sldLayoutId id="2147483734" r:id="rId6"/>
    <p:sldLayoutId id="2147483745" r:id="rId7"/>
    <p:sldLayoutId id="2147483747"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hyperlink" Target="https://implicit.harvard.edu/implici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trustandjustice.org/resources/intervention/implicit-bia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50F69-4D4D-443E-BA2F-50FEBC4314DE}"/>
              </a:ext>
            </a:extLst>
          </p:cNvPr>
          <p:cNvSpPr>
            <a:spLocks noGrp="1"/>
          </p:cNvSpPr>
          <p:nvPr>
            <p:ph type="body" sz="quarter" idx="12"/>
          </p:nvPr>
        </p:nvSpPr>
        <p:spPr/>
        <p:txBody>
          <a:bodyPr>
            <a:normAutofit lnSpcReduction="10000"/>
          </a:bodyPr>
          <a:lstStyle/>
          <a:p>
            <a:endParaRPr lang="en-US" dirty="0"/>
          </a:p>
          <a:p>
            <a:endParaRPr lang="en-US" dirty="0"/>
          </a:p>
        </p:txBody>
      </p:sp>
      <p:sp>
        <p:nvSpPr>
          <p:cNvPr id="3" name="Text Placeholder 2">
            <a:extLst>
              <a:ext uri="{FF2B5EF4-FFF2-40B4-BE49-F238E27FC236}">
                <a16:creationId xmlns:a16="http://schemas.microsoft.com/office/drawing/2014/main" id="{9CC58560-8829-434F-8F12-123A3AE77943}"/>
              </a:ext>
            </a:extLst>
          </p:cNvPr>
          <p:cNvSpPr>
            <a:spLocks noGrp="1"/>
          </p:cNvSpPr>
          <p:nvPr>
            <p:ph type="body" sz="quarter" idx="13"/>
          </p:nvPr>
        </p:nvSpPr>
        <p:spPr>
          <a:xfrm>
            <a:off x="727164" y="2300431"/>
            <a:ext cx="10737669" cy="1504950"/>
          </a:xfrm>
        </p:spPr>
        <p:txBody>
          <a:bodyPr/>
          <a:lstStyle/>
          <a:p>
            <a:r>
              <a:rPr lang="en-US" dirty="0"/>
              <a:t>Title IX: Responding to Discrimination on the Basis of Sex in K-12 School Systems</a:t>
            </a:r>
          </a:p>
        </p:txBody>
      </p:sp>
      <p:sp>
        <p:nvSpPr>
          <p:cNvPr id="4" name="Text Placeholder 3">
            <a:extLst>
              <a:ext uri="{FF2B5EF4-FFF2-40B4-BE49-F238E27FC236}">
                <a16:creationId xmlns:a16="http://schemas.microsoft.com/office/drawing/2014/main" id="{46C965F4-9E67-40A6-B785-3EC2923A662F}"/>
              </a:ext>
            </a:extLst>
          </p:cNvPr>
          <p:cNvSpPr>
            <a:spLocks noGrp="1"/>
          </p:cNvSpPr>
          <p:nvPr>
            <p:ph type="body" sz="quarter" idx="14"/>
          </p:nvPr>
        </p:nvSpPr>
        <p:spPr>
          <a:xfrm>
            <a:off x="1681162" y="3805381"/>
            <a:ext cx="8829674" cy="744449"/>
          </a:xfrm>
        </p:spPr>
        <p:txBody>
          <a:bodyPr/>
          <a:lstStyle/>
          <a:p>
            <a:r>
              <a:rPr lang="en-US" dirty="0"/>
              <a:t>Administrator Academy #3752</a:t>
            </a:r>
          </a:p>
        </p:txBody>
      </p:sp>
      <p:sp>
        <p:nvSpPr>
          <p:cNvPr id="5" name="Text Placeholder 4">
            <a:extLst>
              <a:ext uri="{FF2B5EF4-FFF2-40B4-BE49-F238E27FC236}">
                <a16:creationId xmlns:a16="http://schemas.microsoft.com/office/drawing/2014/main" id="{E0C36AAA-A29D-4944-8C0F-8C4B018BF7FA}"/>
              </a:ext>
            </a:extLst>
          </p:cNvPr>
          <p:cNvSpPr>
            <a:spLocks noGrp="1"/>
          </p:cNvSpPr>
          <p:nvPr>
            <p:ph type="body" sz="quarter" idx="15"/>
          </p:nvPr>
        </p:nvSpPr>
        <p:spPr>
          <a:xfrm>
            <a:off x="0" y="60927"/>
            <a:ext cx="6508750" cy="1504950"/>
          </a:xfrm>
        </p:spPr>
        <p:txBody>
          <a:bodyPr numCol="2"/>
          <a:lstStyle/>
          <a:p>
            <a:r>
              <a:rPr lang="en-US" sz="2000" dirty="0"/>
              <a:t>Stephanie Jones</a:t>
            </a:r>
          </a:p>
          <a:p>
            <a:r>
              <a:rPr lang="en-US" sz="2000" b="0" dirty="0">
                <a:solidFill>
                  <a:srgbClr val="000000"/>
                </a:solidFill>
              </a:rPr>
              <a:t>@EdLawSteph1</a:t>
            </a:r>
          </a:p>
          <a:p>
            <a:endParaRPr lang="en-US" sz="2000" b="0" dirty="0">
              <a:solidFill>
                <a:srgbClr val="000000"/>
              </a:solidFill>
            </a:endParaRPr>
          </a:p>
          <a:p>
            <a:endParaRPr lang="en-US" sz="2000" b="0" dirty="0">
              <a:solidFill>
                <a:srgbClr val="000000"/>
              </a:solidFill>
            </a:endParaRPr>
          </a:p>
          <a:p>
            <a:endParaRPr lang="en-US" sz="2000" b="0" dirty="0">
              <a:solidFill>
                <a:srgbClr val="000000"/>
              </a:solidFill>
            </a:endParaRPr>
          </a:p>
        </p:txBody>
      </p:sp>
      <p:sp>
        <p:nvSpPr>
          <p:cNvPr id="7" name="Text Placeholder 4">
            <a:extLst>
              <a:ext uri="{FF2B5EF4-FFF2-40B4-BE49-F238E27FC236}">
                <a16:creationId xmlns:a16="http://schemas.microsoft.com/office/drawing/2014/main" id="{62A913A1-02A2-4212-B01C-FFFB85FAF49D}"/>
              </a:ext>
            </a:extLst>
          </p:cNvPr>
          <p:cNvSpPr txBox="1">
            <a:spLocks/>
          </p:cNvSpPr>
          <p:nvPr/>
        </p:nvSpPr>
        <p:spPr>
          <a:xfrm>
            <a:off x="0" y="822078"/>
            <a:ext cx="3254375" cy="1504950"/>
          </a:xfrm>
          <a:prstGeom prst="rect">
            <a:avLst/>
          </a:prstGeom>
        </p:spPr>
        <p:txBody>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panose="020B0604020202020204" pitchFamily="34" charset="0"/>
              <a:buNone/>
              <a:defRPr sz="2400" b="1" i="0" u="none" strike="noStrike" cap="none">
                <a:solidFill>
                  <a:srgbClr val="C00000"/>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dirty="0"/>
              <a:t>Elizabeth Kelly</a:t>
            </a:r>
          </a:p>
          <a:p>
            <a:r>
              <a:rPr lang="en-US" sz="2000" b="0" dirty="0">
                <a:solidFill>
                  <a:srgbClr val="000000"/>
                </a:solidFill>
              </a:rPr>
              <a:t>@ElizabethK_91</a:t>
            </a:r>
          </a:p>
          <a:p>
            <a:endParaRPr lang="en-US" sz="2000" dirty="0"/>
          </a:p>
          <a:p>
            <a:endParaRPr lang="en-US" sz="2000" b="0" kern="0" dirty="0">
              <a:solidFill>
                <a:srgbClr val="000000"/>
              </a:solidFill>
            </a:endParaRPr>
          </a:p>
        </p:txBody>
      </p:sp>
    </p:spTree>
    <p:extLst>
      <p:ext uri="{BB962C8B-B14F-4D97-AF65-F5344CB8AC3E}">
        <p14:creationId xmlns:p14="http://schemas.microsoft.com/office/powerpoint/2010/main" val="1050543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19772D74-7B6A-44D3-9D60-DC6848686A82}"/>
              </a:ext>
            </a:extLst>
          </p:cNvPr>
          <p:cNvSpPr>
            <a:spLocks noGrp="1"/>
          </p:cNvSpPr>
          <p:nvPr>
            <p:ph type="sldNum" sz="quarter" idx="10"/>
          </p:nvPr>
        </p:nvSpPr>
        <p:spPr>
          <a:xfrm>
            <a:off x="190500" y="6407151"/>
            <a:ext cx="4086078" cy="311149"/>
          </a:xfrm>
        </p:spPr>
        <p:txBody>
          <a:bodyPr/>
          <a:lstStyle/>
          <a:p>
            <a:pPr algn="l">
              <a:spcAft>
                <a:spcPts val="600"/>
              </a:spcAft>
            </a:pPr>
            <a:fld id="{B6894335-F525-4914-9E22-99B7469D876C}" type="slidenum">
              <a:rPr lang="en-US" smtClean="0"/>
              <a:pPr algn="l">
                <a:spcAft>
                  <a:spcPts val="600"/>
                </a:spcAft>
              </a:pPr>
              <a:t>10</a:t>
            </a:fld>
            <a:r>
              <a:rPr lang="en-US"/>
              <a:t> | © Copyright 2019. Kriha Boucek LLC. Attorney Advertising</a:t>
            </a:r>
          </a:p>
        </p:txBody>
      </p:sp>
      <p:sp>
        <p:nvSpPr>
          <p:cNvPr id="9" name="Title 8">
            <a:extLst>
              <a:ext uri="{FF2B5EF4-FFF2-40B4-BE49-F238E27FC236}">
                <a16:creationId xmlns:a16="http://schemas.microsoft.com/office/drawing/2014/main" id="{C08C2616-3E04-4464-822F-2FD5D01AD893}"/>
              </a:ext>
            </a:extLst>
          </p:cNvPr>
          <p:cNvSpPr>
            <a:spLocks noGrp="1"/>
          </p:cNvSpPr>
          <p:nvPr>
            <p:ph type="body" sz="quarter" idx="11"/>
          </p:nvPr>
        </p:nvSpPr>
        <p:spPr>
          <a:xfrm>
            <a:off x="800101" y="765544"/>
            <a:ext cx="6705600" cy="656853"/>
          </a:xfrm>
        </p:spPr>
        <p:txBody>
          <a:bodyPr vert="horz" lIns="91440" tIns="45720" rIns="91440" bIns="45720" rtlCol="0">
            <a:normAutofit/>
          </a:bodyPr>
          <a:lstStyle/>
          <a:p>
            <a:pPr>
              <a:spcBef>
                <a:spcPct val="0"/>
              </a:spcBef>
              <a:spcAft>
                <a:spcPts val="600"/>
              </a:spcAft>
            </a:pPr>
            <a:r>
              <a:rPr lang="en-US" sz="3700" kern="1200">
                <a:effectLst>
                  <a:outerShdw blurRad="38100" dist="38100" dir="2700000" algn="tl">
                    <a:srgbClr val="000000">
                      <a:alpha val="43137"/>
                    </a:srgbClr>
                  </a:outerShdw>
                </a:effectLst>
              </a:rPr>
              <a:t>Applying The Sex Equity Rules</a:t>
            </a:r>
          </a:p>
        </p:txBody>
      </p:sp>
      <p:sp>
        <p:nvSpPr>
          <p:cNvPr id="10" name="Text Placeholder 9">
            <a:extLst>
              <a:ext uri="{FF2B5EF4-FFF2-40B4-BE49-F238E27FC236}">
                <a16:creationId xmlns:a16="http://schemas.microsoft.com/office/drawing/2014/main" id="{DD81A280-C093-4FAB-BE5F-663A5C41C238}"/>
              </a:ext>
            </a:extLst>
          </p:cNvPr>
          <p:cNvSpPr>
            <a:spLocks noGrp="1"/>
          </p:cNvSpPr>
          <p:nvPr>
            <p:ph type="body" sz="quarter" idx="12"/>
          </p:nvPr>
        </p:nvSpPr>
        <p:spPr>
          <a:xfrm>
            <a:off x="800101" y="1839582"/>
            <a:ext cx="10374312" cy="4040188"/>
          </a:xfrm>
        </p:spPr>
        <p:txBody>
          <a:bodyPr vert="horz" lIns="91440" tIns="45720" rIns="91440" bIns="45720" rtlCol="0">
            <a:normAutofit/>
          </a:bodyPr>
          <a:lstStyle/>
          <a:p>
            <a:pPr indent="-228600">
              <a:lnSpc>
                <a:spcPct val="90000"/>
              </a:lnSpc>
              <a:spcAft>
                <a:spcPts val="600"/>
              </a:spcAft>
            </a:pPr>
            <a:r>
              <a:rPr lang="en-US" sz="1300" b="1" u="sng"/>
              <a:t>Sports / Extra-Curricular Activities</a:t>
            </a:r>
            <a:r>
              <a:rPr lang="en-US" sz="1300"/>
              <a:t>:</a:t>
            </a:r>
          </a:p>
          <a:p>
            <a:pPr lvl="1" indent="-228600">
              <a:lnSpc>
                <a:spcPct val="90000"/>
              </a:lnSpc>
              <a:spcAft>
                <a:spcPts val="600"/>
              </a:spcAft>
              <a:buFont typeface="Arial" panose="020B0604020202020204" pitchFamily="34" charset="0"/>
              <a:buChar char="•"/>
            </a:pPr>
            <a:r>
              <a:rPr lang="en-US" sz="1300">
                <a:solidFill>
                  <a:schemeClr val="tx1"/>
                </a:solidFill>
              </a:rPr>
              <a:t>Required to offer </a:t>
            </a:r>
            <a:r>
              <a:rPr lang="en-US" sz="1300" b="1" i="1">
                <a:solidFill>
                  <a:schemeClr val="tx1"/>
                </a:solidFill>
              </a:rPr>
              <a:t>equal opportunities </a:t>
            </a:r>
            <a:r>
              <a:rPr lang="en-US" sz="1300">
                <a:solidFill>
                  <a:schemeClr val="tx1"/>
                </a:solidFill>
              </a:rPr>
              <a:t>to participate in athletic programs / activities</a:t>
            </a:r>
          </a:p>
          <a:p>
            <a:pPr lvl="2" indent="-228600">
              <a:lnSpc>
                <a:spcPct val="90000"/>
              </a:lnSpc>
              <a:spcAft>
                <a:spcPts val="600"/>
              </a:spcAft>
              <a:buFont typeface="Arial" panose="020B0604020202020204" pitchFamily="34" charset="0"/>
              <a:buChar char="•"/>
            </a:pPr>
            <a:r>
              <a:rPr lang="en-US" sz="1300">
                <a:solidFill>
                  <a:schemeClr val="tx1"/>
                </a:solidFill>
              </a:rPr>
              <a:t>Different rules for contact v. non-contact activities </a:t>
            </a:r>
          </a:p>
          <a:p>
            <a:pPr lvl="1" indent="-228600">
              <a:lnSpc>
                <a:spcPct val="90000"/>
              </a:lnSpc>
              <a:spcAft>
                <a:spcPts val="600"/>
              </a:spcAft>
              <a:buFont typeface="Arial" panose="020B0604020202020204" pitchFamily="34" charset="0"/>
              <a:buChar char="•"/>
            </a:pPr>
            <a:r>
              <a:rPr lang="en-US" sz="1300">
                <a:solidFill>
                  <a:schemeClr val="tx1"/>
                </a:solidFill>
              </a:rPr>
              <a:t>“The nature and extent of the athletics programs offered by a system shall accommodate the interests and abilities of both sexes to a comparable degree”</a:t>
            </a:r>
          </a:p>
          <a:p>
            <a:pPr lvl="2" indent="-228600">
              <a:lnSpc>
                <a:spcPct val="90000"/>
              </a:lnSpc>
              <a:spcAft>
                <a:spcPts val="600"/>
              </a:spcAft>
              <a:buFont typeface="Arial" panose="020B0604020202020204" pitchFamily="34" charset="0"/>
              <a:buChar char="•"/>
            </a:pPr>
            <a:r>
              <a:rPr lang="en-US" sz="1300">
                <a:solidFill>
                  <a:schemeClr val="tx1"/>
                </a:solidFill>
              </a:rPr>
              <a:t>Factors looked at here = </a:t>
            </a:r>
          </a:p>
          <a:p>
            <a:pPr lvl="3" indent="-228600">
              <a:lnSpc>
                <a:spcPct val="90000"/>
              </a:lnSpc>
              <a:spcAft>
                <a:spcPts val="600"/>
              </a:spcAft>
              <a:buFont typeface="Arial" panose="020B0604020202020204" pitchFamily="34" charset="0"/>
              <a:buChar char="•"/>
            </a:pPr>
            <a:r>
              <a:rPr lang="en-US" sz="1300">
                <a:solidFill>
                  <a:schemeClr val="tx1"/>
                </a:solidFill>
              </a:rPr>
              <a:t>Selection of sports offered; scheduling of games and practices, ratios of coaches to athletes; quality of coaching and officiating; supplies and equipment; budget</a:t>
            </a:r>
          </a:p>
          <a:p>
            <a:pPr indent="-228600">
              <a:lnSpc>
                <a:spcPct val="90000"/>
              </a:lnSpc>
              <a:spcAft>
                <a:spcPts val="600"/>
              </a:spcAft>
            </a:pPr>
            <a:r>
              <a:rPr lang="en-US" sz="1300" b="1" u="sng"/>
              <a:t>Facilities</a:t>
            </a:r>
            <a:r>
              <a:rPr lang="en-US" sz="1300" b="1"/>
              <a:t>:</a:t>
            </a:r>
          </a:p>
          <a:p>
            <a:pPr lvl="1" indent="-228600">
              <a:lnSpc>
                <a:spcPct val="90000"/>
              </a:lnSpc>
              <a:spcAft>
                <a:spcPts val="600"/>
              </a:spcAft>
              <a:buFont typeface="Arial" panose="020B0604020202020204" pitchFamily="34" charset="0"/>
              <a:buChar char="•"/>
            </a:pPr>
            <a:r>
              <a:rPr lang="en-US" sz="1300">
                <a:solidFill>
                  <a:schemeClr val="tx1"/>
                </a:solidFill>
              </a:rPr>
              <a:t>Okay to have single-sex locker rooms, bathrooms, shower facilities</a:t>
            </a:r>
          </a:p>
          <a:p>
            <a:pPr lvl="2" indent="-228600">
              <a:lnSpc>
                <a:spcPct val="90000"/>
              </a:lnSpc>
              <a:spcAft>
                <a:spcPts val="600"/>
              </a:spcAft>
              <a:buFont typeface="Arial" panose="020B0604020202020204" pitchFamily="34" charset="0"/>
              <a:buChar char="•"/>
            </a:pPr>
            <a:r>
              <a:rPr lang="en-US" sz="1300">
                <a:solidFill>
                  <a:schemeClr val="tx1"/>
                </a:solidFill>
              </a:rPr>
              <a:t>Transgender Student Rights – Equal access to ALL students to choose the restroom, locker room, shower facility they prefer</a:t>
            </a:r>
          </a:p>
          <a:p>
            <a:pPr indent="-228600">
              <a:lnSpc>
                <a:spcPct val="90000"/>
              </a:lnSpc>
              <a:spcAft>
                <a:spcPts val="600"/>
              </a:spcAft>
            </a:pPr>
            <a:r>
              <a:rPr lang="en-US" sz="1300" b="1" u="sng"/>
              <a:t>Classes</a:t>
            </a:r>
            <a:r>
              <a:rPr lang="en-US" sz="1300"/>
              <a:t>:</a:t>
            </a:r>
          </a:p>
          <a:p>
            <a:pPr lvl="1" indent="-228600">
              <a:lnSpc>
                <a:spcPct val="90000"/>
              </a:lnSpc>
              <a:spcAft>
                <a:spcPts val="600"/>
              </a:spcAft>
              <a:buFont typeface="Arial" panose="020B0604020202020204" pitchFamily="34" charset="0"/>
              <a:buChar char="•"/>
            </a:pPr>
            <a:r>
              <a:rPr lang="en-US" sz="1300">
                <a:solidFill>
                  <a:schemeClr val="tx1"/>
                </a:solidFill>
              </a:rPr>
              <a:t>All courses open to all students; advertised to attract all students</a:t>
            </a:r>
          </a:p>
          <a:p>
            <a:pPr lvl="2" indent="-228600">
              <a:lnSpc>
                <a:spcPct val="90000"/>
              </a:lnSpc>
              <a:spcAft>
                <a:spcPts val="600"/>
              </a:spcAft>
              <a:buFont typeface="Arial" panose="020B0604020202020204" pitchFamily="34" charset="0"/>
              <a:buChar char="•"/>
            </a:pPr>
            <a:r>
              <a:rPr lang="en-US" sz="1300">
                <a:solidFill>
                  <a:schemeClr val="tx1"/>
                </a:solidFill>
              </a:rPr>
              <a:t>Can segregate students for portions of a class or class sessions when discussing human sexuality content</a:t>
            </a:r>
          </a:p>
          <a:p>
            <a:pPr lvl="2" indent="-228600">
              <a:lnSpc>
                <a:spcPct val="90000"/>
              </a:lnSpc>
              <a:spcAft>
                <a:spcPts val="600"/>
              </a:spcAft>
              <a:buFont typeface="Arial" panose="020B0604020202020204" pitchFamily="34" charset="0"/>
              <a:buChar char="•"/>
            </a:pPr>
            <a:r>
              <a:rPr lang="en-US" sz="1300">
                <a:solidFill>
                  <a:schemeClr val="tx1"/>
                </a:solidFill>
              </a:rPr>
              <a:t>PE  can be segregated for purpose of participating in contact sports</a:t>
            </a:r>
          </a:p>
          <a:p>
            <a:pPr lvl="1" indent="-228600">
              <a:lnSpc>
                <a:spcPct val="90000"/>
              </a:lnSpc>
              <a:spcAft>
                <a:spcPts val="600"/>
              </a:spcAft>
              <a:buFont typeface="Arial" panose="020B0604020202020204" pitchFamily="34" charset="0"/>
              <a:buChar char="•"/>
            </a:pPr>
            <a:r>
              <a:rPr lang="en-US" sz="1300">
                <a:solidFill>
                  <a:schemeClr val="tx1"/>
                </a:solidFill>
              </a:rPr>
              <a:t>History, roles, and contributions if both sexes should be discussed in curriculum </a:t>
            </a:r>
          </a:p>
          <a:p>
            <a:pPr marL="152396" indent="-228600">
              <a:lnSpc>
                <a:spcPct val="90000"/>
              </a:lnSpc>
              <a:spcAft>
                <a:spcPts val="600"/>
              </a:spcAft>
            </a:pPr>
            <a:endParaRPr lang="en-US" sz="1300"/>
          </a:p>
        </p:txBody>
      </p:sp>
    </p:spTree>
    <p:extLst>
      <p:ext uri="{BB962C8B-B14F-4D97-AF65-F5344CB8AC3E}">
        <p14:creationId xmlns:p14="http://schemas.microsoft.com/office/powerpoint/2010/main" val="2540048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CE35-16A6-493D-B5AB-98DFE79C9046}"/>
              </a:ext>
            </a:extLst>
          </p:cNvPr>
          <p:cNvSpPr>
            <a:spLocks noGrp="1"/>
          </p:cNvSpPr>
          <p:nvPr>
            <p:ph type="title"/>
          </p:nvPr>
        </p:nvSpPr>
        <p:spPr/>
        <p:txBody>
          <a:bodyPr/>
          <a:lstStyle/>
          <a:p>
            <a:r>
              <a:rPr lang="en-US" sz="4000" dirty="0"/>
              <a:t>Scope of Title IX Under the New Regulations</a:t>
            </a:r>
          </a:p>
        </p:txBody>
      </p:sp>
    </p:spTree>
    <p:extLst>
      <p:ext uri="{BB962C8B-B14F-4D97-AF65-F5344CB8AC3E}">
        <p14:creationId xmlns:p14="http://schemas.microsoft.com/office/powerpoint/2010/main" val="2490054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BFC2F13D-D8DA-4511-8490-0778E5281A2F}"/>
              </a:ext>
            </a:extLst>
          </p:cNvPr>
          <p:cNvSpPr>
            <a:spLocks noGrp="1"/>
          </p:cNvSpPr>
          <p:nvPr>
            <p:ph type="sldNum" sz="quarter" idx="10"/>
          </p:nvPr>
        </p:nvSpPr>
        <p:spPr>
          <a:xfrm>
            <a:off x="203562" y="6141380"/>
            <a:ext cx="4086078" cy="311149"/>
          </a:xfrm>
        </p:spPr>
        <p:txBody>
          <a:bodyPr/>
          <a:lstStyle/>
          <a:p>
            <a:pPr algn="l">
              <a:spcAft>
                <a:spcPts val="600"/>
              </a:spcAft>
            </a:pPr>
            <a:fld id="{B6894335-F525-4914-9E22-99B7469D876C}" type="slidenum">
              <a:rPr lang="en-US" smtClean="0"/>
              <a:pPr algn="l">
                <a:spcAft>
                  <a:spcPts val="600"/>
                </a:spcAft>
              </a:pPr>
              <a:t>12</a:t>
            </a:fld>
            <a:r>
              <a:rPr lang="en-US" dirty="0"/>
              <a:t> | © Copyright 2020. Kriha Boucek LLC. Attorney Advertising</a:t>
            </a:r>
          </a:p>
        </p:txBody>
      </p:sp>
      <p:sp>
        <p:nvSpPr>
          <p:cNvPr id="2" name="Title 1">
            <a:extLst>
              <a:ext uri="{FF2B5EF4-FFF2-40B4-BE49-F238E27FC236}">
                <a16:creationId xmlns:a16="http://schemas.microsoft.com/office/drawing/2014/main" id="{458E8B22-6663-4D1B-B020-77467C56843D}"/>
              </a:ext>
            </a:extLst>
          </p:cNvPr>
          <p:cNvSpPr>
            <a:spLocks noGrp="1"/>
          </p:cNvSpPr>
          <p:nvPr>
            <p:ph type="body" sz="quarter" idx="11"/>
          </p:nvPr>
        </p:nvSpPr>
        <p:spPr/>
        <p:txBody>
          <a:bodyPr>
            <a:normAutofit/>
          </a:bodyPr>
          <a:lstStyle/>
          <a:p>
            <a:pPr>
              <a:lnSpc>
                <a:spcPct val="90000"/>
              </a:lnSpc>
              <a:spcAft>
                <a:spcPts val="600"/>
              </a:spcAft>
            </a:pPr>
            <a:r>
              <a:rPr lang="en-US"/>
              <a:t>WHAT does Title IX Cover?</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sz="quarter" idx="12"/>
          </p:nvPr>
        </p:nvSpPr>
        <p:spPr/>
        <p:txBody>
          <a:bodyPr>
            <a:normAutofit/>
          </a:bodyPr>
          <a:lstStyle/>
          <a:p>
            <a:pPr>
              <a:spcAft>
                <a:spcPts val="600"/>
              </a:spcAft>
            </a:pPr>
            <a:r>
              <a:rPr lang="en-US" b="1" dirty="0"/>
              <a:t>“Sexual harassment”: </a:t>
            </a:r>
            <a:r>
              <a:rPr lang="en-US" dirty="0"/>
              <a:t>covers three classifications of sex-based discriminatory conduct:</a:t>
            </a:r>
          </a:p>
          <a:p>
            <a:pPr lvl="1">
              <a:spcAft>
                <a:spcPts val="600"/>
              </a:spcAft>
              <a:buFont typeface="+mj-lt"/>
              <a:buAutoNum type="arabicPeriod"/>
            </a:pPr>
            <a:r>
              <a:rPr lang="en-US" sz="2000" dirty="0">
                <a:solidFill>
                  <a:schemeClr val="tx1"/>
                </a:solidFill>
              </a:rPr>
              <a:t> </a:t>
            </a:r>
            <a:r>
              <a:rPr lang="en-US" sz="2000" b="1" i="1" dirty="0">
                <a:solidFill>
                  <a:schemeClr val="tx1"/>
                </a:solidFill>
              </a:rPr>
              <a:t>Quid pro quo</a:t>
            </a:r>
            <a:r>
              <a:rPr lang="en-US" sz="2000" dirty="0">
                <a:solidFill>
                  <a:schemeClr val="tx1"/>
                </a:solidFill>
              </a:rPr>
              <a:t>: employee offers some kind of aid/benefit/service in exchange for unwelcome sexual conduct</a:t>
            </a:r>
          </a:p>
          <a:p>
            <a:pPr lvl="1">
              <a:spcAft>
                <a:spcPts val="600"/>
              </a:spcAft>
              <a:buFont typeface="+mj-lt"/>
              <a:buAutoNum type="arabicPeriod"/>
            </a:pPr>
            <a:r>
              <a:rPr lang="en-US" sz="2000" dirty="0">
                <a:solidFill>
                  <a:schemeClr val="tx1"/>
                </a:solidFill>
              </a:rPr>
              <a:t> Any incident of </a:t>
            </a:r>
            <a:r>
              <a:rPr lang="en-US" sz="2000" b="1" i="1" dirty="0">
                <a:solidFill>
                  <a:schemeClr val="tx1"/>
                </a:solidFill>
              </a:rPr>
              <a:t>sexual assault</a:t>
            </a:r>
            <a:r>
              <a:rPr lang="en-US" sz="2000" dirty="0">
                <a:solidFill>
                  <a:schemeClr val="tx1"/>
                </a:solidFill>
              </a:rPr>
              <a:t>, </a:t>
            </a:r>
            <a:r>
              <a:rPr lang="en-US" sz="2000" b="1" i="1" dirty="0">
                <a:solidFill>
                  <a:schemeClr val="tx1"/>
                </a:solidFill>
              </a:rPr>
              <a:t>dating violence</a:t>
            </a:r>
            <a:r>
              <a:rPr lang="en-US" sz="2000" dirty="0">
                <a:solidFill>
                  <a:schemeClr val="tx1"/>
                </a:solidFill>
              </a:rPr>
              <a:t>, </a:t>
            </a:r>
            <a:r>
              <a:rPr lang="en-US" sz="2000" b="1" i="1" dirty="0">
                <a:solidFill>
                  <a:schemeClr val="tx1"/>
                </a:solidFill>
              </a:rPr>
              <a:t>domestic violence</a:t>
            </a:r>
            <a:r>
              <a:rPr lang="en-US" sz="2000" dirty="0">
                <a:solidFill>
                  <a:schemeClr val="tx1"/>
                </a:solidFill>
              </a:rPr>
              <a:t>, or </a:t>
            </a:r>
            <a:r>
              <a:rPr lang="en-US" sz="2000" b="1" i="1" dirty="0">
                <a:solidFill>
                  <a:schemeClr val="tx1"/>
                </a:solidFill>
              </a:rPr>
              <a:t>stalking</a:t>
            </a:r>
            <a:r>
              <a:rPr lang="en-US" sz="2000" dirty="0">
                <a:solidFill>
                  <a:schemeClr val="tx1"/>
                </a:solidFill>
              </a:rPr>
              <a:t>, as defined in the </a:t>
            </a:r>
            <a:r>
              <a:rPr lang="en-US" sz="2000" dirty="0" err="1">
                <a:solidFill>
                  <a:schemeClr val="tx1"/>
                </a:solidFill>
              </a:rPr>
              <a:t>Clery</a:t>
            </a:r>
            <a:r>
              <a:rPr lang="en-US" sz="2000" dirty="0">
                <a:solidFill>
                  <a:schemeClr val="tx1"/>
                </a:solidFill>
              </a:rPr>
              <a:t> Act / Violence Against Women Act</a:t>
            </a:r>
          </a:p>
          <a:p>
            <a:pPr lvl="1">
              <a:spcAft>
                <a:spcPts val="600"/>
              </a:spcAft>
              <a:buFont typeface="+mj-lt"/>
              <a:buAutoNum type="arabicPeriod"/>
            </a:pPr>
            <a:r>
              <a:rPr lang="en-US" sz="2000" dirty="0">
                <a:solidFill>
                  <a:schemeClr val="tx1"/>
                </a:solidFill>
              </a:rPr>
              <a:t> Unwelcome conduct that is:</a:t>
            </a:r>
          </a:p>
          <a:p>
            <a:pPr marL="342900" lvl="3" indent="-342900">
              <a:spcAft>
                <a:spcPts val="600"/>
              </a:spcAft>
              <a:buFont typeface="Arial" panose="020B0604020202020204" pitchFamily="34" charset="0"/>
              <a:buChar char="•"/>
            </a:pPr>
            <a:r>
              <a:rPr lang="en-US" sz="2000" i="1" dirty="0">
                <a:solidFill>
                  <a:schemeClr val="tx1"/>
                </a:solidFill>
              </a:rPr>
              <a:t>Based on sex;</a:t>
            </a:r>
          </a:p>
          <a:p>
            <a:pPr marL="342900" lvl="3" indent="-342900">
              <a:spcAft>
                <a:spcPts val="600"/>
              </a:spcAft>
              <a:buFont typeface="Arial" panose="020B0604020202020204" pitchFamily="34" charset="0"/>
              <a:buChar char="•"/>
            </a:pPr>
            <a:r>
              <a:rPr lang="en-US" sz="2000" b="1" i="1" dirty="0">
                <a:solidFill>
                  <a:schemeClr val="tx1"/>
                </a:solidFill>
              </a:rPr>
              <a:t>So severe </a:t>
            </a:r>
            <a:r>
              <a:rPr lang="en-US" sz="2000" b="1" dirty="0">
                <a:solidFill>
                  <a:schemeClr val="tx1"/>
                </a:solidFill>
              </a:rPr>
              <a:t>AND </a:t>
            </a:r>
            <a:r>
              <a:rPr lang="en-US" sz="2000" b="1" i="1" dirty="0">
                <a:solidFill>
                  <a:schemeClr val="tx1"/>
                </a:solidFill>
              </a:rPr>
              <a:t>pervasive</a:t>
            </a:r>
            <a:r>
              <a:rPr lang="en-US" sz="2000" b="1" dirty="0">
                <a:solidFill>
                  <a:schemeClr val="tx1"/>
                </a:solidFill>
              </a:rPr>
              <a:t> AND </a:t>
            </a:r>
            <a:r>
              <a:rPr lang="en-US" sz="2000" b="1" i="1" dirty="0">
                <a:solidFill>
                  <a:schemeClr val="tx1"/>
                </a:solidFill>
              </a:rPr>
              <a:t>objectively offensive</a:t>
            </a:r>
            <a:r>
              <a:rPr lang="en-US" sz="2000" i="1" dirty="0">
                <a:solidFill>
                  <a:schemeClr val="tx1"/>
                </a:solidFill>
              </a:rPr>
              <a:t>;</a:t>
            </a:r>
          </a:p>
          <a:p>
            <a:pPr marL="342900" lvl="3" indent="-342900">
              <a:spcAft>
                <a:spcPts val="600"/>
              </a:spcAft>
              <a:buFont typeface="Arial" panose="020B0604020202020204" pitchFamily="34" charset="0"/>
              <a:buChar char="•"/>
            </a:pPr>
            <a:r>
              <a:rPr lang="en-US" sz="2000" dirty="0">
                <a:solidFill>
                  <a:schemeClr val="tx1"/>
                </a:solidFill>
              </a:rPr>
              <a:t>That it effectively DENIES a person </a:t>
            </a:r>
            <a:r>
              <a:rPr lang="en-US" sz="2000" i="1" dirty="0">
                <a:solidFill>
                  <a:schemeClr val="tx1"/>
                </a:solidFill>
              </a:rPr>
              <a:t>equal access </a:t>
            </a:r>
            <a:r>
              <a:rPr lang="en-US" sz="2000" dirty="0">
                <a:solidFill>
                  <a:schemeClr val="tx1"/>
                </a:solidFill>
              </a:rPr>
              <a:t>to educational program or activity.</a:t>
            </a:r>
          </a:p>
          <a:p>
            <a:pPr marL="118531" indent="0">
              <a:spcAft>
                <a:spcPts val="600"/>
              </a:spcAft>
              <a:buNone/>
            </a:pPr>
            <a:r>
              <a:rPr lang="en-US" b="1" dirty="0"/>
              <a:t>							</a:t>
            </a:r>
            <a:r>
              <a:rPr lang="en-US" dirty="0"/>
              <a:t>34 CFR § 106.30(a)</a:t>
            </a:r>
            <a:endParaRPr lang="en-US" b="1" dirty="0"/>
          </a:p>
        </p:txBody>
      </p:sp>
    </p:spTree>
    <p:extLst>
      <p:ext uri="{BB962C8B-B14F-4D97-AF65-F5344CB8AC3E}">
        <p14:creationId xmlns:p14="http://schemas.microsoft.com/office/powerpoint/2010/main" val="735509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223B-7BD0-4EFC-883E-789506EDFC91}"/>
              </a:ext>
            </a:extLst>
          </p:cNvPr>
          <p:cNvSpPr>
            <a:spLocks noGrp="1"/>
          </p:cNvSpPr>
          <p:nvPr>
            <p:ph type="ctrTitle"/>
          </p:nvPr>
        </p:nvSpPr>
        <p:spPr>
          <a:xfrm>
            <a:off x="2515200" y="2369480"/>
            <a:ext cx="7161600" cy="2291730"/>
          </a:xfrm>
        </p:spPr>
        <p:txBody>
          <a:bodyPr/>
          <a:lstStyle/>
          <a:p>
            <a:r>
              <a:rPr lang="en-US" dirty="0"/>
              <a:t>Example Scenarios:</a:t>
            </a:r>
          </a:p>
        </p:txBody>
      </p:sp>
    </p:spTree>
    <p:extLst>
      <p:ext uri="{BB962C8B-B14F-4D97-AF65-F5344CB8AC3E}">
        <p14:creationId xmlns:p14="http://schemas.microsoft.com/office/powerpoint/2010/main" val="2198533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F82E-C26E-4286-96D1-8DCFD13D21F2}"/>
              </a:ext>
            </a:extLst>
          </p:cNvPr>
          <p:cNvSpPr>
            <a:spLocks noGrp="1"/>
          </p:cNvSpPr>
          <p:nvPr>
            <p:ph type="ctrTitle"/>
          </p:nvPr>
        </p:nvSpPr>
        <p:spPr>
          <a:xfrm>
            <a:off x="825190" y="535259"/>
            <a:ext cx="10838985" cy="4115821"/>
          </a:xfrm>
        </p:spPr>
        <p:txBody>
          <a:bodyPr anchor="t" anchorCtr="0"/>
          <a:lstStyle/>
          <a:p>
            <a:pPr algn="l"/>
            <a:r>
              <a:rPr lang="en-US" sz="2400" dirty="0"/>
              <a:t>Example 1:</a:t>
            </a:r>
            <a:br>
              <a:rPr lang="en-US" sz="2400" dirty="0"/>
            </a:br>
            <a:br>
              <a:rPr lang="en-US" sz="2400" dirty="0"/>
            </a:br>
            <a:r>
              <a:rPr lang="en-US" sz="2400" dirty="0"/>
              <a:t>A fifth grader tells her teacher that a student in her class is trying to touch her chest and her private areas, and saying things to her like “I want to get in bed with you” and “I want to feel your boobs.” The student says the classmate also put a door stop in his pants and tried to rub up against her in the hallway. This kind of behavior occurred nearly every day over several months. The student tells her teacher this is why her grades have dropped, that she is always nervous and anxious in school now. The girl’s mother also met several times with the principal to discuss the behavior.</a:t>
            </a:r>
            <a:br>
              <a:rPr lang="en-US" sz="2400" dirty="0"/>
            </a:br>
            <a:br>
              <a:rPr lang="en-US" sz="2400" dirty="0"/>
            </a:br>
            <a:br>
              <a:rPr lang="en-US" sz="2400" dirty="0"/>
            </a:br>
            <a:r>
              <a:rPr lang="en-US" sz="2400" dirty="0"/>
              <a:t>Does this behavior, as described, meet the definition of sexual harassment under the Title IX regulations? If so, which prong does it fit, and why?</a:t>
            </a:r>
          </a:p>
        </p:txBody>
      </p:sp>
    </p:spTree>
    <p:extLst>
      <p:ext uri="{BB962C8B-B14F-4D97-AF65-F5344CB8AC3E}">
        <p14:creationId xmlns:p14="http://schemas.microsoft.com/office/powerpoint/2010/main" val="1039824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F82E-C26E-4286-96D1-8DCFD13D21F2}"/>
              </a:ext>
            </a:extLst>
          </p:cNvPr>
          <p:cNvSpPr>
            <a:spLocks noGrp="1"/>
          </p:cNvSpPr>
          <p:nvPr>
            <p:ph type="ctrTitle"/>
          </p:nvPr>
        </p:nvSpPr>
        <p:spPr>
          <a:xfrm>
            <a:off x="825190" y="535259"/>
            <a:ext cx="10838985" cy="5142527"/>
          </a:xfrm>
        </p:spPr>
        <p:txBody>
          <a:bodyPr anchor="t" anchorCtr="0"/>
          <a:lstStyle/>
          <a:p>
            <a:pPr algn="l"/>
            <a:r>
              <a:rPr lang="en-US" sz="2400" dirty="0"/>
              <a:t>Example 2:</a:t>
            </a:r>
            <a:br>
              <a:rPr lang="en-US" sz="2400" dirty="0"/>
            </a:br>
            <a:br>
              <a:rPr lang="en-US" sz="2400" dirty="0"/>
            </a:br>
            <a:r>
              <a:rPr lang="en-US" sz="2400" dirty="0"/>
              <a:t>A male student in seventh grade is the target of bullying by football players. On multiple occasions, the players pushed the student against a locker, ridicule him, threaten him, and say things like he “would be better off dead” or that he “should commit suicide.” Given what is said to the student, teachers suspect that he is the target of bullying because he is perceived as “not masculine enough” and not presenting himself in the same way as other male students at the school. On one occasion, the student was bullied in a classroom, and when he asked to leave the classroom to go to the guidance counselor’s office, his teacher told him that he “needed to stop being a baby.”</a:t>
            </a:r>
            <a:br>
              <a:rPr lang="en-US" sz="2400" dirty="0"/>
            </a:br>
            <a:br>
              <a:rPr lang="en-US" sz="2400" dirty="0"/>
            </a:br>
            <a:br>
              <a:rPr lang="en-US" sz="2400" dirty="0"/>
            </a:br>
            <a:r>
              <a:rPr lang="en-US" sz="2400" dirty="0"/>
              <a:t>Does this behavior, as described, meet the definition of sexual harassment under the Title IX regulations? If so, which prong does it fit, and why?</a:t>
            </a:r>
          </a:p>
        </p:txBody>
      </p:sp>
    </p:spTree>
    <p:extLst>
      <p:ext uri="{BB962C8B-B14F-4D97-AF65-F5344CB8AC3E}">
        <p14:creationId xmlns:p14="http://schemas.microsoft.com/office/powerpoint/2010/main" val="1782835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F82E-C26E-4286-96D1-8DCFD13D21F2}"/>
              </a:ext>
            </a:extLst>
          </p:cNvPr>
          <p:cNvSpPr>
            <a:spLocks noGrp="1"/>
          </p:cNvSpPr>
          <p:nvPr>
            <p:ph type="ctrTitle"/>
          </p:nvPr>
        </p:nvSpPr>
        <p:spPr>
          <a:xfrm>
            <a:off x="825190" y="535259"/>
            <a:ext cx="10838985" cy="5950601"/>
          </a:xfrm>
        </p:spPr>
        <p:txBody>
          <a:bodyPr anchor="t" anchorCtr="0"/>
          <a:lstStyle/>
          <a:p>
            <a:pPr algn="l"/>
            <a:r>
              <a:rPr lang="en-US" sz="2400" dirty="0"/>
              <a:t>Example 3:</a:t>
            </a:r>
            <a:br>
              <a:rPr lang="en-US" sz="2400" dirty="0"/>
            </a:br>
            <a:br>
              <a:rPr lang="en-US" sz="2400" dirty="0"/>
            </a:br>
            <a:r>
              <a:rPr lang="en-US" sz="2400" dirty="0"/>
              <a:t>A female high school student is the only female student on the school’s wrestling team. Over the course of about three years that the student was on the wrestling team, the (male) coach made the following comments:</a:t>
            </a:r>
            <a:br>
              <a:rPr lang="en-US" sz="2400" dirty="0"/>
            </a:br>
            <a:r>
              <a:rPr lang="en-US" sz="2400" dirty="0"/>
              <a:t> - When the female student was wrestling with a male student, the coach said to him, “How does it feel knowing that’s probably one of the only women you’ll ever have on top of you?” Another time, while the same two students were wrestling, the coach said to the male student, “she’ll be the only girl you’ll touch.”</a:t>
            </a:r>
            <a:br>
              <a:rPr lang="en-US" sz="2400" dirty="0"/>
            </a:br>
            <a:r>
              <a:rPr lang="en-US" sz="2400" dirty="0"/>
              <a:t> - To the female student directly, the coach said, “You’ll have to be a ‘boy’ on the team,” at least twice. He also said that she would have to have “strap-</a:t>
            </a:r>
            <a:r>
              <a:rPr lang="en-US" sz="2400" dirty="0" err="1"/>
              <a:t>ons</a:t>
            </a:r>
            <a:r>
              <a:rPr lang="en-US" sz="2400" dirty="0"/>
              <a:t>” [referring to prosthetic penises] at least four times.</a:t>
            </a:r>
            <a:br>
              <a:rPr lang="en-US" sz="2400" dirty="0"/>
            </a:br>
            <a:r>
              <a:rPr lang="en-US" sz="2400" dirty="0"/>
              <a:t> - The coach asked the student if she was having her menstrual cycle during a wrestling match, because he could see her “pad” through her singlet, and then laughed about it with another coach.</a:t>
            </a:r>
            <a:br>
              <a:rPr lang="en-US" sz="2400" dirty="0"/>
            </a:br>
            <a:br>
              <a:rPr lang="en-US" sz="2400" dirty="0"/>
            </a:br>
            <a:r>
              <a:rPr lang="en-US" sz="2400" dirty="0"/>
              <a:t>Does this behavior, as described, meet the definition of sexual harassment under the Title IX regulations? If so, which prong does it fit, and why?</a:t>
            </a:r>
          </a:p>
        </p:txBody>
      </p:sp>
    </p:spTree>
    <p:extLst>
      <p:ext uri="{BB962C8B-B14F-4D97-AF65-F5344CB8AC3E}">
        <p14:creationId xmlns:p14="http://schemas.microsoft.com/office/powerpoint/2010/main" val="396122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6FFC-5679-7E40-9AF3-6501755A0C7F}"/>
              </a:ext>
            </a:extLst>
          </p:cNvPr>
          <p:cNvSpPr>
            <a:spLocks noGrp="1"/>
          </p:cNvSpPr>
          <p:nvPr>
            <p:ph type="title"/>
          </p:nvPr>
        </p:nvSpPr>
        <p:spPr>
          <a:xfrm>
            <a:off x="838200" y="365125"/>
            <a:ext cx="10138715" cy="1325563"/>
          </a:xfrm>
        </p:spPr>
        <p:txBody>
          <a:bodyPr anchor="ctr">
            <a:normAutofit/>
          </a:bodyPr>
          <a:lstStyle/>
          <a:p>
            <a:pPr>
              <a:lnSpc>
                <a:spcPct val="90000"/>
              </a:lnSpc>
            </a:pPr>
            <a:r>
              <a:rPr lang="en-US" sz="4200"/>
              <a:t>Title IX vs. Illinois Sexual Harassment</a:t>
            </a:r>
          </a:p>
        </p:txBody>
      </p:sp>
      <p:sp>
        <p:nvSpPr>
          <p:cNvPr id="3" name="Text Placeholder 2">
            <a:extLst>
              <a:ext uri="{FF2B5EF4-FFF2-40B4-BE49-F238E27FC236}">
                <a16:creationId xmlns:a16="http://schemas.microsoft.com/office/drawing/2014/main" id="{B0F773BC-81F3-8347-A754-D740ED5C60E8}"/>
              </a:ext>
            </a:extLst>
          </p:cNvPr>
          <p:cNvSpPr>
            <a:spLocks noGrp="1"/>
          </p:cNvSpPr>
          <p:nvPr>
            <p:ph sz="half" idx="1"/>
          </p:nvPr>
        </p:nvSpPr>
        <p:spPr>
          <a:xfrm>
            <a:off x="838200" y="1825625"/>
            <a:ext cx="5181600" cy="4351338"/>
          </a:xfrm>
        </p:spPr>
        <p:txBody>
          <a:bodyPr>
            <a:normAutofit/>
          </a:bodyPr>
          <a:lstStyle/>
          <a:p>
            <a:pPr>
              <a:spcAft>
                <a:spcPts val="600"/>
              </a:spcAft>
            </a:pPr>
            <a:r>
              <a:rPr lang="en-US" dirty="0"/>
              <a:t>Illinois: </a:t>
            </a:r>
            <a:r>
              <a:rPr lang="en-US"/>
              <a:t>"</a:t>
            </a:r>
            <a:r>
              <a:rPr lang="en-US" b="1" i="1"/>
              <a:t>Sexual Harassment</a:t>
            </a:r>
            <a:r>
              <a:rPr lang="en-US"/>
              <a:t>” is defined as unwelcome sexual advances, requests for sexual favors, and other verbal or physical conduct of a sexual nature.</a:t>
            </a:r>
          </a:p>
          <a:p>
            <a:pPr>
              <a:spcAft>
                <a:spcPts val="600"/>
              </a:spcAft>
            </a:pPr>
            <a:endParaRPr lang="en-US"/>
          </a:p>
        </p:txBody>
      </p:sp>
      <p:sp>
        <p:nvSpPr>
          <p:cNvPr id="4" name="Text Placeholder 3">
            <a:extLst>
              <a:ext uri="{FF2B5EF4-FFF2-40B4-BE49-F238E27FC236}">
                <a16:creationId xmlns:a16="http://schemas.microsoft.com/office/drawing/2014/main" id="{45DBC3F2-C467-DF47-8A47-22A0B2AA8C21}"/>
              </a:ext>
            </a:extLst>
          </p:cNvPr>
          <p:cNvSpPr>
            <a:spLocks noGrp="1"/>
          </p:cNvSpPr>
          <p:nvPr>
            <p:ph sz="half" idx="2"/>
          </p:nvPr>
        </p:nvSpPr>
        <p:spPr>
          <a:xfrm>
            <a:off x="6172200" y="1825625"/>
            <a:ext cx="5181600" cy="4351338"/>
          </a:xfrm>
        </p:spPr>
        <p:txBody>
          <a:bodyPr>
            <a:normAutofit/>
          </a:bodyPr>
          <a:lstStyle/>
          <a:p>
            <a:pPr>
              <a:lnSpc>
                <a:spcPct val="90000"/>
              </a:lnSpc>
              <a:spcAft>
                <a:spcPts val="600"/>
              </a:spcAft>
            </a:pPr>
            <a:r>
              <a:rPr lang="en-US" sz="1900"/>
              <a:t>Title IX:  </a:t>
            </a:r>
            <a:r>
              <a:rPr lang="en-US" sz="1900" b="1"/>
              <a:t>“</a:t>
            </a:r>
            <a:r>
              <a:rPr lang="en-US" sz="1900" b="1" i="1"/>
              <a:t>Title IX Sexual Harassment</a:t>
            </a:r>
            <a:r>
              <a:rPr lang="en-US" sz="1900" b="1"/>
              <a:t>” </a:t>
            </a:r>
            <a:r>
              <a:rPr lang="en-US" sz="1900"/>
              <a:t>is defined as Conduct on the basis of sex that satisfies one or more of the following: (1) A District employee conditions the provision of an aid, benefit, or service on an individual’s participation in unwelcome sexual conduct; (2) Unwelcome conduct determined by a reasonable person to be so severe, pervasive, and objectively offensive that it effectively denies a person equal access to the District’s education program or activity; or; (3) </a:t>
            </a:r>
            <a:r>
              <a:rPr lang="en-US" sz="1900" i="1"/>
              <a:t>Sexual assault,</a:t>
            </a:r>
            <a:r>
              <a:rPr lang="en-US" sz="1900"/>
              <a:t> </a:t>
            </a:r>
            <a:r>
              <a:rPr lang="en-US" sz="1900" i="1"/>
              <a:t>dating violence</a:t>
            </a:r>
            <a:r>
              <a:rPr lang="en-US" sz="1900"/>
              <a:t>, </a:t>
            </a:r>
            <a:r>
              <a:rPr lang="en-US" sz="1900" i="1"/>
              <a:t>domestic violence</a:t>
            </a:r>
            <a:r>
              <a:rPr lang="en-US" sz="1900"/>
              <a:t>, or </a:t>
            </a:r>
            <a:r>
              <a:rPr lang="en-US" sz="1900" i="1"/>
              <a:t>stalking</a:t>
            </a:r>
            <a:endParaRPr lang="en-US" sz="1900"/>
          </a:p>
          <a:p>
            <a:pPr>
              <a:lnSpc>
                <a:spcPct val="90000"/>
              </a:lnSpc>
              <a:spcAft>
                <a:spcPts val="600"/>
              </a:spcAft>
            </a:pPr>
            <a:r>
              <a:rPr lang="en-US" sz="1900"/>
              <a:t> </a:t>
            </a:r>
          </a:p>
        </p:txBody>
      </p:sp>
      <p:sp>
        <p:nvSpPr>
          <p:cNvPr id="9" name="Slide Number Placeholder 4">
            <a:extLst>
              <a:ext uri="{FF2B5EF4-FFF2-40B4-BE49-F238E27FC236}">
                <a16:creationId xmlns:a16="http://schemas.microsoft.com/office/drawing/2014/main" id="{09A72982-5FBC-4B9A-849D-861798AA20B9}"/>
              </a:ext>
            </a:extLst>
          </p:cNvPr>
          <p:cNvSpPr>
            <a:spLocks noGrp="1"/>
          </p:cNvSpPr>
          <p:nvPr>
            <p:ph type="sldNum" sz="quarter" idx="4"/>
          </p:nvPr>
        </p:nvSpPr>
        <p:spPr>
          <a:xfrm>
            <a:off x="190500" y="6407151"/>
            <a:ext cx="4086078" cy="311149"/>
          </a:xfrm>
        </p:spPr>
        <p:txBody>
          <a:bodyPr/>
          <a:lstStyle/>
          <a:p>
            <a:pPr algn="l">
              <a:spcAft>
                <a:spcPts val="600"/>
              </a:spcAft>
            </a:pPr>
            <a:fld id="{B6894335-F525-4914-9E22-99B7469D876C}" type="slidenum">
              <a:rPr lang="en-US" smtClean="0"/>
              <a:pPr algn="l">
                <a:spcAft>
                  <a:spcPts val="600"/>
                </a:spcAft>
              </a:pPr>
              <a:t>17</a:t>
            </a:fld>
            <a:r>
              <a:rPr lang="en-US"/>
              <a:t> | © Copyright 2019. Kriha Boucek LLC. Attorney Advertising</a:t>
            </a:r>
          </a:p>
        </p:txBody>
      </p:sp>
    </p:spTree>
    <p:extLst>
      <p:ext uri="{BB962C8B-B14F-4D97-AF65-F5344CB8AC3E}">
        <p14:creationId xmlns:p14="http://schemas.microsoft.com/office/powerpoint/2010/main" val="2320119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E4B3FF1A-275D-431C-876D-0A00F5EEAEE7}"/>
              </a:ext>
            </a:extLst>
          </p:cNvPr>
          <p:cNvSpPr>
            <a:spLocks noGrp="1"/>
          </p:cNvSpPr>
          <p:nvPr>
            <p:ph type="sldNum" sz="quarter" idx="10"/>
          </p:nvPr>
        </p:nvSpPr>
        <p:spPr>
          <a:xfrm>
            <a:off x="229687" y="6296955"/>
            <a:ext cx="4655821" cy="338976"/>
          </a:xfrm>
        </p:spPr>
        <p:txBody>
          <a:bodyPr/>
          <a:lstStyle/>
          <a:p>
            <a:pPr algn="l">
              <a:spcAft>
                <a:spcPts val="600"/>
              </a:spcAft>
            </a:pPr>
            <a:fld id="{B6894335-F525-4914-9E22-99B7469D876C}" type="slidenum">
              <a:rPr lang="en-US" smtClean="0"/>
              <a:pPr algn="l">
                <a:spcAft>
                  <a:spcPts val="600"/>
                </a:spcAft>
              </a:pPr>
              <a:t>18</a:t>
            </a:fld>
            <a:r>
              <a:rPr lang="en-US" dirty="0"/>
              <a:t> | © Copyright 2020. Kriha Boucek LLC. Attorney Advertising</a:t>
            </a:r>
          </a:p>
        </p:txBody>
      </p:sp>
      <p:sp>
        <p:nvSpPr>
          <p:cNvPr id="2" name="Title 1">
            <a:extLst>
              <a:ext uri="{FF2B5EF4-FFF2-40B4-BE49-F238E27FC236}">
                <a16:creationId xmlns:a16="http://schemas.microsoft.com/office/drawing/2014/main" id="{458E8B22-6663-4D1B-B020-77467C56843D}"/>
              </a:ext>
            </a:extLst>
          </p:cNvPr>
          <p:cNvSpPr>
            <a:spLocks noGrp="1"/>
          </p:cNvSpPr>
          <p:nvPr>
            <p:ph type="body" sz="quarter" idx="11"/>
          </p:nvPr>
        </p:nvSpPr>
        <p:spPr/>
        <p:txBody>
          <a:bodyPr>
            <a:normAutofit/>
          </a:bodyPr>
          <a:lstStyle/>
          <a:p>
            <a:pPr>
              <a:spcAft>
                <a:spcPts val="600"/>
              </a:spcAft>
            </a:pPr>
            <a:r>
              <a:rPr lang="en-US" sz="3700" dirty="0"/>
              <a:t>WHO are the parties involved?</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sz="quarter" idx="12"/>
          </p:nvPr>
        </p:nvSpPr>
        <p:spPr/>
        <p:txBody>
          <a:bodyPr>
            <a:noAutofit/>
          </a:bodyPr>
          <a:lstStyle/>
          <a:p>
            <a:pPr>
              <a:lnSpc>
                <a:spcPct val="90000"/>
              </a:lnSpc>
              <a:spcAft>
                <a:spcPts val="600"/>
              </a:spcAft>
            </a:pPr>
            <a:r>
              <a:rPr lang="en-US" sz="1600" b="1" u="sng" dirty="0" err="1"/>
              <a:t>Comlainant</a:t>
            </a:r>
            <a:r>
              <a:rPr lang="en-US" sz="1600" b="1" dirty="0"/>
              <a:t>: </a:t>
            </a:r>
            <a:r>
              <a:rPr lang="en-US" sz="1600" dirty="0"/>
              <a:t>an individual who is alleged to be the victim of conduct that could constitute sexual harassment</a:t>
            </a:r>
          </a:p>
          <a:p>
            <a:pPr>
              <a:lnSpc>
                <a:spcPct val="90000"/>
              </a:lnSpc>
              <a:spcAft>
                <a:spcPts val="600"/>
              </a:spcAft>
            </a:pPr>
            <a:r>
              <a:rPr lang="en-US" sz="1600" b="1" u="sng" dirty="0"/>
              <a:t>Respondent</a:t>
            </a:r>
            <a:r>
              <a:rPr lang="en-US" sz="1600" b="1" dirty="0"/>
              <a:t>: </a:t>
            </a:r>
            <a:r>
              <a:rPr lang="en-US" sz="1600" dirty="0"/>
              <a:t>an individual who has been reported to be the perpetrator of conduct that could constitute sexual harassment</a:t>
            </a:r>
          </a:p>
          <a:p>
            <a:pPr>
              <a:lnSpc>
                <a:spcPct val="90000"/>
              </a:lnSpc>
              <a:spcAft>
                <a:spcPts val="600"/>
              </a:spcAft>
            </a:pPr>
            <a:endParaRPr lang="en-US" sz="1600" dirty="0"/>
          </a:p>
          <a:p>
            <a:pPr>
              <a:lnSpc>
                <a:spcPct val="90000"/>
              </a:lnSpc>
              <a:spcAft>
                <a:spcPts val="600"/>
              </a:spcAft>
            </a:pPr>
            <a:r>
              <a:rPr lang="en-US" sz="1600" b="1" u="sng" dirty="0"/>
              <a:t>Title IX Coordinator</a:t>
            </a:r>
            <a:r>
              <a:rPr lang="en-US" sz="1600" b="1" dirty="0"/>
              <a:t>: </a:t>
            </a:r>
            <a:r>
              <a:rPr lang="en-US" sz="1600" dirty="0"/>
              <a:t>schools must designate a Title IX Coordinator to coordinate all the school’s efforts to comply with the Title IX Regulations</a:t>
            </a:r>
          </a:p>
          <a:p>
            <a:pPr>
              <a:lnSpc>
                <a:spcPct val="90000"/>
              </a:lnSpc>
              <a:spcAft>
                <a:spcPts val="600"/>
              </a:spcAft>
            </a:pPr>
            <a:r>
              <a:rPr lang="en-US" sz="1600" b="1" u="sng" dirty="0"/>
              <a:t>Investigator</a:t>
            </a:r>
            <a:r>
              <a:rPr lang="en-US" sz="1600" b="1" dirty="0"/>
              <a:t>: </a:t>
            </a:r>
            <a:r>
              <a:rPr lang="en-US" sz="1600" dirty="0"/>
              <a:t>individual(s) who investigate(s) allegations sexual harassment made in a formal complaint and create(s) investigative report; may be Title IX Coordinator, but not in all circumstances </a:t>
            </a:r>
            <a:r>
              <a:rPr lang="en-US" sz="1600" i="1" dirty="0"/>
              <a:t>(more on this later)</a:t>
            </a:r>
            <a:endParaRPr lang="en-US" sz="1600" dirty="0"/>
          </a:p>
          <a:p>
            <a:pPr>
              <a:lnSpc>
                <a:spcPct val="90000"/>
              </a:lnSpc>
              <a:spcAft>
                <a:spcPts val="600"/>
              </a:spcAft>
            </a:pPr>
            <a:r>
              <a:rPr lang="en-US" sz="1600" b="1" u="sng" dirty="0"/>
              <a:t>Decision-maker</a:t>
            </a:r>
            <a:r>
              <a:rPr lang="en-US" sz="1600" b="1" dirty="0"/>
              <a:t>: </a:t>
            </a:r>
            <a:r>
              <a:rPr lang="en-US" sz="1600" dirty="0"/>
              <a:t>individual(s) who make(s) a determination of responsibility based on investigative report, evidence, statements, and any hearings as to alleged sexual harassment made in a formal complaint; </a:t>
            </a:r>
            <a:r>
              <a:rPr lang="en-US" sz="1600" i="1" dirty="0"/>
              <a:t>cannot</a:t>
            </a:r>
            <a:r>
              <a:rPr lang="en-US" sz="1600" dirty="0"/>
              <a:t> be the same person(s) as the Title IX Coordinator or Investigator </a:t>
            </a:r>
            <a:r>
              <a:rPr lang="en-US" sz="1600" i="1" dirty="0"/>
              <a:t>(more on this later)</a:t>
            </a:r>
            <a:endParaRPr lang="en-US" sz="1600" dirty="0"/>
          </a:p>
          <a:p>
            <a:pPr>
              <a:lnSpc>
                <a:spcPct val="90000"/>
              </a:lnSpc>
              <a:spcAft>
                <a:spcPts val="600"/>
              </a:spcAft>
            </a:pPr>
            <a:r>
              <a:rPr lang="en-US" sz="1600" b="1" u="sng" dirty="0"/>
              <a:t>Appeals Decision-maker</a:t>
            </a:r>
            <a:r>
              <a:rPr lang="en-US" sz="1600" b="1" dirty="0"/>
              <a:t>: </a:t>
            </a:r>
            <a:r>
              <a:rPr lang="en-US" sz="1600" dirty="0"/>
              <a:t>individual(s) who review(s) the appeal of any determination of responsibility; </a:t>
            </a:r>
            <a:r>
              <a:rPr lang="en-US" sz="1600" i="1" dirty="0"/>
              <a:t>cannot</a:t>
            </a:r>
            <a:r>
              <a:rPr lang="en-US" sz="1600" dirty="0"/>
              <a:t> be the same person(s) as the Title IX Coordinator, Investigator, or original Decision-maker </a:t>
            </a:r>
            <a:r>
              <a:rPr lang="en-US" sz="1600" i="1" dirty="0"/>
              <a:t>(more on this later)</a:t>
            </a:r>
          </a:p>
          <a:p>
            <a:pPr marL="118531" indent="0">
              <a:lnSpc>
                <a:spcPct val="90000"/>
              </a:lnSpc>
              <a:spcAft>
                <a:spcPts val="600"/>
              </a:spcAft>
              <a:buNone/>
            </a:pPr>
            <a:r>
              <a:rPr lang="en-US" sz="1600" dirty="0"/>
              <a:t>					34 CFR §§ 106.8, 106.30(a), 106.46(b)(5)-(8)</a:t>
            </a:r>
          </a:p>
        </p:txBody>
      </p:sp>
    </p:spTree>
    <p:extLst>
      <p:ext uri="{BB962C8B-B14F-4D97-AF65-F5344CB8AC3E}">
        <p14:creationId xmlns:p14="http://schemas.microsoft.com/office/powerpoint/2010/main" val="1136863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0BFD0AB0-F942-4101-92B3-2BFEE98DD55B}"/>
              </a:ext>
            </a:extLst>
          </p:cNvPr>
          <p:cNvSpPr>
            <a:spLocks noGrp="1"/>
          </p:cNvSpPr>
          <p:nvPr>
            <p:ph type="sldNum" sz="quarter" idx="10"/>
          </p:nvPr>
        </p:nvSpPr>
        <p:spPr>
          <a:xfrm>
            <a:off x="190500" y="6407151"/>
            <a:ext cx="4086078" cy="311149"/>
          </a:xfrm>
        </p:spPr>
        <p:txBody>
          <a:bodyPr/>
          <a:lstStyle/>
          <a:p>
            <a:pPr algn="l">
              <a:spcAft>
                <a:spcPts val="600"/>
              </a:spcAft>
            </a:pPr>
            <a:fld id="{B6894335-F525-4914-9E22-99B7469D876C}" type="slidenum">
              <a:rPr lang="en-US" smtClean="0"/>
              <a:pPr algn="l">
                <a:spcAft>
                  <a:spcPts val="600"/>
                </a:spcAft>
              </a:pPr>
              <a:t>19</a:t>
            </a:fld>
            <a:r>
              <a:rPr lang="en-US"/>
              <a:t> | © Copyright 2019. Kriha Boucek LLC. Attorney Advertising</a:t>
            </a:r>
          </a:p>
        </p:txBody>
      </p:sp>
      <p:sp>
        <p:nvSpPr>
          <p:cNvPr id="2" name="Title 1">
            <a:extLst>
              <a:ext uri="{FF2B5EF4-FFF2-40B4-BE49-F238E27FC236}">
                <a16:creationId xmlns:a16="http://schemas.microsoft.com/office/drawing/2014/main" id="{458E8B22-6663-4D1B-B020-77467C56843D}"/>
              </a:ext>
            </a:extLst>
          </p:cNvPr>
          <p:cNvSpPr>
            <a:spLocks noGrp="1"/>
          </p:cNvSpPr>
          <p:nvPr>
            <p:ph type="body" sz="quarter" idx="11"/>
          </p:nvPr>
        </p:nvSpPr>
        <p:spPr>
          <a:xfrm>
            <a:off x="6495940" y="850052"/>
            <a:ext cx="5125446" cy="1158875"/>
          </a:xfrm>
        </p:spPr>
        <p:txBody>
          <a:bodyPr>
            <a:normAutofit/>
          </a:bodyPr>
          <a:lstStyle/>
          <a:p>
            <a:pPr>
              <a:lnSpc>
                <a:spcPct val="90000"/>
              </a:lnSpc>
              <a:spcAft>
                <a:spcPts val="600"/>
              </a:spcAft>
            </a:pPr>
            <a:r>
              <a:rPr lang="en-US" sz="3700"/>
              <a:t>WHERE does Title IX Apply?</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sz="quarter" idx="12"/>
          </p:nvPr>
        </p:nvSpPr>
        <p:spPr>
          <a:xfrm>
            <a:off x="6024563" y="2265363"/>
            <a:ext cx="5926137" cy="3359150"/>
          </a:xfrm>
        </p:spPr>
        <p:txBody>
          <a:bodyPr>
            <a:normAutofit/>
          </a:bodyPr>
          <a:lstStyle/>
          <a:p>
            <a:pPr>
              <a:lnSpc>
                <a:spcPct val="90000"/>
              </a:lnSpc>
              <a:spcAft>
                <a:spcPts val="600"/>
              </a:spcAft>
            </a:pPr>
            <a:r>
              <a:rPr lang="en-US" sz="1300" b="1"/>
              <a:t>“Educational Programs or Activities”: </a:t>
            </a:r>
            <a:r>
              <a:rPr lang="en-US" sz="1300"/>
              <a:t>includes—</a:t>
            </a:r>
          </a:p>
          <a:p>
            <a:pPr lvl="1">
              <a:lnSpc>
                <a:spcPct val="90000"/>
              </a:lnSpc>
              <a:spcAft>
                <a:spcPts val="600"/>
              </a:spcAft>
            </a:pPr>
            <a:r>
              <a:rPr lang="en-US" sz="1300" b="1"/>
              <a:t>Locations, events, or circumstances</a:t>
            </a:r>
            <a:r>
              <a:rPr lang="en-US" sz="1300"/>
              <a:t> over which the school exercised </a:t>
            </a:r>
            <a:r>
              <a:rPr lang="en-US" sz="1300" i="1"/>
              <a:t>substantial control</a:t>
            </a:r>
            <a:r>
              <a:rPr lang="en-US" sz="1300"/>
              <a:t> over both the </a:t>
            </a:r>
            <a:r>
              <a:rPr lang="en-US" sz="1300" i="1"/>
              <a:t>respondent</a:t>
            </a:r>
            <a:r>
              <a:rPr lang="en-US" sz="1300"/>
              <a:t> AND the </a:t>
            </a:r>
            <a:r>
              <a:rPr lang="en-US" sz="1300" i="1"/>
              <a:t>context</a:t>
            </a:r>
            <a:r>
              <a:rPr lang="en-US" sz="1300"/>
              <a:t> in which the sexual harassment occurs; and</a:t>
            </a:r>
          </a:p>
          <a:p>
            <a:pPr lvl="1">
              <a:lnSpc>
                <a:spcPct val="90000"/>
              </a:lnSpc>
              <a:spcAft>
                <a:spcPts val="600"/>
              </a:spcAft>
            </a:pPr>
            <a:r>
              <a:rPr lang="en-US" sz="1300"/>
              <a:t>Any building owned or controlled by a student organization that is officially recognized by a postsecondary institution.</a:t>
            </a:r>
          </a:p>
          <a:p>
            <a:pPr marL="728116" lvl="1" indent="0">
              <a:lnSpc>
                <a:spcPct val="90000"/>
              </a:lnSpc>
              <a:spcAft>
                <a:spcPts val="600"/>
              </a:spcAft>
              <a:buNone/>
            </a:pPr>
            <a:endParaRPr lang="en-US" sz="1300"/>
          </a:p>
          <a:p>
            <a:pPr>
              <a:lnSpc>
                <a:spcPct val="90000"/>
              </a:lnSpc>
              <a:spcAft>
                <a:spcPts val="600"/>
              </a:spcAft>
            </a:pPr>
            <a:r>
              <a:rPr lang="en-US" sz="1300" b="1"/>
              <a:t>“Against a person in the United States”:</a:t>
            </a:r>
          </a:p>
          <a:p>
            <a:pPr lvl="1">
              <a:lnSpc>
                <a:spcPct val="90000"/>
              </a:lnSpc>
              <a:spcAft>
                <a:spcPts val="600"/>
              </a:spcAft>
            </a:pPr>
            <a:r>
              <a:rPr lang="en-US" sz="1300"/>
              <a:t>Sexual harassment that occurs abroad does not fall within the purview of Title IX and its implementing Regulations.</a:t>
            </a:r>
          </a:p>
          <a:p>
            <a:pPr lvl="1">
              <a:lnSpc>
                <a:spcPct val="90000"/>
              </a:lnSpc>
              <a:spcAft>
                <a:spcPts val="600"/>
              </a:spcAft>
            </a:pPr>
            <a:r>
              <a:rPr lang="en-US" sz="1300"/>
              <a:t>BUT schools can choose to respond to sexual misconduct that occurs abroad via alternative means in Student/Employee Codes of Conduct.</a:t>
            </a:r>
          </a:p>
          <a:p>
            <a:pPr marL="118531" indent="0">
              <a:lnSpc>
                <a:spcPct val="90000"/>
              </a:lnSpc>
              <a:spcAft>
                <a:spcPts val="600"/>
              </a:spcAft>
              <a:buNone/>
            </a:pPr>
            <a:r>
              <a:rPr lang="en-US" sz="1300" b="1"/>
              <a:t>						</a:t>
            </a:r>
            <a:r>
              <a:rPr lang="en-US" sz="1300"/>
              <a:t>34 CFR §§ 106.30(a), 106.44(a)</a:t>
            </a:r>
            <a:endParaRPr lang="en-US" sz="1300" b="1"/>
          </a:p>
        </p:txBody>
      </p:sp>
    </p:spTree>
    <p:extLst>
      <p:ext uri="{BB962C8B-B14F-4D97-AF65-F5344CB8AC3E}">
        <p14:creationId xmlns:p14="http://schemas.microsoft.com/office/powerpoint/2010/main" val="2168288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21BC113-51C4-420F-B0B1-5D1E84B10B0E}"/>
              </a:ext>
            </a:extLst>
          </p:cNvPr>
          <p:cNvSpPr txBox="1">
            <a:spLocks/>
          </p:cNvSpPr>
          <p:nvPr/>
        </p:nvSpPr>
        <p:spPr>
          <a:xfrm>
            <a:off x="4058653" y="4219075"/>
            <a:ext cx="7363326" cy="1781344"/>
          </a:xfrm>
          <a:prstGeom prst="rect">
            <a:avLst/>
          </a:prstGeom>
          <a:solidFill>
            <a:sysClr val="window" lastClr="FFFFFF">
              <a:alpha val="75000"/>
            </a:sys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Background: Title IX of the Education Amendments Act of 1972 (20 U.S.C. § 1681)</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91464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6D33FF9-F611-4A8F-91F6-BEDE87801772}"/>
              </a:ext>
            </a:extLst>
          </p:cNvPr>
          <p:cNvSpPr>
            <a:spLocks noGrp="1"/>
          </p:cNvSpPr>
          <p:nvPr>
            <p:ph type="sldNum" sz="quarter" idx="10"/>
          </p:nvPr>
        </p:nvSpPr>
        <p:spPr>
          <a:xfrm>
            <a:off x="190500" y="6087291"/>
            <a:ext cx="4086078" cy="631009"/>
          </a:xfrm>
        </p:spPr>
        <p:txBody>
          <a:bodyPr/>
          <a:lstStyle/>
          <a:p>
            <a:pPr algn="l">
              <a:spcAft>
                <a:spcPts val="600"/>
              </a:spcAft>
            </a:pPr>
            <a:fld id="{B6894335-F525-4914-9E22-99B7469D876C}" type="slidenum">
              <a:rPr lang="en-US" smtClean="0"/>
              <a:pPr algn="l">
                <a:spcAft>
                  <a:spcPts val="600"/>
                </a:spcAft>
              </a:pPr>
              <a:t>20</a:t>
            </a:fld>
            <a:r>
              <a:rPr lang="en-US" dirty="0"/>
              <a:t> | © Copyright 2020. Kriha Boucek LLC. Attorney Advertising</a:t>
            </a:r>
          </a:p>
        </p:txBody>
      </p:sp>
      <p:sp>
        <p:nvSpPr>
          <p:cNvPr id="4" name="Title 3">
            <a:extLst>
              <a:ext uri="{FF2B5EF4-FFF2-40B4-BE49-F238E27FC236}">
                <a16:creationId xmlns:a16="http://schemas.microsoft.com/office/drawing/2014/main" id="{251853C8-1060-4465-8007-3CAFE6F2A37E}"/>
              </a:ext>
            </a:extLst>
          </p:cNvPr>
          <p:cNvSpPr>
            <a:spLocks noGrp="1"/>
          </p:cNvSpPr>
          <p:nvPr>
            <p:ph type="body" sz="quarter" idx="11"/>
          </p:nvPr>
        </p:nvSpPr>
        <p:spPr>
          <a:xfrm>
            <a:off x="6495940" y="450849"/>
            <a:ext cx="5125446" cy="607241"/>
          </a:xfrm>
        </p:spPr>
        <p:txBody>
          <a:bodyPr>
            <a:normAutofit fontScale="92500" lnSpcReduction="20000"/>
          </a:bodyPr>
          <a:lstStyle/>
          <a:p>
            <a:pPr>
              <a:spcAft>
                <a:spcPts val="600"/>
              </a:spcAft>
            </a:pPr>
            <a:r>
              <a:rPr lang="en-US" sz="4100" b="0" i="0" u="none" strike="noStrike" cap="none" dirty="0">
                <a:latin typeface="Arial"/>
                <a:ea typeface="Arial"/>
                <a:cs typeface="Arial"/>
                <a:sym typeface="Arial"/>
              </a:rPr>
              <a:t>Does Title IX Apply?</a:t>
            </a:r>
          </a:p>
        </p:txBody>
      </p:sp>
      <p:sp>
        <p:nvSpPr>
          <p:cNvPr id="3" name="TextBox 2">
            <a:extLst>
              <a:ext uri="{FF2B5EF4-FFF2-40B4-BE49-F238E27FC236}">
                <a16:creationId xmlns:a16="http://schemas.microsoft.com/office/drawing/2014/main" id="{E7BE2881-8017-4D7B-B670-A9CE19F5B648}"/>
              </a:ext>
            </a:extLst>
          </p:cNvPr>
          <p:cNvSpPr txBox="1"/>
          <p:nvPr/>
        </p:nvSpPr>
        <p:spPr>
          <a:xfrm>
            <a:off x="6024563" y="1658983"/>
            <a:ext cx="5926137" cy="4748168"/>
          </a:xfrm>
        </p:spPr>
        <p:txBody>
          <a:bodyPr vert="horz" lIns="91440" tIns="45720" rIns="91440" bIns="45720" rtlCol="0">
            <a:noAutofit/>
          </a:bodyPr>
          <a:lstStyle/>
          <a:p>
            <a:pPr marL="285750" indent="-285750">
              <a:spcAft>
                <a:spcPts val="600"/>
              </a:spcAft>
              <a:buClr>
                <a:srgbClr val="000000"/>
              </a:buClr>
              <a:buFont typeface="Wingdings" panose="05000000000000000000" pitchFamily="2" charset="2"/>
              <a:buChar char="q"/>
            </a:pPr>
            <a:r>
              <a:rPr lang="en-US" sz="2100" b="0" i="0" u="none" strike="noStrike" cap="none" dirty="0">
                <a:solidFill>
                  <a:srgbClr val="000000"/>
                </a:solidFill>
                <a:latin typeface="Arial"/>
                <a:ea typeface="Arial"/>
                <a:cs typeface="Arial"/>
                <a:sym typeface="Arial"/>
              </a:rPr>
              <a:t>In the hallway between classes?</a:t>
            </a:r>
          </a:p>
          <a:p>
            <a:pPr marL="285750" indent="-285750">
              <a:spcAft>
                <a:spcPts val="600"/>
              </a:spcAft>
              <a:buClr>
                <a:srgbClr val="000000"/>
              </a:buClr>
              <a:buFont typeface="Wingdings" panose="05000000000000000000" pitchFamily="2" charset="2"/>
              <a:buChar char="q"/>
            </a:pPr>
            <a:r>
              <a:rPr lang="en-US" sz="2100" b="0" i="0" u="none" strike="noStrike" cap="none" dirty="0">
                <a:solidFill>
                  <a:srgbClr val="000000"/>
                </a:solidFill>
                <a:latin typeface="Arial"/>
                <a:ea typeface="Arial"/>
                <a:cs typeface="Arial"/>
                <a:sym typeface="Arial"/>
              </a:rPr>
              <a:t>On the school bus?</a:t>
            </a:r>
          </a:p>
          <a:p>
            <a:pPr marL="285750" indent="-285750">
              <a:spcAft>
                <a:spcPts val="600"/>
              </a:spcAft>
              <a:buClr>
                <a:srgbClr val="000000"/>
              </a:buClr>
              <a:buFont typeface="Wingdings" panose="05000000000000000000" pitchFamily="2" charset="2"/>
              <a:buChar char="q"/>
            </a:pPr>
            <a:r>
              <a:rPr lang="en-US" sz="2100" b="0" i="0" u="none" strike="noStrike" cap="none" dirty="0">
                <a:solidFill>
                  <a:srgbClr val="000000"/>
                </a:solidFill>
                <a:latin typeface="Arial"/>
                <a:ea typeface="Arial"/>
                <a:cs typeface="Arial"/>
                <a:sym typeface="Arial"/>
              </a:rPr>
              <a:t>At the convenience store across the street from school, where students work an after-school job?</a:t>
            </a:r>
          </a:p>
          <a:p>
            <a:pPr marL="285750" indent="-285750">
              <a:spcAft>
                <a:spcPts val="600"/>
              </a:spcAft>
              <a:buClr>
                <a:srgbClr val="000000"/>
              </a:buClr>
              <a:buFont typeface="Wingdings" panose="05000000000000000000" pitchFamily="2" charset="2"/>
              <a:buChar char="q"/>
            </a:pPr>
            <a:r>
              <a:rPr lang="en-US" sz="2100" b="0" i="0" u="none" strike="noStrike" cap="none" dirty="0">
                <a:solidFill>
                  <a:srgbClr val="000000"/>
                </a:solidFill>
                <a:latin typeface="Arial"/>
                <a:ea typeface="Arial"/>
                <a:cs typeface="Arial"/>
                <a:sym typeface="Arial"/>
              </a:rPr>
              <a:t>At an “away” volleyball tournament held at another district’s school?</a:t>
            </a:r>
          </a:p>
          <a:p>
            <a:pPr marL="285750" indent="-285750">
              <a:spcAft>
                <a:spcPts val="600"/>
              </a:spcAft>
              <a:buClr>
                <a:srgbClr val="000000"/>
              </a:buClr>
              <a:buFont typeface="Wingdings" panose="05000000000000000000" pitchFamily="2" charset="2"/>
              <a:buChar char="q"/>
            </a:pPr>
            <a:r>
              <a:rPr lang="en-US" sz="2100" b="0" i="0" u="none" strike="noStrike" cap="none" dirty="0">
                <a:solidFill>
                  <a:srgbClr val="000000"/>
                </a:solidFill>
                <a:latin typeface="Arial"/>
                <a:ea typeface="Arial"/>
                <a:cs typeface="Arial"/>
                <a:sym typeface="Arial"/>
              </a:rPr>
              <a:t>On a field trip to a museum?</a:t>
            </a:r>
          </a:p>
          <a:p>
            <a:pPr marL="285750" indent="-285750">
              <a:spcAft>
                <a:spcPts val="600"/>
              </a:spcAft>
              <a:buClr>
                <a:srgbClr val="000000"/>
              </a:buClr>
              <a:buFont typeface="Wingdings" panose="05000000000000000000" pitchFamily="2" charset="2"/>
              <a:buChar char="q"/>
            </a:pPr>
            <a:r>
              <a:rPr lang="en-US" sz="2100" b="0" i="0" u="none" strike="noStrike" cap="none" dirty="0">
                <a:solidFill>
                  <a:srgbClr val="000000"/>
                </a:solidFill>
                <a:latin typeface="Arial"/>
                <a:ea typeface="Arial"/>
                <a:cs typeface="Arial"/>
                <a:sym typeface="Arial"/>
              </a:rPr>
              <a:t>At a student’s house?</a:t>
            </a:r>
          </a:p>
          <a:p>
            <a:pPr marL="285750" indent="-285750">
              <a:spcAft>
                <a:spcPts val="600"/>
              </a:spcAft>
              <a:buClr>
                <a:srgbClr val="000000"/>
              </a:buClr>
              <a:buFont typeface="Wingdings" panose="05000000000000000000" pitchFamily="2" charset="2"/>
              <a:buChar char="q"/>
            </a:pPr>
            <a:r>
              <a:rPr lang="en-US" sz="2100" b="0" i="0" u="none" strike="noStrike" cap="none" dirty="0">
                <a:solidFill>
                  <a:srgbClr val="000000"/>
                </a:solidFill>
                <a:latin typeface="Arial"/>
                <a:ea typeface="Arial"/>
                <a:cs typeface="Arial"/>
                <a:sym typeface="Arial"/>
              </a:rPr>
              <a:t>A student’s Instagram page?</a:t>
            </a:r>
          </a:p>
          <a:p>
            <a:pPr marL="285750" indent="-285750">
              <a:spcAft>
                <a:spcPts val="600"/>
              </a:spcAft>
              <a:buClr>
                <a:srgbClr val="000000"/>
              </a:buClr>
              <a:buFont typeface="Wingdings" panose="05000000000000000000" pitchFamily="2" charset="2"/>
              <a:buChar char="q"/>
            </a:pPr>
            <a:r>
              <a:rPr lang="en-US" sz="2100" b="0" i="0" u="none" strike="noStrike" cap="none" dirty="0">
                <a:solidFill>
                  <a:srgbClr val="000000"/>
                </a:solidFill>
                <a:latin typeface="Arial"/>
                <a:ea typeface="Arial"/>
                <a:cs typeface="Arial"/>
                <a:sym typeface="Arial"/>
              </a:rPr>
              <a:t>The marching band trip, on a cruise ship to the Caribbean?</a:t>
            </a:r>
          </a:p>
        </p:txBody>
      </p:sp>
    </p:spTree>
    <p:extLst>
      <p:ext uri="{BB962C8B-B14F-4D97-AF65-F5344CB8AC3E}">
        <p14:creationId xmlns:p14="http://schemas.microsoft.com/office/powerpoint/2010/main" val="3938726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6A7B45-BE3E-432B-AC9F-F57B1BD99468}"/>
              </a:ext>
            </a:extLst>
          </p:cNvPr>
          <p:cNvSpPr>
            <a:spLocks noGrp="1"/>
          </p:cNvSpPr>
          <p:nvPr>
            <p:ph type="body" idx="1"/>
          </p:nvPr>
        </p:nvSpPr>
        <p:spPr>
          <a:xfrm>
            <a:off x="723005" y="1152940"/>
            <a:ext cx="4586800" cy="4564622"/>
          </a:xfrm>
        </p:spPr>
        <p:txBody>
          <a:bodyPr numCol="1"/>
          <a:lstStyle/>
          <a:p>
            <a:pPr marL="118531" indent="0">
              <a:spcAft>
                <a:spcPts val="600"/>
              </a:spcAft>
              <a:buNone/>
            </a:pPr>
            <a:r>
              <a:rPr lang="en-US" sz="1800" b="1" dirty="0"/>
              <a:t>General Response: </a:t>
            </a:r>
            <a:r>
              <a:rPr lang="en-US" sz="1800" dirty="0"/>
              <a:t>A school with actual knowledge of sexual harassment in an education program or activity against a person in the United States must respond </a:t>
            </a:r>
            <a:r>
              <a:rPr lang="en-US" sz="1800" i="1" dirty="0"/>
              <a:t>promptly</a:t>
            </a:r>
            <a:r>
              <a:rPr lang="en-US" sz="1800" dirty="0"/>
              <a:t> and in a manner that is </a:t>
            </a:r>
            <a:r>
              <a:rPr lang="en-US" sz="1800" i="1" dirty="0"/>
              <a:t>not deliberately indifferent. </a:t>
            </a:r>
            <a:endParaRPr lang="en-US" sz="1800" dirty="0"/>
          </a:p>
          <a:p>
            <a:pPr>
              <a:spcAft>
                <a:spcPts val="600"/>
              </a:spcAft>
            </a:pPr>
            <a:r>
              <a:rPr lang="en-US" sz="1800" b="1" dirty="0"/>
              <a:t>“Deliberately indifferent”</a:t>
            </a:r>
            <a:r>
              <a:rPr lang="en-US" sz="1800" dirty="0"/>
              <a:t>: clearly unreasonable in light of known circumstances</a:t>
            </a:r>
          </a:p>
          <a:p>
            <a:pPr>
              <a:spcAft>
                <a:spcPts val="600"/>
              </a:spcAft>
            </a:pPr>
            <a:r>
              <a:rPr lang="en-US" sz="1800" b="1" dirty="0"/>
              <a:t>Must treat complainants and respondents equitably</a:t>
            </a:r>
            <a:endParaRPr lang="en-US" sz="1800" dirty="0"/>
          </a:p>
          <a:p>
            <a:pPr>
              <a:spcAft>
                <a:spcPts val="600"/>
              </a:spcAft>
            </a:pPr>
            <a:r>
              <a:rPr lang="en-US" sz="1800" dirty="0"/>
              <a:t>Must offer </a:t>
            </a:r>
            <a:r>
              <a:rPr lang="en-US" sz="1800" b="1" dirty="0"/>
              <a:t>supportive measures</a:t>
            </a:r>
            <a:r>
              <a:rPr lang="en-US" sz="1800" dirty="0"/>
              <a:t> to an alleged victim</a:t>
            </a:r>
          </a:p>
          <a:p>
            <a:pPr>
              <a:spcAft>
                <a:spcPts val="600"/>
              </a:spcAft>
            </a:pPr>
            <a:r>
              <a:rPr lang="en-US" sz="1800" dirty="0"/>
              <a:t>Must not impose disciplinary measures against Respondent until full grievance process carried out </a:t>
            </a:r>
            <a:r>
              <a:rPr lang="en-US" sz="1800" i="1" dirty="0"/>
              <a:t>(more on this later)</a:t>
            </a:r>
            <a:endParaRPr lang="en-US" sz="1800" dirty="0"/>
          </a:p>
          <a:p>
            <a:pPr marL="118531" indent="0">
              <a:buNone/>
            </a:pPr>
            <a:endParaRPr lang="en-US" sz="1800" b="1" dirty="0"/>
          </a:p>
          <a:p>
            <a:pPr marL="118531" indent="0">
              <a:buNone/>
            </a:pPr>
            <a:endParaRPr lang="en-US" sz="1800" b="1" dirty="0"/>
          </a:p>
        </p:txBody>
      </p:sp>
      <p:sp>
        <p:nvSpPr>
          <p:cNvPr id="2" name="Title 1">
            <a:extLst>
              <a:ext uri="{FF2B5EF4-FFF2-40B4-BE49-F238E27FC236}">
                <a16:creationId xmlns:a16="http://schemas.microsoft.com/office/drawing/2014/main" id="{8142E9EF-1FAA-4C0F-A3E1-ACCB49D42E78}"/>
              </a:ext>
            </a:extLst>
          </p:cNvPr>
          <p:cNvSpPr>
            <a:spLocks noGrp="1"/>
          </p:cNvSpPr>
          <p:nvPr>
            <p:ph type="title"/>
          </p:nvPr>
        </p:nvSpPr>
        <p:spPr>
          <a:xfrm>
            <a:off x="119743" y="524578"/>
            <a:ext cx="11952514" cy="544067"/>
          </a:xfrm>
        </p:spPr>
        <p:txBody>
          <a:bodyPr/>
          <a:lstStyle/>
          <a:p>
            <a:r>
              <a:rPr lang="en-US" sz="3600" dirty="0"/>
              <a:t>HOW Do Schools Fulfill Their Title IX Obligations?</a:t>
            </a:r>
          </a:p>
        </p:txBody>
      </p:sp>
      <p:sp>
        <p:nvSpPr>
          <p:cNvPr id="4" name="Rectangle 3">
            <a:extLst>
              <a:ext uri="{FF2B5EF4-FFF2-40B4-BE49-F238E27FC236}">
                <a16:creationId xmlns:a16="http://schemas.microsoft.com/office/drawing/2014/main" id="{27F24329-1877-451C-A5C1-8BA001E207CA}"/>
              </a:ext>
            </a:extLst>
          </p:cNvPr>
          <p:cNvSpPr/>
          <p:nvPr/>
        </p:nvSpPr>
        <p:spPr>
          <a:xfrm>
            <a:off x="7390744" y="6348893"/>
            <a:ext cx="3698448" cy="369332"/>
          </a:xfrm>
          <a:prstGeom prst="rect">
            <a:avLst/>
          </a:prstGeom>
        </p:spPr>
        <p:txBody>
          <a:bodyPr wrap="none">
            <a:spAutoFit/>
          </a:bodyPr>
          <a:lstStyle/>
          <a:p>
            <a:r>
              <a:rPr lang="en-US" dirty="0">
                <a:solidFill>
                  <a:srgbClr val="000000"/>
                </a:solidFill>
              </a:rPr>
              <a:t>34 CFR §§ 106.6(d)-(h), 106.44(a)</a:t>
            </a:r>
          </a:p>
        </p:txBody>
      </p:sp>
      <p:sp>
        <p:nvSpPr>
          <p:cNvPr id="5" name="Rectangle 4">
            <a:extLst>
              <a:ext uri="{FF2B5EF4-FFF2-40B4-BE49-F238E27FC236}">
                <a16:creationId xmlns:a16="http://schemas.microsoft.com/office/drawing/2014/main" id="{24449A57-86F4-42C3-B529-839916981FF1}"/>
              </a:ext>
            </a:extLst>
          </p:cNvPr>
          <p:cNvSpPr/>
          <p:nvPr/>
        </p:nvSpPr>
        <p:spPr>
          <a:xfrm>
            <a:off x="6571771" y="1206639"/>
            <a:ext cx="4897224" cy="4785926"/>
          </a:xfrm>
          <a:prstGeom prst="rect">
            <a:avLst/>
          </a:prstGeom>
        </p:spPr>
        <p:txBody>
          <a:bodyPr wrap="square">
            <a:spAutoFit/>
          </a:bodyPr>
          <a:lstStyle/>
          <a:p>
            <a:pPr marL="118531" indent="0">
              <a:spcAft>
                <a:spcPts val="600"/>
              </a:spcAft>
              <a:buNone/>
            </a:pPr>
            <a:r>
              <a:rPr lang="en-US" b="1" dirty="0">
                <a:solidFill>
                  <a:srgbClr val="000000"/>
                </a:solidFill>
              </a:rPr>
              <a:t>Maintaining other Legal Obligations: </a:t>
            </a:r>
            <a:r>
              <a:rPr lang="en-US" dirty="0">
                <a:solidFill>
                  <a:srgbClr val="000000"/>
                </a:solidFill>
              </a:rPr>
              <a:t>While responding to Title IX allegations, schools should not compromise other rights including:</a:t>
            </a:r>
          </a:p>
          <a:p>
            <a:pPr marL="285750" indent="-285750">
              <a:spcAft>
                <a:spcPts val="600"/>
              </a:spcAft>
              <a:buFont typeface="Arial" panose="020B0604020202020204" pitchFamily="34" charset="0"/>
              <a:buChar char="•"/>
            </a:pPr>
            <a:r>
              <a:rPr lang="en-US" b="1" dirty="0">
                <a:solidFill>
                  <a:srgbClr val="000000"/>
                </a:solidFill>
              </a:rPr>
              <a:t>First Amendment</a:t>
            </a:r>
            <a:r>
              <a:rPr lang="en-US" dirty="0">
                <a:solidFill>
                  <a:srgbClr val="000000"/>
                </a:solidFill>
              </a:rPr>
              <a:t>: e.g., freedom of speech</a:t>
            </a:r>
            <a:endParaRPr lang="en-US" b="1" dirty="0">
              <a:solidFill>
                <a:srgbClr val="000000"/>
              </a:solidFill>
            </a:endParaRPr>
          </a:p>
          <a:p>
            <a:pPr marL="285750" indent="-285750">
              <a:spcAft>
                <a:spcPts val="600"/>
              </a:spcAft>
              <a:buFont typeface="Arial" panose="020B0604020202020204" pitchFamily="34" charset="0"/>
              <a:buChar char="•"/>
            </a:pPr>
            <a:r>
              <a:rPr lang="en-US" b="1" dirty="0">
                <a:solidFill>
                  <a:srgbClr val="000000"/>
                </a:solidFill>
              </a:rPr>
              <a:t>Fifth/Fourteenth Amendments: </a:t>
            </a:r>
            <a:r>
              <a:rPr lang="en-US" dirty="0">
                <a:solidFill>
                  <a:srgbClr val="000000"/>
                </a:solidFill>
              </a:rPr>
              <a:t>due process rights</a:t>
            </a:r>
          </a:p>
          <a:p>
            <a:pPr marL="285750" indent="-285750">
              <a:spcAft>
                <a:spcPts val="600"/>
              </a:spcAft>
              <a:buFont typeface="Arial" panose="020B0604020202020204" pitchFamily="34" charset="0"/>
              <a:buChar char="•"/>
            </a:pPr>
            <a:r>
              <a:rPr lang="en-US" b="1" dirty="0">
                <a:solidFill>
                  <a:srgbClr val="000000"/>
                </a:solidFill>
              </a:rPr>
              <a:t>FERPA requirements</a:t>
            </a:r>
          </a:p>
          <a:p>
            <a:pPr marL="285750" indent="-285750">
              <a:spcAft>
                <a:spcPts val="600"/>
              </a:spcAft>
              <a:buFont typeface="Arial" panose="020B0604020202020204" pitchFamily="34" charset="0"/>
              <a:buChar char="•"/>
            </a:pPr>
            <a:r>
              <a:rPr lang="en-US" b="1" dirty="0">
                <a:solidFill>
                  <a:srgbClr val="000000"/>
                </a:solidFill>
              </a:rPr>
              <a:t>Title VII obligations</a:t>
            </a:r>
          </a:p>
          <a:p>
            <a:pPr marL="285750" indent="-285750">
              <a:spcAft>
                <a:spcPts val="600"/>
              </a:spcAft>
              <a:buFont typeface="Arial" panose="020B0604020202020204" pitchFamily="34" charset="0"/>
              <a:buChar char="•"/>
            </a:pPr>
            <a:r>
              <a:rPr lang="en-US" b="1" dirty="0">
                <a:solidFill>
                  <a:srgbClr val="000000"/>
                </a:solidFill>
              </a:rPr>
              <a:t>Parents’ rights </a:t>
            </a:r>
            <a:r>
              <a:rPr lang="en-US" dirty="0">
                <a:solidFill>
                  <a:srgbClr val="000000"/>
                </a:solidFill>
              </a:rPr>
              <a:t>to act on behalf of minor child</a:t>
            </a:r>
          </a:p>
          <a:p>
            <a:pPr marL="285750" indent="-285750">
              <a:spcAft>
                <a:spcPts val="600"/>
              </a:spcAft>
              <a:buFont typeface="Arial" panose="020B0604020202020204" pitchFamily="34" charset="0"/>
              <a:buChar char="•"/>
            </a:pPr>
            <a:r>
              <a:rPr lang="en-US" b="1" dirty="0">
                <a:solidFill>
                  <a:srgbClr val="000000"/>
                </a:solidFill>
              </a:rPr>
              <a:t>State laws and regulations</a:t>
            </a:r>
            <a:endParaRPr lang="en-US" dirty="0">
              <a:solidFill>
                <a:srgbClr val="000000"/>
              </a:solidFill>
            </a:endParaRPr>
          </a:p>
          <a:p>
            <a:pPr marL="742950" lvl="1" indent="-285750">
              <a:spcAft>
                <a:spcPts val="600"/>
              </a:spcAft>
              <a:buFont typeface="Arial" panose="020B0604020202020204" pitchFamily="34" charset="0"/>
              <a:buChar char="•"/>
            </a:pPr>
            <a:r>
              <a:rPr lang="en-US" i="1" dirty="0">
                <a:solidFill>
                  <a:srgbClr val="000000"/>
                </a:solidFill>
              </a:rPr>
              <a:t>BUT</a:t>
            </a:r>
            <a:r>
              <a:rPr lang="en-US" dirty="0">
                <a:solidFill>
                  <a:srgbClr val="000000"/>
                </a:solidFill>
              </a:rPr>
              <a:t> if State law conflicts with federal law, then federal law preempts State law</a:t>
            </a:r>
          </a:p>
        </p:txBody>
      </p:sp>
    </p:spTree>
    <p:extLst>
      <p:ext uri="{BB962C8B-B14F-4D97-AF65-F5344CB8AC3E}">
        <p14:creationId xmlns:p14="http://schemas.microsoft.com/office/powerpoint/2010/main" val="379431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E9EF-1FAA-4C0F-A3E1-ACCB49D42E78}"/>
              </a:ext>
            </a:extLst>
          </p:cNvPr>
          <p:cNvSpPr>
            <a:spLocks noGrp="1"/>
          </p:cNvSpPr>
          <p:nvPr>
            <p:ph type="title" idx="4294967295"/>
          </p:nvPr>
        </p:nvSpPr>
        <p:spPr>
          <a:xfrm>
            <a:off x="496389" y="436034"/>
            <a:ext cx="9944100" cy="1143000"/>
          </a:xfrm>
        </p:spPr>
        <p:txBody>
          <a:bodyPr/>
          <a:lstStyle/>
          <a:p>
            <a:r>
              <a:rPr lang="en-US" sz="4000" dirty="0"/>
              <a:t>Supportive Measures: What are they?</a:t>
            </a:r>
          </a:p>
        </p:txBody>
      </p:sp>
      <p:sp>
        <p:nvSpPr>
          <p:cNvPr id="6" name="Text Placeholder 2">
            <a:extLst>
              <a:ext uri="{FF2B5EF4-FFF2-40B4-BE49-F238E27FC236}">
                <a16:creationId xmlns:a16="http://schemas.microsoft.com/office/drawing/2014/main" id="{EF120E2A-157E-457E-9FBB-C85C91A47056}"/>
              </a:ext>
            </a:extLst>
          </p:cNvPr>
          <p:cNvSpPr txBox="1">
            <a:spLocks/>
          </p:cNvSpPr>
          <p:nvPr/>
        </p:nvSpPr>
        <p:spPr>
          <a:xfrm>
            <a:off x="809897" y="1801103"/>
            <a:ext cx="10189029" cy="5056897"/>
          </a:xfrm>
          <a:prstGeom prst="rect">
            <a:avLst/>
          </a:prstGeom>
        </p:spPr>
        <p:txBody>
          <a:bodyPr spcFirstLastPara="1" vert="horz" wrap="square" lIns="0" tIns="0" rIns="0" bIns="0" numCol="1" rtlCol="0" anchor="t" anchorCtr="0">
            <a:noAutofit/>
          </a:bodyPr>
          <a:lstStyle>
            <a:defPPr marR="0" lvl="0" algn="l" rtl="0">
              <a:lnSpc>
                <a:spcPct val="100000"/>
              </a:lnSpc>
              <a:spcBef>
                <a:spcPts val="0"/>
              </a:spcBef>
              <a:spcAft>
                <a:spcPts val="0"/>
              </a:spcAft>
            </a:defPPr>
            <a:lvl1pPr marL="609585" marR="0" lvl="0" indent="-491054" algn="l" rtl="0">
              <a:lnSpc>
                <a:spcPct val="100000"/>
              </a:lnSpc>
              <a:spcBef>
                <a:spcPts val="0"/>
              </a:spcBef>
              <a:spcAft>
                <a:spcPts val="0"/>
              </a:spcAft>
              <a:buClr>
                <a:srgbClr val="000000"/>
              </a:buClr>
              <a:buSzPts val="2200"/>
              <a:buFont typeface="Arial" panose="020B0604020202020204" pitchFamily="34" charset="0"/>
              <a:buChar char="•"/>
              <a:defRPr sz="2000" b="0" i="0" u="none" strike="noStrike" cap="none">
                <a:solidFill>
                  <a:srgbClr val="000000"/>
                </a:solidFill>
                <a:latin typeface="Arial"/>
                <a:ea typeface="Arial"/>
                <a:cs typeface="Arial"/>
                <a:sym typeface="Arial"/>
              </a:defRPr>
            </a:lvl1pPr>
            <a:lvl2pPr marL="1219170" marR="0" lvl="1" indent="-491054" algn="l" rtl="0">
              <a:lnSpc>
                <a:spcPct val="100000"/>
              </a:lnSpc>
              <a:spcBef>
                <a:spcPts val="0"/>
              </a:spcBef>
              <a:spcAft>
                <a:spcPts val="0"/>
              </a:spcAft>
              <a:buClr>
                <a:srgbClr val="000000"/>
              </a:buClr>
              <a:buSzPts val="2200"/>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1828754" marR="0" lvl="2" indent="-491054" algn="l" rtl="0">
              <a:lnSpc>
                <a:spcPct val="100000"/>
              </a:lnSpc>
              <a:spcBef>
                <a:spcPts val="0"/>
              </a:spcBef>
              <a:spcAft>
                <a:spcPts val="0"/>
              </a:spcAft>
              <a:buClr>
                <a:srgbClr val="000000"/>
              </a:buClr>
              <a:buSzPts val="2200"/>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2438339" marR="0" lvl="3" indent="-491054" algn="l" rtl="0">
              <a:lnSpc>
                <a:spcPct val="100000"/>
              </a:lnSpc>
              <a:spcBef>
                <a:spcPts val="0"/>
              </a:spcBef>
              <a:spcAft>
                <a:spcPts val="0"/>
              </a:spcAft>
              <a:buClr>
                <a:srgbClr val="000000"/>
              </a:buClr>
              <a:buSzPts val="2200"/>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047924" marR="0" lvl="4" indent="-491054" algn="l" rtl="0">
              <a:lnSpc>
                <a:spcPct val="100000"/>
              </a:lnSpc>
              <a:spcBef>
                <a:spcPts val="0"/>
              </a:spcBef>
              <a:spcAft>
                <a:spcPts val="0"/>
              </a:spcAft>
              <a:buClr>
                <a:srgbClr val="000000"/>
              </a:buClr>
              <a:buSzPts val="2200"/>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L="3657509" marR="0" lvl="5" indent="-491054" algn="l" rtl="0">
              <a:lnSpc>
                <a:spcPct val="100000"/>
              </a:lnSpc>
              <a:spcBef>
                <a:spcPts val="0"/>
              </a:spcBef>
              <a:spcAft>
                <a:spcPts val="0"/>
              </a:spcAft>
              <a:buClr>
                <a:srgbClr val="000000"/>
              </a:buClr>
              <a:buSzPts val="2200"/>
              <a:buFont typeface="Arial"/>
              <a:buChar char="•"/>
              <a:defRPr sz="1867" b="0" i="0" u="none" strike="noStrike" cap="none">
                <a:solidFill>
                  <a:srgbClr val="000000"/>
                </a:solidFill>
                <a:latin typeface="Arial"/>
                <a:ea typeface="Arial"/>
                <a:cs typeface="Arial"/>
                <a:sym typeface="Arial"/>
              </a:defRPr>
            </a:lvl6pPr>
            <a:lvl7pPr marL="4267093" marR="0" lvl="6" indent="-491054" algn="l" rtl="0">
              <a:lnSpc>
                <a:spcPct val="100000"/>
              </a:lnSpc>
              <a:spcBef>
                <a:spcPts val="0"/>
              </a:spcBef>
              <a:spcAft>
                <a:spcPts val="0"/>
              </a:spcAft>
              <a:buClr>
                <a:srgbClr val="000000"/>
              </a:buClr>
              <a:buSzPts val="2200"/>
              <a:buFont typeface="Arial"/>
              <a:buChar char="•"/>
              <a:defRPr sz="1867" b="0" i="0" u="none" strike="noStrike" cap="none">
                <a:solidFill>
                  <a:srgbClr val="000000"/>
                </a:solidFill>
                <a:latin typeface="Arial"/>
                <a:ea typeface="Arial"/>
                <a:cs typeface="Arial"/>
                <a:sym typeface="Arial"/>
              </a:defRPr>
            </a:lvl7pPr>
            <a:lvl8pPr marL="4876678" marR="0" lvl="7" indent="-491054" algn="l" rtl="0">
              <a:lnSpc>
                <a:spcPct val="100000"/>
              </a:lnSpc>
              <a:spcBef>
                <a:spcPts val="0"/>
              </a:spcBef>
              <a:spcAft>
                <a:spcPts val="0"/>
              </a:spcAft>
              <a:buClr>
                <a:srgbClr val="000000"/>
              </a:buClr>
              <a:buSzPts val="2200"/>
              <a:buFont typeface="Arial"/>
              <a:buChar char="•"/>
              <a:defRPr sz="1867" b="0" i="0" u="none" strike="noStrike" cap="none">
                <a:solidFill>
                  <a:srgbClr val="000000"/>
                </a:solidFill>
                <a:latin typeface="Arial"/>
                <a:ea typeface="Arial"/>
                <a:cs typeface="Arial"/>
                <a:sym typeface="Arial"/>
              </a:defRPr>
            </a:lvl8pPr>
            <a:lvl9pPr marL="5486263" marR="0" lvl="8" indent="-491054" algn="l" rtl="0">
              <a:lnSpc>
                <a:spcPct val="100000"/>
              </a:lnSpc>
              <a:spcBef>
                <a:spcPts val="0"/>
              </a:spcBef>
              <a:spcAft>
                <a:spcPts val="0"/>
              </a:spcAft>
              <a:buClr>
                <a:srgbClr val="000000"/>
              </a:buClr>
              <a:buSzPts val="2200"/>
              <a:buFont typeface="Arial"/>
              <a:buChar char="•"/>
              <a:defRPr sz="1867" b="0" i="0" u="none" strike="noStrike" cap="none">
                <a:solidFill>
                  <a:srgbClr val="000000"/>
                </a:solidFill>
                <a:latin typeface="Arial"/>
                <a:ea typeface="Arial"/>
                <a:cs typeface="Arial"/>
                <a:sym typeface="Arial"/>
              </a:defRPr>
            </a:lvl9pPr>
          </a:lstStyle>
          <a:p>
            <a:pPr marL="118531" indent="0">
              <a:buNone/>
            </a:pPr>
            <a:r>
              <a:rPr lang="en-US" b="1" kern="0" dirty="0"/>
              <a:t>Supportive Measures: </a:t>
            </a:r>
            <a:r>
              <a:rPr lang="en-US" i="1" kern="0" dirty="0"/>
              <a:t>non-disciplinary</a:t>
            </a:r>
            <a:r>
              <a:rPr lang="en-US" kern="0" dirty="0"/>
              <a:t>, </a:t>
            </a:r>
            <a:r>
              <a:rPr lang="en-US" i="1" kern="0" dirty="0"/>
              <a:t>non-punitive</a:t>
            </a:r>
            <a:r>
              <a:rPr lang="en-US" kern="0" dirty="0"/>
              <a:t> individualized services* offered free of charge as appropriate and reasonably available, in order to restore equal access. Title IX Coordinator helps get these resources. Examples:</a:t>
            </a:r>
          </a:p>
          <a:p>
            <a:r>
              <a:rPr lang="en-US" kern="0" dirty="0"/>
              <a:t>Counseling</a:t>
            </a:r>
          </a:p>
          <a:p>
            <a:r>
              <a:rPr lang="en-US" kern="0" dirty="0"/>
              <a:t>Extension of deadlines</a:t>
            </a:r>
          </a:p>
          <a:p>
            <a:r>
              <a:rPr lang="en-US" kern="0" dirty="0"/>
              <a:t>Modification of work/class schedules</a:t>
            </a:r>
          </a:p>
          <a:p>
            <a:r>
              <a:rPr lang="en-US" kern="0" dirty="0"/>
              <a:t>Campus escort services</a:t>
            </a:r>
          </a:p>
          <a:p>
            <a:r>
              <a:rPr lang="en-US" kern="0" dirty="0"/>
              <a:t>Mutual restrictions on contact*</a:t>
            </a:r>
          </a:p>
          <a:p>
            <a:r>
              <a:rPr lang="en-US" kern="0" dirty="0"/>
              <a:t>Changes in housing/work locations</a:t>
            </a:r>
          </a:p>
          <a:p>
            <a:r>
              <a:rPr lang="en-US" kern="0" dirty="0"/>
              <a:t>Leaves of absence</a:t>
            </a:r>
          </a:p>
          <a:p>
            <a:r>
              <a:rPr lang="en-US" kern="0" dirty="0"/>
              <a:t>Increased security</a:t>
            </a:r>
          </a:p>
          <a:p>
            <a:pPr marL="118531" indent="0">
              <a:buNone/>
            </a:pPr>
            <a:endParaRPr lang="en-US" kern="0" dirty="0"/>
          </a:p>
          <a:p>
            <a:pPr marL="118531" indent="0">
              <a:buNone/>
            </a:pPr>
            <a:r>
              <a:rPr lang="en-US" kern="0" dirty="0"/>
              <a:t>*Must NOT </a:t>
            </a:r>
            <a:r>
              <a:rPr lang="en-US" i="1" kern="0" dirty="0"/>
              <a:t>unreasonably burden </a:t>
            </a:r>
            <a:r>
              <a:rPr lang="en-US" kern="0" dirty="0"/>
              <a:t>the other party; remain confidential</a:t>
            </a:r>
          </a:p>
          <a:p>
            <a:pPr marL="728116" lvl="1" indent="0">
              <a:buNone/>
            </a:pPr>
            <a:endParaRPr lang="en-US" sz="2400" kern="0" dirty="0"/>
          </a:p>
        </p:txBody>
      </p:sp>
      <p:sp>
        <p:nvSpPr>
          <p:cNvPr id="7" name="Rectangle 6">
            <a:extLst>
              <a:ext uri="{FF2B5EF4-FFF2-40B4-BE49-F238E27FC236}">
                <a16:creationId xmlns:a16="http://schemas.microsoft.com/office/drawing/2014/main" id="{4A8EB865-48FA-431E-B74C-99B86F952984}"/>
              </a:ext>
            </a:extLst>
          </p:cNvPr>
          <p:cNvSpPr/>
          <p:nvPr/>
        </p:nvSpPr>
        <p:spPr>
          <a:xfrm>
            <a:off x="7359411" y="6149387"/>
            <a:ext cx="3531736" cy="369332"/>
          </a:xfrm>
          <a:prstGeom prst="rect">
            <a:avLst/>
          </a:prstGeom>
        </p:spPr>
        <p:txBody>
          <a:bodyPr wrap="none">
            <a:spAutoFit/>
          </a:bodyPr>
          <a:lstStyle/>
          <a:p>
            <a:r>
              <a:rPr lang="en-US" dirty="0">
                <a:solidFill>
                  <a:srgbClr val="000000"/>
                </a:solidFill>
              </a:rPr>
              <a:t>34 CFR §§ 106.30(a), 106.44(b)</a:t>
            </a:r>
          </a:p>
        </p:txBody>
      </p:sp>
    </p:spTree>
    <p:extLst>
      <p:ext uri="{BB962C8B-B14F-4D97-AF65-F5344CB8AC3E}">
        <p14:creationId xmlns:p14="http://schemas.microsoft.com/office/powerpoint/2010/main" val="1462380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1D37D-F77B-47EA-86AB-AE22134E9459}"/>
              </a:ext>
            </a:extLst>
          </p:cNvPr>
          <p:cNvSpPr>
            <a:spLocks noGrp="1"/>
          </p:cNvSpPr>
          <p:nvPr>
            <p:ph type="title"/>
          </p:nvPr>
        </p:nvSpPr>
        <p:spPr/>
        <p:txBody>
          <a:bodyPr/>
          <a:lstStyle/>
          <a:p>
            <a:r>
              <a:rPr lang="en-US" dirty="0">
                <a:solidFill>
                  <a:srgbClr val="C00000"/>
                </a:solidFill>
              </a:rPr>
              <a:t>Key Principle: Impartiality</a:t>
            </a:r>
          </a:p>
        </p:txBody>
      </p:sp>
    </p:spTree>
    <p:extLst>
      <p:ext uri="{BB962C8B-B14F-4D97-AF65-F5344CB8AC3E}">
        <p14:creationId xmlns:p14="http://schemas.microsoft.com/office/powerpoint/2010/main" val="2318142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D097EA-591C-451C-B676-0939FEF35E74}"/>
              </a:ext>
            </a:extLst>
          </p:cNvPr>
          <p:cNvSpPr>
            <a:spLocks noGrp="1"/>
          </p:cNvSpPr>
          <p:nvPr>
            <p:ph type="body" idx="1"/>
          </p:nvPr>
        </p:nvSpPr>
        <p:spPr/>
        <p:txBody>
          <a:bodyPr/>
          <a:lstStyle/>
          <a:p>
            <a:r>
              <a:rPr lang="en-US" sz="2800" dirty="0"/>
              <a:t>We all have biases, whether conscious or unconscious</a:t>
            </a:r>
          </a:p>
          <a:p>
            <a:pPr lvl="1"/>
            <a:r>
              <a:rPr lang="en-US" sz="2667" dirty="0">
                <a:hlinkClick r:id="rId3"/>
              </a:rPr>
              <a:t>https://implicit.harvard.edu/implicit/</a:t>
            </a:r>
            <a:r>
              <a:rPr lang="en-US" sz="2667" dirty="0"/>
              <a:t> </a:t>
            </a:r>
          </a:p>
          <a:p>
            <a:pPr lvl="1"/>
            <a:r>
              <a:rPr lang="en-US" sz="2667" dirty="0">
                <a:hlinkClick r:id="rId4"/>
              </a:rPr>
              <a:t>https://trustandjustice.org/resources/intervention/implicit-bias</a:t>
            </a:r>
            <a:r>
              <a:rPr lang="en-US" sz="2667" dirty="0"/>
              <a:t> </a:t>
            </a:r>
          </a:p>
          <a:p>
            <a:r>
              <a:rPr lang="en-US" sz="2800" dirty="0"/>
              <a:t>Resist the urge to categorize</a:t>
            </a:r>
          </a:p>
          <a:p>
            <a:r>
              <a:rPr lang="en-US" sz="2800" dirty="0"/>
              <a:t>Reflect critically on your own identity and experience</a:t>
            </a:r>
          </a:p>
          <a:p>
            <a:r>
              <a:rPr lang="en-US" sz="2800" dirty="0"/>
              <a:t>Recognize when your identity and experience may affect your judgment</a:t>
            </a:r>
          </a:p>
          <a:p>
            <a:r>
              <a:rPr lang="en-US" sz="2800" dirty="0"/>
              <a:t>Hold yourself accountable</a:t>
            </a:r>
          </a:p>
          <a:p>
            <a:endParaRPr lang="en-US" dirty="0"/>
          </a:p>
        </p:txBody>
      </p:sp>
      <p:sp>
        <p:nvSpPr>
          <p:cNvPr id="4" name="Title 3">
            <a:extLst>
              <a:ext uri="{FF2B5EF4-FFF2-40B4-BE49-F238E27FC236}">
                <a16:creationId xmlns:a16="http://schemas.microsoft.com/office/drawing/2014/main" id="{A3978DB7-E8F8-4A79-97D1-6C5D0009ACFC}"/>
              </a:ext>
            </a:extLst>
          </p:cNvPr>
          <p:cNvSpPr>
            <a:spLocks noGrp="1"/>
          </p:cNvSpPr>
          <p:nvPr>
            <p:ph type="title"/>
          </p:nvPr>
        </p:nvSpPr>
        <p:spPr/>
        <p:txBody>
          <a:bodyPr/>
          <a:lstStyle/>
          <a:p>
            <a:r>
              <a:rPr lang="en-US" dirty="0"/>
              <a:t>Impartiality</a:t>
            </a:r>
          </a:p>
        </p:txBody>
      </p:sp>
    </p:spTree>
    <p:extLst>
      <p:ext uri="{BB962C8B-B14F-4D97-AF65-F5344CB8AC3E}">
        <p14:creationId xmlns:p14="http://schemas.microsoft.com/office/powerpoint/2010/main" val="1781182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D097EA-591C-451C-B676-0939FEF35E74}"/>
              </a:ext>
            </a:extLst>
          </p:cNvPr>
          <p:cNvSpPr>
            <a:spLocks noGrp="1"/>
          </p:cNvSpPr>
          <p:nvPr>
            <p:ph type="body" idx="1"/>
          </p:nvPr>
        </p:nvSpPr>
        <p:spPr/>
        <p:txBody>
          <a:bodyPr/>
          <a:lstStyle/>
          <a:p>
            <a:r>
              <a:rPr lang="en-US" dirty="0"/>
              <a:t>An impartial party puts aside one’s preconceived beliefs or the urge to judge</a:t>
            </a:r>
          </a:p>
          <a:p>
            <a:r>
              <a:rPr lang="en-US" dirty="0"/>
              <a:t>Listen equally to all sides and focus on understanding the viewpoints of all involved</a:t>
            </a:r>
          </a:p>
          <a:p>
            <a:pPr lvl="1"/>
            <a:r>
              <a:rPr lang="en-US" dirty="0"/>
              <a:t>Listening impartially to others takes </a:t>
            </a:r>
            <a:r>
              <a:rPr lang="en-US" b="1" dirty="0"/>
              <a:t>time</a:t>
            </a:r>
          </a:p>
          <a:p>
            <a:pPr lvl="1"/>
            <a:r>
              <a:rPr lang="en-US" dirty="0"/>
              <a:t>Listening impartially requires </a:t>
            </a:r>
            <a:r>
              <a:rPr lang="en-US" b="1" dirty="0"/>
              <a:t>awareness</a:t>
            </a:r>
            <a:r>
              <a:rPr lang="en-US" dirty="0"/>
              <a:t> of one’s own biases</a:t>
            </a:r>
          </a:p>
          <a:p>
            <a:pPr lvl="1"/>
            <a:r>
              <a:rPr lang="en-US" dirty="0"/>
              <a:t>Listening impartially means </a:t>
            </a:r>
            <a:r>
              <a:rPr lang="en-US" b="1" dirty="0"/>
              <a:t>asking questions that open up dialogue</a:t>
            </a:r>
            <a:r>
              <a:rPr lang="en-US" dirty="0"/>
              <a:t>, rather than close it down</a:t>
            </a:r>
          </a:p>
          <a:p>
            <a:pPr marL="478364" indent="-342900"/>
            <a:r>
              <a:rPr lang="en-US" dirty="0"/>
              <a:t>Strategies like summarizing what you have heard and reflecting back can help you avoid your biases and ensure you are correctly understanding the person you’re questioning</a:t>
            </a:r>
          </a:p>
          <a:p>
            <a:pPr marL="478364" indent="-342900"/>
            <a:r>
              <a:rPr lang="en-US" dirty="0"/>
              <a:t>Acknowledge where differences between accounts/perspectives exist; rather than seek to smooth over differences, seek more details</a:t>
            </a:r>
          </a:p>
          <a:p>
            <a:pPr marL="478364" indent="-342900"/>
            <a:r>
              <a:rPr lang="en-US" dirty="0"/>
              <a:t>Take care that your words, tone of voice, and body language are neutral</a:t>
            </a:r>
          </a:p>
        </p:txBody>
      </p:sp>
      <p:sp>
        <p:nvSpPr>
          <p:cNvPr id="4" name="Title 3">
            <a:extLst>
              <a:ext uri="{FF2B5EF4-FFF2-40B4-BE49-F238E27FC236}">
                <a16:creationId xmlns:a16="http://schemas.microsoft.com/office/drawing/2014/main" id="{A3978DB7-E8F8-4A79-97D1-6C5D0009ACFC}"/>
              </a:ext>
            </a:extLst>
          </p:cNvPr>
          <p:cNvSpPr>
            <a:spLocks noGrp="1"/>
          </p:cNvSpPr>
          <p:nvPr>
            <p:ph type="title"/>
          </p:nvPr>
        </p:nvSpPr>
        <p:spPr/>
        <p:txBody>
          <a:bodyPr/>
          <a:lstStyle/>
          <a:p>
            <a:r>
              <a:rPr lang="en-US" dirty="0"/>
              <a:t>Impartiality</a:t>
            </a:r>
          </a:p>
        </p:txBody>
      </p:sp>
    </p:spTree>
    <p:extLst>
      <p:ext uri="{BB962C8B-B14F-4D97-AF65-F5344CB8AC3E}">
        <p14:creationId xmlns:p14="http://schemas.microsoft.com/office/powerpoint/2010/main" val="3481649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9A94-7E12-44F9-9AC1-D4F62CAC916E}"/>
              </a:ext>
            </a:extLst>
          </p:cNvPr>
          <p:cNvSpPr>
            <a:spLocks noGrp="1"/>
          </p:cNvSpPr>
          <p:nvPr>
            <p:ph type="title"/>
          </p:nvPr>
        </p:nvSpPr>
        <p:spPr/>
        <p:txBody>
          <a:bodyPr>
            <a:normAutofit fontScale="90000"/>
          </a:bodyPr>
          <a:lstStyle/>
          <a:p>
            <a:r>
              <a:rPr lang="en-US" sz="5000" dirty="0"/>
              <a:t>Title IX Formal Complaints &amp; Grievance Procedures</a:t>
            </a:r>
          </a:p>
        </p:txBody>
      </p:sp>
    </p:spTree>
    <p:extLst>
      <p:ext uri="{BB962C8B-B14F-4D97-AF65-F5344CB8AC3E}">
        <p14:creationId xmlns:p14="http://schemas.microsoft.com/office/powerpoint/2010/main" val="3492759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556D9-79B7-4AEC-A6FB-BB6D98C51F7A}"/>
              </a:ext>
            </a:extLst>
          </p:cNvPr>
          <p:cNvSpPr>
            <a:spLocks noGrp="1"/>
          </p:cNvSpPr>
          <p:nvPr>
            <p:ph type="body" idx="1"/>
          </p:nvPr>
        </p:nvSpPr>
        <p:spPr>
          <a:xfrm>
            <a:off x="1476101" y="1828800"/>
            <a:ext cx="2681061" cy="4298523"/>
          </a:xfrm>
        </p:spPr>
        <p:txBody>
          <a:bodyPr/>
          <a:lstStyle/>
          <a:p>
            <a:r>
              <a:rPr lang="en-US" dirty="0"/>
              <a:t>Objective evaluation of </a:t>
            </a:r>
            <a:r>
              <a:rPr lang="en-US" i="1" dirty="0"/>
              <a:t>all</a:t>
            </a:r>
            <a:r>
              <a:rPr lang="en-US" dirty="0"/>
              <a:t> relevant evidence, both inculpatory and exculpatory</a:t>
            </a:r>
          </a:p>
          <a:p>
            <a:r>
              <a:rPr lang="en-US" b="1" dirty="0">
                <a:solidFill>
                  <a:srgbClr val="00B050"/>
                </a:solidFill>
              </a:rPr>
              <a:t>No conflicts of interest/bias of Title IX Coordinator, Investigator(s), Decision-maker(s)</a:t>
            </a:r>
          </a:p>
          <a:p>
            <a:r>
              <a:rPr lang="en-US" dirty="0"/>
              <a:t>Presumption of innocence until proven guilty</a:t>
            </a:r>
          </a:p>
          <a:p>
            <a:endParaRPr lang="en-US" dirty="0"/>
          </a:p>
        </p:txBody>
      </p:sp>
      <p:sp>
        <p:nvSpPr>
          <p:cNvPr id="3" name="Text Placeholder 2">
            <a:extLst>
              <a:ext uri="{FF2B5EF4-FFF2-40B4-BE49-F238E27FC236}">
                <a16:creationId xmlns:a16="http://schemas.microsoft.com/office/drawing/2014/main" id="{AF8CFE78-8DDC-414E-A5F7-9CF0550696CA}"/>
              </a:ext>
            </a:extLst>
          </p:cNvPr>
          <p:cNvSpPr>
            <a:spLocks noGrp="1"/>
          </p:cNvSpPr>
          <p:nvPr>
            <p:ph type="body" idx="2"/>
          </p:nvPr>
        </p:nvSpPr>
        <p:spPr>
          <a:xfrm>
            <a:off x="4731821" y="1828800"/>
            <a:ext cx="2875690" cy="4186989"/>
          </a:xfrm>
        </p:spPr>
        <p:txBody>
          <a:bodyPr/>
          <a:lstStyle/>
          <a:p>
            <a:r>
              <a:rPr lang="en-US" dirty="0"/>
              <a:t>Training for Title IX Coordinator, Investigator(s), Decision-maker(s) on the Regulations and </a:t>
            </a:r>
            <a:r>
              <a:rPr lang="en-US" b="1" dirty="0">
                <a:solidFill>
                  <a:srgbClr val="00B050"/>
                </a:solidFill>
              </a:rPr>
              <a:t>impartiality</a:t>
            </a:r>
          </a:p>
          <a:p>
            <a:r>
              <a:rPr lang="en-US" dirty="0"/>
              <a:t>Same standard of evidence for students and employees</a:t>
            </a:r>
          </a:p>
          <a:p>
            <a:r>
              <a:rPr lang="en-US" dirty="0"/>
              <a:t>Reasonably prompt timelines for procedures</a:t>
            </a:r>
          </a:p>
          <a:p>
            <a:r>
              <a:rPr lang="en-US" dirty="0"/>
              <a:t>Equitable treatment for all parties</a:t>
            </a:r>
          </a:p>
          <a:p>
            <a:endParaRPr lang="en-US" dirty="0"/>
          </a:p>
        </p:txBody>
      </p:sp>
      <p:sp>
        <p:nvSpPr>
          <p:cNvPr id="4" name="Text Placeholder 3">
            <a:extLst>
              <a:ext uri="{FF2B5EF4-FFF2-40B4-BE49-F238E27FC236}">
                <a16:creationId xmlns:a16="http://schemas.microsoft.com/office/drawing/2014/main" id="{C54F4546-7395-448F-AF94-EC965FBAEC3E}"/>
              </a:ext>
            </a:extLst>
          </p:cNvPr>
          <p:cNvSpPr>
            <a:spLocks noGrp="1"/>
          </p:cNvSpPr>
          <p:nvPr>
            <p:ph type="body" idx="3"/>
          </p:nvPr>
        </p:nvSpPr>
        <p:spPr>
          <a:xfrm>
            <a:off x="8182170" y="1825675"/>
            <a:ext cx="2875690" cy="4438308"/>
          </a:xfrm>
        </p:spPr>
        <p:txBody>
          <a:bodyPr/>
          <a:lstStyle/>
          <a:p>
            <a:r>
              <a:rPr lang="en-US" dirty="0"/>
              <a:t>Clear descriptions of grievance &amp; appeals procedures, range of disciplinary sanctions &amp; remedies</a:t>
            </a:r>
          </a:p>
          <a:p>
            <a:r>
              <a:rPr lang="en-US" dirty="0"/>
              <a:t>Supportive measures available to Complainants and Respondents at any point</a:t>
            </a:r>
          </a:p>
          <a:p>
            <a:r>
              <a:rPr lang="en-US" dirty="0"/>
              <a:t>Can’t require production of legally privileged evidence</a:t>
            </a:r>
          </a:p>
          <a:p>
            <a:endParaRPr lang="en-US" dirty="0"/>
          </a:p>
        </p:txBody>
      </p:sp>
      <p:sp>
        <p:nvSpPr>
          <p:cNvPr id="5" name="Title 4">
            <a:extLst>
              <a:ext uri="{FF2B5EF4-FFF2-40B4-BE49-F238E27FC236}">
                <a16:creationId xmlns:a16="http://schemas.microsoft.com/office/drawing/2014/main" id="{D2BC4EC8-77B6-4581-A8FB-824AED1B3C4E}"/>
              </a:ext>
            </a:extLst>
          </p:cNvPr>
          <p:cNvSpPr>
            <a:spLocks noGrp="1"/>
          </p:cNvSpPr>
          <p:nvPr>
            <p:ph type="title"/>
          </p:nvPr>
        </p:nvSpPr>
        <p:spPr>
          <a:xfrm>
            <a:off x="1882367" y="434281"/>
            <a:ext cx="9175493" cy="1143200"/>
          </a:xfrm>
        </p:spPr>
        <p:txBody>
          <a:bodyPr/>
          <a:lstStyle/>
          <a:p>
            <a:r>
              <a:rPr lang="en-US" sz="5000" dirty="0"/>
              <a:t>Basic Response Requirements</a:t>
            </a:r>
          </a:p>
        </p:txBody>
      </p:sp>
    </p:spTree>
    <p:extLst>
      <p:ext uri="{BB962C8B-B14F-4D97-AF65-F5344CB8AC3E}">
        <p14:creationId xmlns:p14="http://schemas.microsoft.com/office/powerpoint/2010/main" val="1554359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anim calcmode="lin" valueType="num">
                                      <p:cBhvr>
                                        <p:cTn id="5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0" end="0"/>
                                            </p:txEl>
                                          </p:spTgt>
                                        </p:tgtEl>
                                        <p:attrNameLst>
                                          <p:attrName>style.visibility</p:attrName>
                                        </p:attrNameLst>
                                      </p:cBhvr>
                                      <p:to>
                                        <p:strVal val="visible"/>
                                      </p:to>
                                    </p:set>
                                    <p:animEffect transition="in" filter="fade">
                                      <p:cBhvr>
                                        <p:cTn id="56" dur="1000"/>
                                        <p:tgtEl>
                                          <p:spTgt spid="4">
                                            <p:txEl>
                                              <p:pRg st="0" end="0"/>
                                            </p:txEl>
                                          </p:spTgt>
                                        </p:tgtEl>
                                      </p:cBhvr>
                                    </p:animEffect>
                                    <p:anim calcmode="lin" valueType="num">
                                      <p:cBhvr>
                                        <p:cTn id="5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animEffect transition="in" filter="fade">
                                      <p:cBhvr>
                                        <p:cTn id="63" dur="1000"/>
                                        <p:tgtEl>
                                          <p:spTgt spid="4">
                                            <p:txEl>
                                              <p:pRg st="1" end="1"/>
                                            </p:txEl>
                                          </p:spTgt>
                                        </p:tgtEl>
                                      </p:cBhvr>
                                    </p:animEffect>
                                    <p:anim calcmode="lin" valueType="num">
                                      <p:cBhvr>
                                        <p:cTn id="6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xEl>
                                              <p:pRg st="2" end="2"/>
                                            </p:txEl>
                                          </p:spTgt>
                                        </p:tgtEl>
                                        <p:attrNameLst>
                                          <p:attrName>style.visibility</p:attrName>
                                        </p:attrNameLst>
                                      </p:cBhvr>
                                      <p:to>
                                        <p:strVal val="visible"/>
                                      </p:to>
                                    </p:set>
                                    <p:animEffect transition="in" filter="fade">
                                      <p:cBhvr>
                                        <p:cTn id="70" dur="1000"/>
                                        <p:tgtEl>
                                          <p:spTgt spid="4">
                                            <p:txEl>
                                              <p:pRg st="2" end="2"/>
                                            </p:txEl>
                                          </p:spTgt>
                                        </p:tgtEl>
                                      </p:cBhvr>
                                    </p:animEffect>
                                    <p:anim calcmode="lin" valueType="num">
                                      <p:cBhvr>
                                        <p:cTn id="7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B91BB"/>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1861A40-EAEF-41C9-8683-0567E6C73E17}"/>
              </a:ext>
            </a:extLst>
          </p:cNvPr>
          <p:cNvGrpSpPr/>
          <p:nvPr/>
        </p:nvGrpSpPr>
        <p:grpSpPr>
          <a:xfrm>
            <a:off x="1235604" y="233300"/>
            <a:ext cx="9721484" cy="3082309"/>
            <a:chOff x="1235604" y="233300"/>
            <a:chExt cx="9721484" cy="3082309"/>
          </a:xfrm>
        </p:grpSpPr>
        <p:sp>
          <p:nvSpPr>
            <p:cNvPr id="19" name="Freeform: Shape 18">
              <a:extLst>
                <a:ext uri="{FF2B5EF4-FFF2-40B4-BE49-F238E27FC236}">
                  <a16:creationId xmlns:a16="http://schemas.microsoft.com/office/drawing/2014/main" id="{B988D0C7-E4AB-4A7E-8B1D-6D69DF2CC4D0}"/>
                </a:ext>
              </a:extLst>
            </p:cNvPr>
            <p:cNvSpPr/>
            <p:nvPr/>
          </p:nvSpPr>
          <p:spPr>
            <a:xfrm>
              <a:off x="1235604" y="233300"/>
              <a:ext cx="2167081" cy="1166400"/>
            </a:xfrm>
            <a:custGeom>
              <a:avLst/>
              <a:gdLst>
                <a:gd name="connsiteX0" fmla="*/ 0 w 2167081"/>
                <a:gd name="connsiteY0" fmla="*/ 116640 h 1166400"/>
                <a:gd name="connsiteX1" fmla="*/ 116640 w 2167081"/>
                <a:gd name="connsiteY1" fmla="*/ 0 h 1166400"/>
                <a:gd name="connsiteX2" fmla="*/ 2050441 w 2167081"/>
                <a:gd name="connsiteY2" fmla="*/ 0 h 1166400"/>
                <a:gd name="connsiteX3" fmla="*/ 2167081 w 2167081"/>
                <a:gd name="connsiteY3" fmla="*/ 116640 h 1166400"/>
                <a:gd name="connsiteX4" fmla="*/ 2167081 w 2167081"/>
                <a:gd name="connsiteY4" fmla="*/ 1049760 h 1166400"/>
                <a:gd name="connsiteX5" fmla="*/ 2050441 w 2167081"/>
                <a:gd name="connsiteY5" fmla="*/ 1166400 h 1166400"/>
                <a:gd name="connsiteX6" fmla="*/ 116640 w 2167081"/>
                <a:gd name="connsiteY6" fmla="*/ 1166400 h 1166400"/>
                <a:gd name="connsiteX7" fmla="*/ 0 w 2167081"/>
                <a:gd name="connsiteY7" fmla="*/ 1049760 h 1166400"/>
                <a:gd name="connsiteX8" fmla="*/ 0 w 2167081"/>
                <a:gd name="connsiteY8"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081" h="1166400">
                  <a:moveTo>
                    <a:pt x="0" y="116640"/>
                  </a:moveTo>
                  <a:cubicBezTo>
                    <a:pt x="0" y="52222"/>
                    <a:pt x="52222" y="0"/>
                    <a:pt x="116640" y="0"/>
                  </a:cubicBezTo>
                  <a:lnTo>
                    <a:pt x="2050441" y="0"/>
                  </a:lnTo>
                  <a:cubicBezTo>
                    <a:pt x="2114859" y="0"/>
                    <a:pt x="2167081" y="52222"/>
                    <a:pt x="2167081" y="116640"/>
                  </a:cubicBezTo>
                  <a:lnTo>
                    <a:pt x="2167081" y="1049760"/>
                  </a:lnTo>
                  <a:cubicBezTo>
                    <a:pt x="2167081" y="1114178"/>
                    <a:pt x="2114859" y="1166400"/>
                    <a:pt x="2050441" y="1166400"/>
                  </a:cubicBezTo>
                  <a:lnTo>
                    <a:pt x="116640" y="1166400"/>
                  </a:lnTo>
                  <a:cubicBezTo>
                    <a:pt x="52222" y="1166400"/>
                    <a:pt x="0" y="1114178"/>
                    <a:pt x="0" y="1049760"/>
                  </a:cubicBezTo>
                  <a:lnTo>
                    <a:pt x="0" y="1166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0" rIns="142240" bIns="465000" numCol="1" spcCol="1270" anchor="t" anchorCtr="0">
              <a:noAutofit/>
            </a:bodyPr>
            <a:lstStyle/>
            <a:p>
              <a:pPr marL="0" lvl="0" indent="0" algn="ctr" defTabSz="889000">
                <a:lnSpc>
                  <a:spcPct val="90000"/>
                </a:lnSpc>
                <a:spcBef>
                  <a:spcPct val="0"/>
                </a:spcBef>
                <a:spcAft>
                  <a:spcPct val="35000"/>
                </a:spcAft>
                <a:buNone/>
              </a:pPr>
              <a:r>
                <a:rPr lang="en-US" sz="2000" b="1" kern="1200" dirty="0"/>
                <a:t>Actual Knowledge</a:t>
              </a:r>
            </a:p>
          </p:txBody>
        </p:sp>
        <p:sp>
          <p:nvSpPr>
            <p:cNvPr id="20" name="Freeform: Shape 19">
              <a:extLst>
                <a:ext uri="{FF2B5EF4-FFF2-40B4-BE49-F238E27FC236}">
                  <a16:creationId xmlns:a16="http://schemas.microsoft.com/office/drawing/2014/main" id="{341DBEA9-2B94-49CE-B8BF-98172A323E7D}"/>
                </a:ext>
              </a:extLst>
            </p:cNvPr>
            <p:cNvSpPr/>
            <p:nvPr/>
          </p:nvSpPr>
          <p:spPr>
            <a:xfrm>
              <a:off x="1679464" y="909909"/>
              <a:ext cx="2561796" cy="2405700"/>
            </a:xfrm>
            <a:custGeom>
              <a:avLst/>
              <a:gdLst>
                <a:gd name="connsiteX0" fmla="*/ 0 w 2167081"/>
                <a:gd name="connsiteY0" fmla="*/ 216708 h 2405700"/>
                <a:gd name="connsiteX1" fmla="*/ 216708 w 2167081"/>
                <a:gd name="connsiteY1" fmla="*/ 0 h 2405700"/>
                <a:gd name="connsiteX2" fmla="*/ 1950373 w 2167081"/>
                <a:gd name="connsiteY2" fmla="*/ 0 h 2405700"/>
                <a:gd name="connsiteX3" fmla="*/ 2167081 w 2167081"/>
                <a:gd name="connsiteY3" fmla="*/ 216708 h 2405700"/>
                <a:gd name="connsiteX4" fmla="*/ 2167081 w 2167081"/>
                <a:gd name="connsiteY4" fmla="*/ 2188992 h 2405700"/>
                <a:gd name="connsiteX5" fmla="*/ 1950373 w 2167081"/>
                <a:gd name="connsiteY5" fmla="*/ 2405700 h 2405700"/>
                <a:gd name="connsiteX6" fmla="*/ 216708 w 2167081"/>
                <a:gd name="connsiteY6" fmla="*/ 2405700 h 2405700"/>
                <a:gd name="connsiteX7" fmla="*/ 0 w 2167081"/>
                <a:gd name="connsiteY7" fmla="*/ 2188992 h 2405700"/>
                <a:gd name="connsiteX8" fmla="*/ 0 w 2167081"/>
                <a:gd name="connsiteY8" fmla="*/ 216708 h 240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081" h="2405700">
                  <a:moveTo>
                    <a:pt x="0" y="216708"/>
                  </a:moveTo>
                  <a:cubicBezTo>
                    <a:pt x="0" y="97023"/>
                    <a:pt x="97023" y="0"/>
                    <a:pt x="216708" y="0"/>
                  </a:cubicBezTo>
                  <a:lnTo>
                    <a:pt x="1950373" y="0"/>
                  </a:lnTo>
                  <a:cubicBezTo>
                    <a:pt x="2070058" y="0"/>
                    <a:pt x="2167081" y="97023"/>
                    <a:pt x="2167081" y="216708"/>
                  </a:cubicBezTo>
                  <a:lnTo>
                    <a:pt x="2167081" y="2188992"/>
                  </a:lnTo>
                  <a:cubicBezTo>
                    <a:pt x="2167081" y="2308677"/>
                    <a:pt x="2070058" y="2405700"/>
                    <a:pt x="1950373" y="2405700"/>
                  </a:cubicBezTo>
                  <a:lnTo>
                    <a:pt x="216708" y="2405700"/>
                  </a:lnTo>
                  <a:cubicBezTo>
                    <a:pt x="97023" y="2405700"/>
                    <a:pt x="0" y="2308677"/>
                    <a:pt x="0" y="2188992"/>
                  </a:cubicBezTo>
                  <a:lnTo>
                    <a:pt x="0" y="21670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040" tIns="163040" rIns="163040" bIns="163040" numCol="1" spcCol="1270" anchor="t" anchorCtr="0">
              <a:noAutofit/>
            </a:bodyPr>
            <a:lstStyle/>
            <a:p>
              <a:pPr marL="114300" lvl="1" indent="-114300" defTabSz="622300">
                <a:lnSpc>
                  <a:spcPct val="90000"/>
                </a:lnSpc>
                <a:spcBef>
                  <a:spcPct val="0"/>
                </a:spcBef>
                <a:spcAft>
                  <a:spcPct val="15000"/>
                </a:spcAft>
              </a:pPr>
              <a:r>
                <a:rPr lang="en-US" sz="1400" i="1" dirty="0"/>
                <a:t>Requirements:</a:t>
              </a:r>
            </a:p>
            <a:p>
              <a:pPr marL="114300" lvl="1" indent="-114300" defTabSz="622300">
                <a:lnSpc>
                  <a:spcPct val="90000"/>
                </a:lnSpc>
                <a:spcBef>
                  <a:spcPct val="0"/>
                </a:spcBef>
                <a:spcAft>
                  <a:spcPct val="15000"/>
                </a:spcAft>
                <a:buChar char="•"/>
              </a:pPr>
              <a:r>
                <a:rPr lang="en-US" sz="1400" kern="1200" dirty="0"/>
                <a:t>Can’t be “deliber</a:t>
              </a:r>
              <a:r>
                <a:rPr lang="en-US" sz="1400" dirty="0"/>
                <a:t>ately indifferent”</a:t>
              </a:r>
              <a:endParaRPr lang="en-US" sz="1400" kern="1200" dirty="0"/>
            </a:p>
            <a:p>
              <a:pPr marL="114300" lvl="1" indent="-114300" algn="l" defTabSz="622300">
                <a:lnSpc>
                  <a:spcPct val="90000"/>
                </a:lnSpc>
                <a:spcBef>
                  <a:spcPct val="0"/>
                </a:spcBef>
                <a:spcAft>
                  <a:spcPct val="15000"/>
                </a:spcAft>
                <a:buNone/>
              </a:pPr>
              <a:r>
                <a:rPr lang="en-US" sz="1400" i="1" kern="1200" dirty="0"/>
                <a:t>Possible Outcomes:</a:t>
              </a:r>
            </a:p>
            <a:p>
              <a:pPr marL="114300" lvl="1" indent="-114300" algn="l" defTabSz="622300">
                <a:lnSpc>
                  <a:spcPct val="90000"/>
                </a:lnSpc>
                <a:spcBef>
                  <a:spcPct val="0"/>
                </a:spcBef>
                <a:spcAft>
                  <a:spcPct val="15000"/>
                </a:spcAft>
                <a:buChar char="•"/>
              </a:pPr>
              <a:r>
                <a:rPr lang="en-US" sz="1400" kern="1200" dirty="0"/>
                <a:t>Supportive measures; no further action; OR</a:t>
              </a:r>
            </a:p>
            <a:p>
              <a:pPr marL="114300" lvl="1" indent="-114300" algn="l" defTabSz="622300">
                <a:lnSpc>
                  <a:spcPct val="90000"/>
                </a:lnSpc>
                <a:spcBef>
                  <a:spcPct val="0"/>
                </a:spcBef>
                <a:spcAft>
                  <a:spcPct val="15000"/>
                </a:spcAft>
                <a:buChar char="•"/>
              </a:pPr>
              <a:r>
                <a:rPr lang="en-US" sz="1400" kern="1200" dirty="0"/>
                <a:t>Complainant decides to file Formal Complaint; OR</a:t>
              </a:r>
            </a:p>
            <a:p>
              <a:pPr marL="114300" lvl="1" indent="-114300" algn="l" defTabSz="622300">
                <a:lnSpc>
                  <a:spcPct val="90000"/>
                </a:lnSpc>
                <a:spcBef>
                  <a:spcPct val="0"/>
                </a:spcBef>
                <a:spcAft>
                  <a:spcPct val="15000"/>
                </a:spcAft>
                <a:buChar char="•"/>
              </a:pPr>
              <a:r>
                <a:rPr lang="en-US" sz="1400" kern="1200" dirty="0"/>
                <a:t>Title IX Coordinator signs Formal Complaint</a:t>
              </a:r>
            </a:p>
          </p:txBody>
        </p:sp>
        <p:sp>
          <p:nvSpPr>
            <p:cNvPr id="21" name="Freeform: Shape 20">
              <a:extLst>
                <a:ext uri="{FF2B5EF4-FFF2-40B4-BE49-F238E27FC236}">
                  <a16:creationId xmlns:a16="http://schemas.microsoft.com/office/drawing/2014/main" id="{C1AAD45F-8BF4-4C52-8F5E-604C7922A8B1}"/>
                </a:ext>
              </a:extLst>
            </p:cNvPr>
            <p:cNvSpPr/>
            <p:nvPr/>
          </p:nvSpPr>
          <p:spPr>
            <a:xfrm>
              <a:off x="3731207" y="352330"/>
              <a:ext cx="696465" cy="539540"/>
            </a:xfrm>
            <a:custGeom>
              <a:avLst/>
              <a:gdLst>
                <a:gd name="connsiteX0" fmla="*/ 0 w 696465"/>
                <a:gd name="connsiteY0" fmla="*/ 107908 h 539540"/>
                <a:gd name="connsiteX1" fmla="*/ 426695 w 696465"/>
                <a:gd name="connsiteY1" fmla="*/ 107908 h 539540"/>
                <a:gd name="connsiteX2" fmla="*/ 426695 w 696465"/>
                <a:gd name="connsiteY2" fmla="*/ 0 h 539540"/>
                <a:gd name="connsiteX3" fmla="*/ 696465 w 696465"/>
                <a:gd name="connsiteY3" fmla="*/ 269770 h 539540"/>
                <a:gd name="connsiteX4" fmla="*/ 426695 w 696465"/>
                <a:gd name="connsiteY4" fmla="*/ 539540 h 539540"/>
                <a:gd name="connsiteX5" fmla="*/ 426695 w 696465"/>
                <a:gd name="connsiteY5" fmla="*/ 431632 h 539540"/>
                <a:gd name="connsiteX6" fmla="*/ 0 w 696465"/>
                <a:gd name="connsiteY6" fmla="*/ 431632 h 539540"/>
                <a:gd name="connsiteX7" fmla="*/ 0 w 696465"/>
                <a:gd name="connsiteY7" fmla="*/ 107908 h 53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465" h="539540">
                  <a:moveTo>
                    <a:pt x="0" y="107908"/>
                  </a:moveTo>
                  <a:lnTo>
                    <a:pt x="426695" y="107908"/>
                  </a:lnTo>
                  <a:lnTo>
                    <a:pt x="426695" y="0"/>
                  </a:lnTo>
                  <a:lnTo>
                    <a:pt x="696465" y="269770"/>
                  </a:lnTo>
                  <a:lnTo>
                    <a:pt x="426695" y="539540"/>
                  </a:lnTo>
                  <a:lnTo>
                    <a:pt x="426695" y="431632"/>
                  </a:lnTo>
                  <a:lnTo>
                    <a:pt x="0" y="431632"/>
                  </a:lnTo>
                  <a:lnTo>
                    <a:pt x="0" y="10790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7908" rIns="161862" bIns="107908" numCol="1" spcCol="1270" anchor="ctr" anchorCtr="0">
              <a:noAutofit/>
            </a:bodyPr>
            <a:lstStyle/>
            <a:p>
              <a:pPr marL="0" lvl="0" indent="0" algn="ctr" defTabSz="977900">
                <a:lnSpc>
                  <a:spcPct val="90000"/>
                </a:lnSpc>
                <a:spcBef>
                  <a:spcPct val="0"/>
                </a:spcBef>
                <a:spcAft>
                  <a:spcPct val="35000"/>
                </a:spcAft>
                <a:buNone/>
              </a:pPr>
              <a:endParaRPr lang="en-US" sz="2200" kern="1200"/>
            </a:p>
          </p:txBody>
        </p:sp>
        <p:sp>
          <p:nvSpPr>
            <p:cNvPr id="22" name="Freeform: Shape 21">
              <a:extLst>
                <a:ext uri="{FF2B5EF4-FFF2-40B4-BE49-F238E27FC236}">
                  <a16:creationId xmlns:a16="http://schemas.microsoft.com/office/drawing/2014/main" id="{4FE2C4E6-1914-4F24-B910-D6466F8C8AA9}"/>
                </a:ext>
              </a:extLst>
            </p:cNvPr>
            <p:cNvSpPr/>
            <p:nvPr/>
          </p:nvSpPr>
          <p:spPr>
            <a:xfrm>
              <a:off x="4716772" y="233300"/>
              <a:ext cx="2462107" cy="1166400"/>
            </a:xfrm>
            <a:custGeom>
              <a:avLst/>
              <a:gdLst>
                <a:gd name="connsiteX0" fmla="*/ 0 w 2462107"/>
                <a:gd name="connsiteY0" fmla="*/ 116640 h 1166400"/>
                <a:gd name="connsiteX1" fmla="*/ 116640 w 2462107"/>
                <a:gd name="connsiteY1" fmla="*/ 0 h 1166400"/>
                <a:gd name="connsiteX2" fmla="*/ 2345467 w 2462107"/>
                <a:gd name="connsiteY2" fmla="*/ 0 h 1166400"/>
                <a:gd name="connsiteX3" fmla="*/ 2462107 w 2462107"/>
                <a:gd name="connsiteY3" fmla="*/ 116640 h 1166400"/>
                <a:gd name="connsiteX4" fmla="*/ 2462107 w 2462107"/>
                <a:gd name="connsiteY4" fmla="*/ 1049760 h 1166400"/>
                <a:gd name="connsiteX5" fmla="*/ 2345467 w 2462107"/>
                <a:gd name="connsiteY5" fmla="*/ 1166400 h 1166400"/>
                <a:gd name="connsiteX6" fmla="*/ 116640 w 2462107"/>
                <a:gd name="connsiteY6" fmla="*/ 1166400 h 1166400"/>
                <a:gd name="connsiteX7" fmla="*/ 0 w 2462107"/>
                <a:gd name="connsiteY7" fmla="*/ 1049760 h 1166400"/>
                <a:gd name="connsiteX8" fmla="*/ 0 w 2462107"/>
                <a:gd name="connsiteY8"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2107" h="1166400">
                  <a:moveTo>
                    <a:pt x="0" y="116640"/>
                  </a:moveTo>
                  <a:cubicBezTo>
                    <a:pt x="0" y="52222"/>
                    <a:pt x="52222" y="0"/>
                    <a:pt x="116640" y="0"/>
                  </a:cubicBezTo>
                  <a:lnTo>
                    <a:pt x="2345467" y="0"/>
                  </a:lnTo>
                  <a:cubicBezTo>
                    <a:pt x="2409885" y="0"/>
                    <a:pt x="2462107" y="52222"/>
                    <a:pt x="2462107" y="116640"/>
                  </a:cubicBezTo>
                  <a:lnTo>
                    <a:pt x="2462107" y="1049760"/>
                  </a:lnTo>
                  <a:cubicBezTo>
                    <a:pt x="2462107" y="1114178"/>
                    <a:pt x="2409885" y="1166400"/>
                    <a:pt x="2345467" y="1166400"/>
                  </a:cubicBezTo>
                  <a:lnTo>
                    <a:pt x="116640" y="1166400"/>
                  </a:lnTo>
                  <a:cubicBezTo>
                    <a:pt x="52222" y="1166400"/>
                    <a:pt x="0" y="1114178"/>
                    <a:pt x="0" y="1049760"/>
                  </a:cubicBezTo>
                  <a:lnTo>
                    <a:pt x="0" y="1166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0" rIns="142240" bIns="465000" numCol="1" spcCol="1270" anchor="t" anchorCtr="0">
              <a:noAutofit/>
            </a:bodyPr>
            <a:lstStyle/>
            <a:p>
              <a:pPr marL="0" lvl="0" indent="0" algn="ctr" defTabSz="889000">
                <a:lnSpc>
                  <a:spcPct val="90000"/>
                </a:lnSpc>
                <a:spcBef>
                  <a:spcPct val="0"/>
                </a:spcBef>
                <a:spcAft>
                  <a:spcPct val="35000"/>
                </a:spcAft>
                <a:buNone/>
              </a:pPr>
              <a:r>
                <a:rPr lang="en-US" sz="2000" b="1" kern="1200" dirty="0"/>
                <a:t>Formal Complaint</a:t>
              </a:r>
            </a:p>
          </p:txBody>
        </p:sp>
        <p:sp>
          <p:nvSpPr>
            <p:cNvPr id="23" name="Freeform: Shape 22">
              <a:extLst>
                <a:ext uri="{FF2B5EF4-FFF2-40B4-BE49-F238E27FC236}">
                  <a16:creationId xmlns:a16="http://schemas.microsoft.com/office/drawing/2014/main" id="{79C14E51-C054-4BBF-9EFD-F82D89B9C0B2}"/>
                </a:ext>
              </a:extLst>
            </p:cNvPr>
            <p:cNvSpPr/>
            <p:nvPr/>
          </p:nvSpPr>
          <p:spPr>
            <a:xfrm>
              <a:off x="5013813" y="893285"/>
              <a:ext cx="2796014" cy="2405700"/>
            </a:xfrm>
            <a:custGeom>
              <a:avLst/>
              <a:gdLst>
                <a:gd name="connsiteX0" fmla="*/ 0 w 2167081"/>
                <a:gd name="connsiteY0" fmla="*/ 216708 h 2405700"/>
                <a:gd name="connsiteX1" fmla="*/ 216708 w 2167081"/>
                <a:gd name="connsiteY1" fmla="*/ 0 h 2405700"/>
                <a:gd name="connsiteX2" fmla="*/ 1950373 w 2167081"/>
                <a:gd name="connsiteY2" fmla="*/ 0 h 2405700"/>
                <a:gd name="connsiteX3" fmla="*/ 2167081 w 2167081"/>
                <a:gd name="connsiteY3" fmla="*/ 216708 h 2405700"/>
                <a:gd name="connsiteX4" fmla="*/ 2167081 w 2167081"/>
                <a:gd name="connsiteY4" fmla="*/ 2188992 h 2405700"/>
                <a:gd name="connsiteX5" fmla="*/ 1950373 w 2167081"/>
                <a:gd name="connsiteY5" fmla="*/ 2405700 h 2405700"/>
                <a:gd name="connsiteX6" fmla="*/ 216708 w 2167081"/>
                <a:gd name="connsiteY6" fmla="*/ 2405700 h 2405700"/>
                <a:gd name="connsiteX7" fmla="*/ 0 w 2167081"/>
                <a:gd name="connsiteY7" fmla="*/ 2188992 h 2405700"/>
                <a:gd name="connsiteX8" fmla="*/ 0 w 2167081"/>
                <a:gd name="connsiteY8" fmla="*/ 216708 h 240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081" h="2405700">
                  <a:moveTo>
                    <a:pt x="0" y="216708"/>
                  </a:moveTo>
                  <a:cubicBezTo>
                    <a:pt x="0" y="97023"/>
                    <a:pt x="97023" y="0"/>
                    <a:pt x="216708" y="0"/>
                  </a:cubicBezTo>
                  <a:lnTo>
                    <a:pt x="1950373" y="0"/>
                  </a:lnTo>
                  <a:cubicBezTo>
                    <a:pt x="2070058" y="0"/>
                    <a:pt x="2167081" y="97023"/>
                    <a:pt x="2167081" y="216708"/>
                  </a:cubicBezTo>
                  <a:lnTo>
                    <a:pt x="2167081" y="2188992"/>
                  </a:lnTo>
                  <a:cubicBezTo>
                    <a:pt x="2167081" y="2308677"/>
                    <a:pt x="2070058" y="2405700"/>
                    <a:pt x="1950373" y="2405700"/>
                  </a:cubicBezTo>
                  <a:lnTo>
                    <a:pt x="216708" y="2405700"/>
                  </a:lnTo>
                  <a:cubicBezTo>
                    <a:pt x="97023" y="2405700"/>
                    <a:pt x="0" y="2308677"/>
                    <a:pt x="0" y="2188992"/>
                  </a:cubicBezTo>
                  <a:lnTo>
                    <a:pt x="0" y="21670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040" tIns="163040" rIns="163040" bIns="163040" numCol="1" spcCol="1270" anchor="t" anchorCtr="0">
              <a:noAutofit/>
            </a:bodyPr>
            <a:lstStyle/>
            <a:p>
              <a:pPr marL="114300" lvl="1" indent="-114300" algn="l" defTabSz="622300">
                <a:lnSpc>
                  <a:spcPct val="90000"/>
                </a:lnSpc>
                <a:spcBef>
                  <a:spcPct val="0"/>
                </a:spcBef>
                <a:spcAft>
                  <a:spcPct val="15000"/>
                </a:spcAft>
                <a:buNone/>
              </a:pPr>
              <a:r>
                <a:rPr lang="en-US" sz="1400" i="1" kern="1200" dirty="0"/>
                <a:t>Requirements:</a:t>
              </a:r>
            </a:p>
            <a:p>
              <a:pPr marL="114300" lvl="1" indent="-114300" algn="l" defTabSz="622300">
                <a:lnSpc>
                  <a:spcPct val="90000"/>
                </a:lnSpc>
                <a:spcBef>
                  <a:spcPct val="0"/>
                </a:spcBef>
                <a:spcAft>
                  <a:spcPct val="15000"/>
                </a:spcAft>
                <a:buChar char="•"/>
              </a:pPr>
              <a:r>
                <a:rPr lang="en-US" sz="1400" kern="1200" dirty="0"/>
                <a:t>Notice of allegations</a:t>
              </a:r>
            </a:p>
            <a:p>
              <a:pPr marL="114300" lvl="1" indent="-114300" algn="l" defTabSz="622300">
                <a:lnSpc>
                  <a:spcPct val="90000"/>
                </a:lnSpc>
                <a:spcBef>
                  <a:spcPct val="0"/>
                </a:spcBef>
                <a:spcAft>
                  <a:spcPct val="15000"/>
                </a:spcAft>
                <a:buChar char="•"/>
              </a:pPr>
              <a:r>
                <a:rPr lang="en-US" sz="1400" kern="1200" dirty="0"/>
                <a:t>Notice of all procedures</a:t>
              </a:r>
            </a:p>
            <a:p>
              <a:pPr marL="114300" lvl="1" indent="-114300" algn="l" defTabSz="622300">
                <a:lnSpc>
                  <a:spcPct val="90000"/>
                </a:lnSpc>
                <a:spcBef>
                  <a:spcPct val="0"/>
                </a:spcBef>
                <a:spcAft>
                  <a:spcPct val="15000"/>
                </a:spcAft>
                <a:buNone/>
              </a:pPr>
              <a:r>
                <a:rPr lang="en-US" sz="1400" i="1" kern="1200" dirty="0"/>
                <a:t>Possible Outcomes:</a:t>
              </a:r>
            </a:p>
            <a:p>
              <a:pPr marL="114300" lvl="1" indent="-114300" algn="l" defTabSz="622300">
                <a:lnSpc>
                  <a:spcPct val="90000"/>
                </a:lnSpc>
                <a:spcBef>
                  <a:spcPct val="0"/>
                </a:spcBef>
                <a:spcAft>
                  <a:spcPct val="15000"/>
                </a:spcAft>
                <a:buChar char="•"/>
              </a:pPr>
              <a:r>
                <a:rPr lang="en-US" sz="1400" kern="1200" dirty="0"/>
                <a:t>Supportive measures AND:</a:t>
              </a:r>
            </a:p>
            <a:p>
              <a:pPr marL="114300" lvl="1" indent="-114300" algn="l" defTabSz="622300">
                <a:lnSpc>
                  <a:spcPct val="90000"/>
                </a:lnSpc>
                <a:spcBef>
                  <a:spcPct val="0"/>
                </a:spcBef>
                <a:spcAft>
                  <a:spcPct val="15000"/>
                </a:spcAft>
                <a:buChar char="•"/>
              </a:pPr>
              <a:r>
                <a:rPr lang="en-US" sz="1400" kern="1200" dirty="0"/>
                <a:t>Investigation, OR</a:t>
              </a:r>
            </a:p>
            <a:p>
              <a:pPr marL="114300" lvl="1" indent="-114300" algn="l" defTabSz="622300">
                <a:lnSpc>
                  <a:spcPct val="90000"/>
                </a:lnSpc>
                <a:spcBef>
                  <a:spcPct val="0"/>
                </a:spcBef>
                <a:spcAft>
                  <a:spcPct val="15000"/>
                </a:spcAft>
                <a:buChar char="•"/>
              </a:pPr>
              <a:r>
                <a:rPr lang="en-US" sz="1400" kern="1200" dirty="0"/>
                <a:t>Dismissal of complaint, OR</a:t>
              </a:r>
            </a:p>
            <a:p>
              <a:pPr marL="114300" lvl="1" indent="-114300" algn="l" defTabSz="622300">
                <a:lnSpc>
                  <a:spcPct val="90000"/>
                </a:lnSpc>
                <a:spcBef>
                  <a:spcPct val="0"/>
                </a:spcBef>
                <a:spcAft>
                  <a:spcPct val="15000"/>
                </a:spcAft>
                <a:buChar char="•"/>
              </a:pPr>
              <a:r>
                <a:rPr lang="en-US" sz="1400" kern="1200" dirty="0"/>
                <a:t>Informal resolutions, OR</a:t>
              </a:r>
            </a:p>
            <a:p>
              <a:pPr marL="114300" lvl="1" indent="-114300" algn="l" defTabSz="622300">
                <a:lnSpc>
                  <a:spcPct val="90000"/>
                </a:lnSpc>
                <a:spcBef>
                  <a:spcPct val="0"/>
                </a:spcBef>
                <a:spcAft>
                  <a:spcPct val="15000"/>
                </a:spcAft>
                <a:buChar char="•"/>
              </a:pPr>
              <a:r>
                <a:rPr lang="en-US" sz="1400" dirty="0"/>
                <a:t>Emergency removal + investigation</a:t>
              </a:r>
              <a:endParaRPr lang="en-US" sz="1400" kern="1200" dirty="0"/>
            </a:p>
          </p:txBody>
        </p:sp>
        <p:sp>
          <p:nvSpPr>
            <p:cNvPr id="24" name="Freeform: Shape 23">
              <a:extLst>
                <a:ext uri="{FF2B5EF4-FFF2-40B4-BE49-F238E27FC236}">
                  <a16:creationId xmlns:a16="http://schemas.microsoft.com/office/drawing/2014/main" id="{C22FF8F6-B6D7-4B58-B9FC-AD7AECE2C63E}"/>
                </a:ext>
              </a:extLst>
            </p:cNvPr>
            <p:cNvSpPr/>
            <p:nvPr/>
          </p:nvSpPr>
          <p:spPr>
            <a:xfrm>
              <a:off x="7470523" y="352330"/>
              <a:ext cx="618283" cy="539540"/>
            </a:xfrm>
            <a:custGeom>
              <a:avLst/>
              <a:gdLst>
                <a:gd name="connsiteX0" fmla="*/ 0 w 618283"/>
                <a:gd name="connsiteY0" fmla="*/ 107908 h 539540"/>
                <a:gd name="connsiteX1" fmla="*/ 348513 w 618283"/>
                <a:gd name="connsiteY1" fmla="*/ 107908 h 539540"/>
                <a:gd name="connsiteX2" fmla="*/ 348513 w 618283"/>
                <a:gd name="connsiteY2" fmla="*/ 0 h 539540"/>
                <a:gd name="connsiteX3" fmla="*/ 618283 w 618283"/>
                <a:gd name="connsiteY3" fmla="*/ 269770 h 539540"/>
                <a:gd name="connsiteX4" fmla="*/ 348513 w 618283"/>
                <a:gd name="connsiteY4" fmla="*/ 539540 h 539540"/>
                <a:gd name="connsiteX5" fmla="*/ 348513 w 618283"/>
                <a:gd name="connsiteY5" fmla="*/ 431632 h 539540"/>
                <a:gd name="connsiteX6" fmla="*/ 0 w 618283"/>
                <a:gd name="connsiteY6" fmla="*/ 431632 h 539540"/>
                <a:gd name="connsiteX7" fmla="*/ 0 w 618283"/>
                <a:gd name="connsiteY7" fmla="*/ 107908 h 53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283" h="539540">
                  <a:moveTo>
                    <a:pt x="0" y="107908"/>
                  </a:moveTo>
                  <a:lnTo>
                    <a:pt x="348513" y="107908"/>
                  </a:lnTo>
                  <a:lnTo>
                    <a:pt x="348513" y="0"/>
                  </a:lnTo>
                  <a:lnTo>
                    <a:pt x="618283" y="269770"/>
                  </a:lnTo>
                  <a:lnTo>
                    <a:pt x="348513" y="539540"/>
                  </a:lnTo>
                  <a:lnTo>
                    <a:pt x="348513" y="431632"/>
                  </a:lnTo>
                  <a:lnTo>
                    <a:pt x="0" y="431632"/>
                  </a:lnTo>
                  <a:lnTo>
                    <a:pt x="0" y="10790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7908" rIns="161862" bIns="107908" numCol="1" spcCol="1270" anchor="ctr" anchorCtr="0">
              <a:noAutofit/>
            </a:bodyPr>
            <a:lstStyle/>
            <a:p>
              <a:pPr marL="0" lvl="0" indent="0" algn="ctr" defTabSz="977900">
                <a:lnSpc>
                  <a:spcPct val="90000"/>
                </a:lnSpc>
                <a:spcBef>
                  <a:spcPct val="0"/>
                </a:spcBef>
                <a:spcAft>
                  <a:spcPct val="35000"/>
                </a:spcAft>
                <a:buNone/>
              </a:pPr>
              <a:endParaRPr lang="en-US" sz="2200" kern="1200"/>
            </a:p>
          </p:txBody>
        </p:sp>
        <p:sp>
          <p:nvSpPr>
            <p:cNvPr id="25" name="Freeform: Shape 24">
              <a:extLst>
                <a:ext uri="{FF2B5EF4-FFF2-40B4-BE49-F238E27FC236}">
                  <a16:creationId xmlns:a16="http://schemas.microsoft.com/office/drawing/2014/main" id="{A26F11F7-D4A1-49F7-AFDC-BC6949D703BD}"/>
                </a:ext>
              </a:extLst>
            </p:cNvPr>
            <p:cNvSpPr/>
            <p:nvPr/>
          </p:nvSpPr>
          <p:spPr>
            <a:xfrm>
              <a:off x="8345454" y="233300"/>
              <a:ext cx="2167081" cy="1166400"/>
            </a:xfrm>
            <a:custGeom>
              <a:avLst/>
              <a:gdLst>
                <a:gd name="connsiteX0" fmla="*/ 0 w 2167081"/>
                <a:gd name="connsiteY0" fmla="*/ 116640 h 1166400"/>
                <a:gd name="connsiteX1" fmla="*/ 116640 w 2167081"/>
                <a:gd name="connsiteY1" fmla="*/ 0 h 1166400"/>
                <a:gd name="connsiteX2" fmla="*/ 2050441 w 2167081"/>
                <a:gd name="connsiteY2" fmla="*/ 0 h 1166400"/>
                <a:gd name="connsiteX3" fmla="*/ 2167081 w 2167081"/>
                <a:gd name="connsiteY3" fmla="*/ 116640 h 1166400"/>
                <a:gd name="connsiteX4" fmla="*/ 2167081 w 2167081"/>
                <a:gd name="connsiteY4" fmla="*/ 1049760 h 1166400"/>
                <a:gd name="connsiteX5" fmla="*/ 2050441 w 2167081"/>
                <a:gd name="connsiteY5" fmla="*/ 1166400 h 1166400"/>
                <a:gd name="connsiteX6" fmla="*/ 116640 w 2167081"/>
                <a:gd name="connsiteY6" fmla="*/ 1166400 h 1166400"/>
                <a:gd name="connsiteX7" fmla="*/ 0 w 2167081"/>
                <a:gd name="connsiteY7" fmla="*/ 1049760 h 1166400"/>
                <a:gd name="connsiteX8" fmla="*/ 0 w 2167081"/>
                <a:gd name="connsiteY8"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081" h="1166400">
                  <a:moveTo>
                    <a:pt x="0" y="116640"/>
                  </a:moveTo>
                  <a:cubicBezTo>
                    <a:pt x="0" y="52222"/>
                    <a:pt x="52222" y="0"/>
                    <a:pt x="116640" y="0"/>
                  </a:cubicBezTo>
                  <a:lnTo>
                    <a:pt x="2050441" y="0"/>
                  </a:lnTo>
                  <a:cubicBezTo>
                    <a:pt x="2114859" y="0"/>
                    <a:pt x="2167081" y="52222"/>
                    <a:pt x="2167081" y="116640"/>
                  </a:cubicBezTo>
                  <a:lnTo>
                    <a:pt x="2167081" y="1049760"/>
                  </a:lnTo>
                  <a:cubicBezTo>
                    <a:pt x="2167081" y="1114178"/>
                    <a:pt x="2114859" y="1166400"/>
                    <a:pt x="2050441" y="1166400"/>
                  </a:cubicBezTo>
                  <a:lnTo>
                    <a:pt x="116640" y="1166400"/>
                  </a:lnTo>
                  <a:cubicBezTo>
                    <a:pt x="52222" y="1166400"/>
                    <a:pt x="0" y="1114178"/>
                    <a:pt x="0" y="1049760"/>
                  </a:cubicBezTo>
                  <a:lnTo>
                    <a:pt x="0" y="1166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0" rIns="142240" bIns="465000" numCol="1" spcCol="1270" anchor="t" anchorCtr="0">
              <a:noAutofit/>
            </a:bodyPr>
            <a:lstStyle/>
            <a:p>
              <a:pPr marL="0" lvl="0" indent="0" algn="ctr" defTabSz="889000">
                <a:lnSpc>
                  <a:spcPct val="90000"/>
                </a:lnSpc>
                <a:spcBef>
                  <a:spcPct val="0"/>
                </a:spcBef>
                <a:spcAft>
                  <a:spcPct val="35000"/>
                </a:spcAft>
                <a:buNone/>
              </a:pPr>
              <a:r>
                <a:rPr lang="en-US" sz="2000" b="1" kern="1200" dirty="0"/>
                <a:t>Investigation</a:t>
              </a:r>
            </a:p>
          </p:txBody>
        </p:sp>
        <p:sp>
          <p:nvSpPr>
            <p:cNvPr id="26" name="Freeform: Shape 25">
              <a:extLst>
                <a:ext uri="{FF2B5EF4-FFF2-40B4-BE49-F238E27FC236}">
                  <a16:creationId xmlns:a16="http://schemas.microsoft.com/office/drawing/2014/main" id="{C43C7F97-F7BF-42DD-BA32-FA9F69725178}"/>
                </a:ext>
              </a:extLst>
            </p:cNvPr>
            <p:cNvSpPr/>
            <p:nvPr/>
          </p:nvSpPr>
          <p:spPr>
            <a:xfrm>
              <a:off x="8790007" y="871153"/>
              <a:ext cx="2167081" cy="2405700"/>
            </a:xfrm>
            <a:custGeom>
              <a:avLst/>
              <a:gdLst>
                <a:gd name="connsiteX0" fmla="*/ 0 w 2167081"/>
                <a:gd name="connsiteY0" fmla="*/ 216708 h 2405700"/>
                <a:gd name="connsiteX1" fmla="*/ 216708 w 2167081"/>
                <a:gd name="connsiteY1" fmla="*/ 0 h 2405700"/>
                <a:gd name="connsiteX2" fmla="*/ 1950373 w 2167081"/>
                <a:gd name="connsiteY2" fmla="*/ 0 h 2405700"/>
                <a:gd name="connsiteX3" fmla="*/ 2167081 w 2167081"/>
                <a:gd name="connsiteY3" fmla="*/ 216708 h 2405700"/>
                <a:gd name="connsiteX4" fmla="*/ 2167081 w 2167081"/>
                <a:gd name="connsiteY4" fmla="*/ 2188992 h 2405700"/>
                <a:gd name="connsiteX5" fmla="*/ 1950373 w 2167081"/>
                <a:gd name="connsiteY5" fmla="*/ 2405700 h 2405700"/>
                <a:gd name="connsiteX6" fmla="*/ 216708 w 2167081"/>
                <a:gd name="connsiteY6" fmla="*/ 2405700 h 2405700"/>
                <a:gd name="connsiteX7" fmla="*/ 0 w 2167081"/>
                <a:gd name="connsiteY7" fmla="*/ 2188992 h 2405700"/>
                <a:gd name="connsiteX8" fmla="*/ 0 w 2167081"/>
                <a:gd name="connsiteY8" fmla="*/ 216708 h 240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081" h="2405700">
                  <a:moveTo>
                    <a:pt x="0" y="216708"/>
                  </a:moveTo>
                  <a:cubicBezTo>
                    <a:pt x="0" y="97023"/>
                    <a:pt x="97023" y="0"/>
                    <a:pt x="216708" y="0"/>
                  </a:cubicBezTo>
                  <a:lnTo>
                    <a:pt x="1950373" y="0"/>
                  </a:lnTo>
                  <a:cubicBezTo>
                    <a:pt x="2070058" y="0"/>
                    <a:pt x="2167081" y="97023"/>
                    <a:pt x="2167081" y="216708"/>
                  </a:cubicBezTo>
                  <a:lnTo>
                    <a:pt x="2167081" y="2188992"/>
                  </a:lnTo>
                  <a:cubicBezTo>
                    <a:pt x="2167081" y="2308677"/>
                    <a:pt x="2070058" y="2405700"/>
                    <a:pt x="1950373" y="2405700"/>
                  </a:cubicBezTo>
                  <a:lnTo>
                    <a:pt x="216708" y="2405700"/>
                  </a:lnTo>
                  <a:cubicBezTo>
                    <a:pt x="97023" y="2405700"/>
                    <a:pt x="0" y="2308677"/>
                    <a:pt x="0" y="2188992"/>
                  </a:cubicBezTo>
                  <a:lnTo>
                    <a:pt x="0" y="21670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040" tIns="163040" rIns="163040" bIns="163040" numCol="1" spcCol="1270" anchor="t" anchorCtr="0">
              <a:noAutofit/>
            </a:bodyPr>
            <a:lstStyle/>
            <a:p>
              <a:pPr marL="114300" lvl="1" indent="-114300" algn="l" defTabSz="622300">
                <a:lnSpc>
                  <a:spcPct val="90000"/>
                </a:lnSpc>
                <a:spcBef>
                  <a:spcPct val="0"/>
                </a:spcBef>
                <a:spcAft>
                  <a:spcPct val="15000"/>
                </a:spcAft>
                <a:buNone/>
              </a:pPr>
              <a:r>
                <a:rPr lang="en-US" sz="1400" i="1" kern="1200" dirty="0"/>
                <a:t>Requirements:</a:t>
              </a:r>
            </a:p>
            <a:p>
              <a:pPr marL="114300" lvl="1" indent="-114300" algn="l" defTabSz="622300">
                <a:lnSpc>
                  <a:spcPct val="90000"/>
                </a:lnSpc>
                <a:spcBef>
                  <a:spcPct val="0"/>
                </a:spcBef>
                <a:spcAft>
                  <a:spcPct val="15000"/>
                </a:spcAft>
                <a:buChar char="•"/>
              </a:pPr>
              <a:r>
                <a:rPr lang="en-US" sz="1400" kern="1200" dirty="0"/>
                <a:t>Evidence gathering</a:t>
              </a:r>
            </a:p>
            <a:p>
              <a:pPr marL="114300" lvl="1" indent="-114300" algn="l" defTabSz="622300">
                <a:lnSpc>
                  <a:spcPct val="90000"/>
                </a:lnSpc>
                <a:spcBef>
                  <a:spcPct val="0"/>
                </a:spcBef>
                <a:spcAft>
                  <a:spcPct val="15000"/>
                </a:spcAft>
                <a:buChar char="•"/>
              </a:pPr>
              <a:r>
                <a:rPr lang="en-US" sz="1400" kern="1200" dirty="0"/>
                <a:t>Advisors for parties</a:t>
              </a:r>
            </a:p>
            <a:p>
              <a:pPr marL="114300" lvl="1" indent="-114300" algn="l" defTabSz="622300">
                <a:lnSpc>
                  <a:spcPct val="90000"/>
                </a:lnSpc>
                <a:spcBef>
                  <a:spcPct val="0"/>
                </a:spcBef>
                <a:spcAft>
                  <a:spcPct val="15000"/>
                </a:spcAft>
                <a:buChar char="•"/>
              </a:pPr>
              <a:r>
                <a:rPr lang="en-US" sz="1400" kern="1200" dirty="0"/>
                <a:t>Investigative report of facts leading to next phase</a:t>
              </a:r>
            </a:p>
            <a:p>
              <a:pPr marL="114300" lvl="1" indent="-114300" algn="l" defTabSz="622300">
                <a:lnSpc>
                  <a:spcPct val="90000"/>
                </a:lnSpc>
                <a:spcBef>
                  <a:spcPct val="0"/>
                </a:spcBef>
                <a:spcAft>
                  <a:spcPct val="15000"/>
                </a:spcAft>
                <a:buNone/>
              </a:pPr>
              <a:r>
                <a:rPr lang="en-US" sz="1400" i="1" kern="1200" dirty="0"/>
                <a:t>Possible Outcomes:</a:t>
              </a:r>
            </a:p>
            <a:p>
              <a:pPr marL="114300" lvl="1" indent="-114300" algn="l" defTabSz="622300">
                <a:lnSpc>
                  <a:spcPct val="90000"/>
                </a:lnSpc>
                <a:spcBef>
                  <a:spcPct val="0"/>
                </a:spcBef>
                <a:spcAft>
                  <a:spcPct val="15000"/>
                </a:spcAft>
                <a:buChar char="•"/>
              </a:pPr>
              <a:r>
                <a:rPr lang="en-US" sz="1400" kern="1200" dirty="0"/>
                <a:t>Complaint withdrawn </a:t>
              </a:r>
            </a:p>
            <a:p>
              <a:pPr marL="114300" lvl="1" indent="-114300" algn="l" defTabSz="622300">
                <a:lnSpc>
                  <a:spcPct val="90000"/>
                </a:lnSpc>
                <a:spcBef>
                  <a:spcPct val="0"/>
                </a:spcBef>
                <a:spcAft>
                  <a:spcPct val="15000"/>
                </a:spcAft>
                <a:buChar char="•"/>
              </a:pPr>
              <a:r>
                <a:rPr lang="en-US" sz="1400" kern="1200" dirty="0"/>
                <a:t>Informal resolutions</a:t>
              </a:r>
            </a:p>
            <a:p>
              <a:pPr marL="114300" lvl="1" indent="-114300" algn="l" defTabSz="622300">
                <a:lnSpc>
                  <a:spcPct val="90000"/>
                </a:lnSpc>
                <a:spcBef>
                  <a:spcPct val="0"/>
                </a:spcBef>
                <a:spcAft>
                  <a:spcPct val="15000"/>
                </a:spcAft>
                <a:buChar char="•"/>
              </a:pPr>
              <a:r>
                <a:rPr lang="en-US" sz="1400" dirty="0"/>
                <a:t>Hearing/questioning</a:t>
              </a:r>
              <a:endParaRPr lang="en-US" sz="1400" kern="1200" dirty="0"/>
            </a:p>
          </p:txBody>
        </p:sp>
      </p:grpSp>
      <p:grpSp>
        <p:nvGrpSpPr>
          <p:cNvPr id="8" name="Group 7">
            <a:extLst>
              <a:ext uri="{FF2B5EF4-FFF2-40B4-BE49-F238E27FC236}">
                <a16:creationId xmlns:a16="http://schemas.microsoft.com/office/drawing/2014/main" id="{1E68F119-11C3-4069-9E03-E143EE62E672}"/>
              </a:ext>
            </a:extLst>
          </p:cNvPr>
          <p:cNvGrpSpPr/>
          <p:nvPr/>
        </p:nvGrpSpPr>
        <p:grpSpPr>
          <a:xfrm>
            <a:off x="1239737" y="3634701"/>
            <a:ext cx="9717360" cy="3002396"/>
            <a:chOff x="1239737" y="3143357"/>
            <a:chExt cx="9717360" cy="3477942"/>
          </a:xfrm>
        </p:grpSpPr>
        <p:sp>
          <p:nvSpPr>
            <p:cNvPr id="9" name="Freeform: Shape 8">
              <a:extLst>
                <a:ext uri="{FF2B5EF4-FFF2-40B4-BE49-F238E27FC236}">
                  <a16:creationId xmlns:a16="http://schemas.microsoft.com/office/drawing/2014/main" id="{417B4D9A-B494-4DE1-8636-C28CD3D0995B}"/>
                </a:ext>
              </a:extLst>
            </p:cNvPr>
            <p:cNvSpPr/>
            <p:nvPr/>
          </p:nvSpPr>
          <p:spPr>
            <a:xfrm>
              <a:off x="1239737" y="3179938"/>
              <a:ext cx="2198602" cy="1289466"/>
            </a:xfrm>
            <a:custGeom>
              <a:avLst/>
              <a:gdLst>
                <a:gd name="connsiteX0" fmla="*/ 0 w 2198602"/>
                <a:gd name="connsiteY0" fmla="*/ 128947 h 1289466"/>
                <a:gd name="connsiteX1" fmla="*/ 128947 w 2198602"/>
                <a:gd name="connsiteY1" fmla="*/ 0 h 1289466"/>
                <a:gd name="connsiteX2" fmla="*/ 2069655 w 2198602"/>
                <a:gd name="connsiteY2" fmla="*/ 0 h 1289466"/>
                <a:gd name="connsiteX3" fmla="*/ 2198602 w 2198602"/>
                <a:gd name="connsiteY3" fmla="*/ 128947 h 1289466"/>
                <a:gd name="connsiteX4" fmla="*/ 2198602 w 2198602"/>
                <a:gd name="connsiteY4" fmla="*/ 1160519 h 1289466"/>
                <a:gd name="connsiteX5" fmla="*/ 2069655 w 2198602"/>
                <a:gd name="connsiteY5" fmla="*/ 1289466 h 1289466"/>
                <a:gd name="connsiteX6" fmla="*/ 128947 w 2198602"/>
                <a:gd name="connsiteY6" fmla="*/ 1289466 h 1289466"/>
                <a:gd name="connsiteX7" fmla="*/ 0 w 2198602"/>
                <a:gd name="connsiteY7" fmla="*/ 1160519 h 1289466"/>
                <a:gd name="connsiteX8" fmla="*/ 0 w 2198602"/>
                <a:gd name="connsiteY8" fmla="*/ 128947 h 12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1289466">
                  <a:moveTo>
                    <a:pt x="0" y="128947"/>
                  </a:moveTo>
                  <a:cubicBezTo>
                    <a:pt x="0" y="57732"/>
                    <a:pt x="57732" y="0"/>
                    <a:pt x="128947" y="0"/>
                  </a:cubicBezTo>
                  <a:lnTo>
                    <a:pt x="2069655" y="0"/>
                  </a:lnTo>
                  <a:cubicBezTo>
                    <a:pt x="2140870" y="0"/>
                    <a:pt x="2198602" y="57732"/>
                    <a:pt x="2198602" y="128947"/>
                  </a:cubicBezTo>
                  <a:lnTo>
                    <a:pt x="2198602" y="1160519"/>
                  </a:lnTo>
                  <a:cubicBezTo>
                    <a:pt x="2198602" y="1231734"/>
                    <a:pt x="2140870" y="1289466"/>
                    <a:pt x="2069655" y="1289466"/>
                  </a:cubicBezTo>
                  <a:lnTo>
                    <a:pt x="128947" y="1289466"/>
                  </a:lnTo>
                  <a:cubicBezTo>
                    <a:pt x="57732" y="1289466"/>
                    <a:pt x="0" y="1231734"/>
                    <a:pt x="0" y="1160519"/>
                  </a:cubicBezTo>
                  <a:lnTo>
                    <a:pt x="0" y="12894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163576" rIns="163576" bIns="517452" numCol="1" spcCol="1270" anchor="t" anchorCtr="0">
              <a:noAutofit/>
            </a:bodyPr>
            <a:lstStyle/>
            <a:p>
              <a:pPr marL="0" lvl="0" indent="0" algn="ctr" defTabSz="1022350">
                <a:lnSpc>
                  <a:spcPct val="90000"/>
                </a:lnSpc>
                <a:spcBef>
                  <a:spcPct val="0"/>
                </a:spcBef>
                <a:spcAft>
                  <a:spcPct val="35000"/>
                </a:spcAft>
                <a:buNone/>
              </a:pPr>
              <a:r>
                <a:rPr lang="en-US" sz="2300" b="1" kern="1200" dirty="0"/>
                <a:t>Appeals</a:t>
              </a:r>
            </a:p>
          </p:txBody>
        </p:sp>
        <p:sp>
          <p:nvSpPr>
            <p:cNvPr id="10" name="Freeform: Shape 9">
              <a:extLst>
                <a:ext uri="{FF2B5EF4-FFF2-40B4-BE49-F238E27FC236}">
                  <a16:creationId xmlns:a16="http://schemas.microsoft.com/office/drawing/2014/main" id="{77C1ECB3-8116-48A4-82BC-BE2EBB219460}"/>
                </a:ext>
              </a:extLst>
            </p:cNvPr>
            <p:cNvSpPr/>
            <p:nvPr/>
          </p:nvSpPr>
          <p:spPr>
            <a:xfrm>
              <a:off x="1678744" y="4278278"/>
              <a:ext cx="2462106" cy="2190777"/>
            </a:xfrm>
            <a:custGeom>
              <a:avLst/>
              <a:gdLst>
                <a:gd name="connsiteX0" fmla="*/ 0 w 2198602"/>
                <a:gd name="connsiteY0" fmla="*/ 149940 h 1499400"/>
                <a:gd name="connsiteX1" fmla="*/ 149940 w 2198602"/>
                <a:gd name="connsiteY1" fmla="*/ 0 h 1499400"/>
                <a:gd name="connsiteX2" fmla="*/ 2048662 w 2198602"/>
                <a:gd name="connsiteY2" fmla="*/ 0 h 1499400"/>
                <a:gd name="connsiteX3" fmla="*/ 2198602 w 2198602"/>
                <a:gd name="connsiteY3" fmla="*/ 149940 h 1499400"/>
                <a:gd name="connsiteX4" fmla="*/ 2198602 w 2198602"/>
                <a:gd name="connsiteY4" fmla="*/ 1349460 h 1499400"/>
                <a:gd name="connsiteX5" fmla="*/ 2048662 w 2198602"/>
                <a:gd name="connsiteY5" fmla="*/ 1499400 h 1499400"/>
                <a:gd name="connsiteX6" fmla="*/ 149940 w 2198602"/>
                <a:gd name="connsiteY6" fmla="*/ 1499400 h 1499400"/>
                <a:gd name="connsiteX7" fmla="*/ 0 w 2198602"/>
                <a:gd name="connsiteY7" fmla="*/ 1349460 h 1499400"/>
                <a:gd name="connsiteX8" fmla="*/ 0 w 2198602"/>
                <a:gd name="connsiteY8" fmla="*/ 149940 h 149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1499400">
                  <a:moveTo>
                    <a:pt x="0" y="149940"/>
                  </a:moveTo>
                  <a:cubicBezTo>
                    <a:pt x="0" y="67130"/>
                    <a:pt x="67130" y="0"/>
                    <a:pt x="149940" y="0"/>
                  </a:cubicBezTo>
                  <a:lnTo>
                    <a:pt x="2048662" y="0"/>
                  </a:lnTo>
                  <a:cubicBezTo>
                    <a:pt x="2131472" y="0"/>
                    <a:pt x="2198602" y="67130"/>
                    <a:pt x="2198602" y="149940"/>
                  </a:cubicBezTo>
                  <a:lnTo>
                    <a:pt x="2198602" y="1349460"/>
                  </a:lnTo>
                  <a:cubicBezTo>
                    <a:pt x="2198602" y="1432270"/>
                    <a:pt x="2131472" y="1499400"/>
                    <a:pt x="2048662" y="1499400"/>
                  </a:cubicBezTo>
                  <a:lnTo>
                    <a:pt x="149940" y="1499400"/>
                  </a:lnTo>
                  <a:cubicBezTo>
                    <a:pt x="67130" y="1499400"/>
                    <a:pt x="0" y="1432270"/>
                    <a:pt x="0" y="1349460"/>
                  </a:cubicBezTo>
                  <a:lnTo>
                    <a:pt x="0" y="14994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4820" tIns="164820" rIns="164820" bIns="164820" numCol="1" spcCol="1270" anchor="t" anchorCtr="0">
              <a:noAutofit/>
            </a:bodyPr>
            <a:lstStyle/>
            <a:p>
              <a:pPr marL="171450" lvl="1" indent="-171450" algn="l" defTabSz="755650">
                <a:lnSpc>
                  <a:spcPct val="90000"/>
                </a:lnSpc>
                <a:spcBef>
                  <a:spcPct val="0"/>
                </a:spcBef>
                <a:spcAft>
                  <a:spcPct val="15000"/>
                </a:spcAft>
                <a:buChar char="•"/>
              </a:pPr>
              <a:endParaRPr lang="en-US" sz="1700" kern="1200"/>
            </a:p>
          </p:txBody>
        </p:sp>
        <p:sp>
          <p:nvSpPr>
            <p:cNvPr id="12" name="Freeform: Shape 11">
              <a:extLst>
                <a:ext uri="{FF2B5EF4-FFF2-40B4-BE49-F238E27FC236}">
                  <a16:creationId xmlns:a16="http://schemas.microsoft.com/office/drawing/2014/main" id="{467399BF-B0B6-449D-838A-F149E3682764}"/>
                </a:ext>
              </a:extLst>
            </p:cNvPr>
            <p:cNvSpPr/>
            <p:nvPr/>
          </p:nvSpPr>
          <p:spPr>
            <a:xfrm>
              <a:off x="4771540" y="3143357"/>
              <a:ext cx="2198602" cy="1289466"/>
            </a:xfrm>
            <a:custGeom>
              <a:avLst/>
              <a:gdLst>
                <a:gd name="connsiteX0" fmla="*/ 0 w 2198602"/>
                <a:gd name="connsiteY0" fmla="*/ 128947 h 1289466"/>
                <a:gd name="connsiteX1" fmla="*/ 128947 w 2198602"/>
                <a:gd name="connsiteY1" fmla="*/ 0 h 1289466"/>
                <a:gd name="connsiteX2" fmla="*/ 2069655 w 2198602"/>
                <a:gd name="connsiteY2" fmla="*/ 0 h 1289466"/>
                <a:gd name="connsiteX3" fmla="*/ 2198602 w 2198602"/>
                <a:gd name="connsiteY3" fmla="*/ 128947 h 1289466"/>
                <a:gd name="connsiteX4" fmla="*/ 2198602 w 2198602"/>
                <a:gd name="connsiteY4" fmla="*/ 1160519 h 1289466"/>
                <a:gd name="connsiteX5" fmla="*/ 2069655 w 2198602"/>
                <a:gd name="connsiteY5" fmla="*/ 1289466 h 1289466"/>
                <a:gd name="connsiteX6" fmla="*/ 128947 w 2198602"/>
                <a:gd name="connsiteY6" fmla="*/ 1289466 h 1289466"/>
                <a:gd name="connsiteX7" fmla="*/ 0 w 2198602"/>
                <a:gd name="connsiteY7" fmla="*/ 1160519 h 1289466"/>
                <a:gd name="connsiteX8" fmla="*/ 0 w 2198602"/>
                <a:gd name="connsiteY8" fmla="*/ 128947 h 12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1289466">
                  <a:moveTo>
                    <a:pt x="0" y="128947"/>
                  </a:moveTo>
                  <a:cubicBezTo>
                    <a:pt x="0" y="57732"/>
                    <a:pt x="57732" y="0"/>
                    <a:pt x="128947" y="0"/>
                  </a:cubicBezTo>
                  <a:lnTo>
                    <a:pt x="2069655" y="0"/>
                  </a:lnTo>
                  <a:cubicBezTo>
                    <a:pt x="2140870" y="0"/>
                    <a:pt x="2198602" y="57732"/>
                    <a:pt x="2198602" y="128947"/>
                  </a:cubicBezTo>
                  <a:lnTo>
                    <a:pt x="2198602" y="1160519"/>
                  </a:lnTo>
                  <a:cubicBezTo>
                    <a:pt x="2198602" y="1231734"/>
                    <a:pt x="2140870" y="1289466"/>
                    <a:pt x="2069655" y="1289466"/>
                  </a:cubicBezTo>
                  <a:lnTo>
                    <a:pt x="128947" y="1289466"/>
                  </a:lnTo>
                  <a:cubicBezTo>
                    <a:pt x="57732" y="1289466"/>
                    <a:pt x="0" y="1231734"/>
                    <a:pt x="0" y="1160519"/>
                  </a:cubicBezTo>
                  <a:lnTo>
                    <a:pt x="0" y="12894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120904" rIns="120904" bIns="494592" numCol="1" spcCol="1270" anchor="t" anchorCtr="0">
              <a:noAutofit/>
            </a:bodyPr>
            <a:lstStyle/>
            <a:p>
              <a:pPr marL="0" lvl="0" indent="0" algn="ctr" defTabSz="755650">
                <a:lnSpc>
                  <a:spcPct val="90000"/>
                </a:lnSpc>
                <a:spcBef>
                  <a:spcPct val="0"/>
                </a:spcBef>
                <a:spcAft>
                  <a:spcPct val="35000"/>
                </a:spcAft>
                <a:buNone/>
              </a:pPr>
              <a:r>
                <a:rPr lang="en-US" sz="2000" b="1" kern="1200" dirty="0"/>
                <a:t>Determination regarding Responsibility</a:t>
              </a:r>
            </a:p>
          </p:txBody>
        </p:sp>
        <p:sp>
          <p:nvSpPr>
            <p:cNvPr id="13" name="Freeform: Shape 12">
              <a:extLst>
                <a:ext uri="{FF2B5EF4-FFF2-40B4-BE49-F238E27FC236}">
                  <a16:creationId xmlns:a16="http://schemas.microsoft.com/office/drawing/2014/main" id="{5909CFC3-8777-4EC2-8493-0F02F46BA15A}"/>
                </a:ext>
              </a:extLst>
            </p:cNvPr>
            <p:cNvSpPr/>
            <p:nvPr/>
          </p:nvSpPr>
          <p:spPr>
            <a:xfrm>
              <a:off x="5248030" y="4278282"/>
              <a:ext cx="2375401" cy="2190774"/>
            </a:xfrm>
            <a:custGeom>
              <a:avLst/>
              <a:gdLst>
                <a:gd name="connsiteX0" fmla="*/ 0 w 2198602"/>
                <a:gd name="connsiteY0" fmla="*/ 219860 h 3101478"/>
                <a:gd name="connsiteX1" fmla="*/ 219860 w 2198602"/>
                <a:gd name="connsiteY1" fmla="*/ 0 h 3101478"/>
                <a:gd name="connsiteX2" fmla="*/ 1978742 w 2198602"/>
                <a:gd name="connsiteY2" fmla="*/ 0 h 3101478"/>
                <a:gd name="connsiteX3" fmla="*/ 2198602 w 2198602"/>
                <a:gd name="connsiteY3" fmla="*/ 219860 h 3101478"/>
                <a:gd name="connsiteX4" fmla="*/ 2198602 w 2198602"/>
                <a:gd name="connsiteY4" fmla="*/ 2881618 h 3101478"/>
                <a:gd name="connsiteX5" fmla="*/ 1978742 w 2198602"/>
                <a:gd name="connsiteY5" fmla="*/ 3101478 h 3101478"/>
                <a:gd name="connsiteX6" fmla="*/ 219860 w 2198602"/>
                <a:gd name="connsiteY6" fmla="*/ 3101478 h 3101478"/>
                <a:gd name="connsiteX7" fmla="*/ 0 w 2198602"/>
                <a:gd name="connsiteY7" fmla="*/ 2881618 h 3101478"/>
                <a:gd name="connsiteX8" fmla="*/ 0 w 2198602"/>
                <a:gd name="connsiteY8" fmla="*/ 219860 h 310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3101478">
                  <a:moveTo>
                    <a:pt x="0" y="219860"/>
                  </a:moveTo>
                  <a:cubicBezTo>
                    <a:pt x="0" y="98435"/>
                    <a:pt x="98435" y="0"/>
                    <a:pt x="219860" y="0"/>
                  </a:cubicBezTo>
                  <a:lnTo>
                    <a:pt x="1978742" y="0"/>
                  </a:lnTo>
                  <a:cubicBezTo>
                    <a:pt x="2100167" y="0"/>
                    <a:pt x="2198602" y="98435"/>
                    <a:pt x="2198602" y="219860"/>
                  </a:cubicBezTo>
                  <a:lnTo>
                    <a:pt x="2198602" y="2881618"/>
                  </a:lnTo>
                  <a:cubicBezTo>
                    <a:pt x="2198602" y="3003043"/>
                    <a:pt x="2100167" y="3101478"/>
                    <a:pt x="1978742" y="3101478"/>
                  </a:cubicBezTo>
                  <a:lnTo>
                    <a:pt x="219860" y="3101478"/>
                  </a:lnTo>
                  <a:cubicBezTo>
                    <a:pt x="98435" y="3101478"/>
                    <a:pt x="0" y="3003043"/>
                    <a:pt x="0" y="2881618"/>
                  </a:cubicBezTo>
                  <a:lnTo>
                    <a:pt x="0" y="2198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5299" tIns="185299" rIns="185299" bIns="185299" numCol="1" spcCol="1270" anchor="t" anchorCtr="0">
              <a:noAutofit/>
            </a:bodyPr>
            <a:lstStyle/>
            <a:p>
              <a:pPr marL="171450" lvl="1" indent="-171450" algn="l" defTabSz="755650">
                <a:lnSpc>
                  <a:spcPct val="90000"/>
                </a:lnSpc>
                <a:spcBef>
                  <a:spcPct val="0"/>
                </a:spcBef>
                <a:spcAft>
                  <a:spcPct val="15000"/>
                </a:spcAft>
                <a:buChar char="•"/>
              </a:pPr>
              <a:endParaRPr lang="en-US" sz="1700" kern="1200"/>
            </a:p>
          </p:txBody>
        </p:sp>
        <p:sp>
          <p:nvSpPr>
            <p:cNvPr id="14" name="Freeform: Shape 13">
              <a:extLst>
                <a:ext uri="{FF2B5EF4-FFF2-40B4-BE49-F238E27FC236}">
                  <a16:creationId xmlns:a16="http://schemas.microsoft.com/office/drawing/2014/main" id="{1B631377-A1F9-4B29-91E2-5CDFAE65EEC0}"/>
                </a:ext>
              </a:extLst>
            </p:cNvPr>
            <p:cNvSpPr/>
            <p:nvPr/>
          </p:nvSpPr>
          <p:spPr>
            <a:xfrm rot="10835606">
              <a:off x="7303424" y="3317983"/>
              <a:ext cx="706634" cy="547388"/>
            </a:xfrm>
            <a:custGeom>
              <a:avLst/>
              <a:gdLst>
                <a:gd name="connsiteX0" fmla="*/ 0 w 706634"/>
                <a:gd name="connsiteY0" fmla="*/ 109478 h 547388"/>
                <a:gd name="connsiteX1" fmla="*/ 432940 w 706634"/>
                <a:gd name="connsiteY1" fmla="*/ 109478 h 547388"/>
                <a:gd name="connsiteX2" fmla="*/ 432940 w 706634"/>
                <a:gd name="connsiteY2" fmla="*/ 0 h 547388"/>
                <a:gd name="connsiteX3" fmla="*/ 706634 w 706634"/>
                <a:gd name="connsiteY3" fmla="*/ 273694 h 547388"/>
                <a:gd name="connsiteX4" fmla="*/ 432940 w 706634"/>
                <a:gd name="connsiteY4" fmla="*/ 547388 h 547388"/>
                <a:gd name="connsiteX5" fmla="*/ 432940 w 706634"/>
                <a:gd name="connsiteY5" fmla="*/ 437910 h 547388"/>
                <a:gd name="connsiteX6" fmla="*/ 0 w 706634"/>
                <a:gd name="connsiteY6" fmla="*/ 437910 h 547388"/>
                <a:gd name="connsiteX7" fmla="*/ 0 w 706634"/>
                <a:gd name="connsiteY7" fmla="*/ 109478 h 54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634" h="547388">
                  <a:moveTo>
                    <a:pt x="0" y="109478"/>
                  </a:moveTo>
                  <a:lnTo>
                    <a:pt x="432940" y="109478"/>
                  </a:lnTo>
                  <a:lnTo>
                    <a:pt x="432940" y="0"/>
                  </a:lnTo>
                  <a:lnTo>
                    <a:pt x="706634" y="273694"/>
                  </a:lnTo>
                  <a:lnTo>
                    <a:pt x="432940" y="547388"/>
                  </a:lnTo>
                  <a:lnTo>
                    <a:pt x="432940" y="437910"/>
                  </a:lnTo>
                  <a:lnTo>
                    <a:pt x="0" y="437910"/>
                  </a:lnTo>
                  <a:lnTo>
                    <a:pt x="0" y="10947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09478" rIns="164216" bIns="109477"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5" name="Freeform: Shape 14">
              <a:extLst>
                <a:ext uri="{FF2B5EF4-FFF2-40B4-BE49-F238E27FC236}">
                  <a16:creationId xmlns:a16="http://schemas.microsoft.com/office/drawing/2014/main" id="{A6B7DE30-48A5-4B41-8F13-0684EEF47713}"/>
                </a:ext>
              </a:extLst>
            </p:cNvPr>
            <p:cNvSpPr/>
            <p:nvPr/>
          </p:nvSpPr>
          <p:spPr>
            <a:xfrm>
              <a:off x="8303343" y="3179939"/>
              <a:ext cx="2198602" cy="1289466"/>
            </a:xfrm>
            <a:custGeom>
              <a:avLst/>
              <a:gdLst>
                <a:gd name="connsiteX0" fmla="*/ 0 w 2198602"/>
                <a:gd name="connsiteY0" fmla="*/ 128947 h 1289466"/>
                <a:gd name="connsiteX1" fmla="*/ 128947 w 2198602"/>
                <a:gd name="connsiteY1" fmla="*/ 0 h 1289466"/>
                <a:gd name="connsiteX2" fmla="*/ 2069655 w 2198602"/>
                <a:gd name="connsiteY2" fmla="*/ 0 h 1289466"/>
                <a:gd name="connsiteX3" fmla="*/ 2198602 w 2198602"/>
                <a:gd name="connsiteY3" fmla="*/ 128947 h 1289466"/>
                <a:gd name="connsiteX4" fmla="*/ 2198602 w 2198602"/>
                <a:gd name="connsiteY4" fmla="*/ 1160519 h 1289466"/>
                <a:gd name="connsiteX5" fmla="*/ 2069655 w 2198602"/>
                <a:gd name="connsiteY5" fmla="*/ 1289466 h 1289466"/>
                <a:gd name="connsiteX6" fmla="*/ 128947 w 2198602"/>
                <a:gd name="connsiteY6" fmla="*/ 1289466 h 1289466"/>
                <a:gd name="connsiteX7" fmla="*/ 0 w 2198602"/>
                <a:gd name="connsiteY7" fmla="*/ 1160519 h 1289466"/>
                <a:gd name="connsiteX8" fmla="*/ 0 w 2198602"/>
                <a:gd name="connsiteY8" fmla="*/ 128947 h 12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1289466">
                  <a:moveTo>
                    <a:pt x="0" y="128947"/>
                  </a:moveTo>
                  <a:cubicBezTo>
                    <a:pt x="0" y="57732"/>
                    <a:pt x="57732" y="0"/>
                    <a:pt x="128947" y="0"/>
                  </a:cubicBezTo>
                  <a:lnTo>
                    <a:pt x="2069655" y="0"/>
                  </a:lnTo>
                  <a:cubicBezTo>
                    <a:pt x="2140870" y="0"/>
                    <a:pt x="2198602" y="57732"/>
                    <a:pt x="2198602" y="128947"/>
                  </a:cubicBezTo>
                  <a:lnTo>
                    <a:pt x="2198602" y="1160519"/>
                  </a:lnTo>
                  <a:cubicBezTo>
                    <a:pt x="2198602" y="1231734"/>
                    <a:pt x="2140870" y="1289466"/>
                    <a:pt x="2069655" y="1289466"/>
                  </a:cubicBezTo>
                  <a:lnTo>
                    <a:pt x="128947" y="1289466"/>
                  </a:lnTo>
                  <a:cubicBezTo>
                    <a:pt x="57732" y="1289466"/>
                    <a:pt x="0" y="1231734"/>
                    <a:pt x="0" y="1160519"/>
                  </a:cubicBezTo>
                  <a:lnTo>
                    <a:pt x="0" y="12894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120904" rIns="120904" bIns="494592" numCol="1" spcCol="1270" anchor="t" anchorCtr="0">
              <a:noAutofit/>
            </a:bodyPr>
            <a:lstStyle/>
            <a:p>
              <a:pPr marL="0" lvl="0" indent="0" algn="ctr" defTabSz="755650">
                <a:lnSpc>
                  <a:spcPct val="90000"/>
                </a:lnSpc>
                <a:spcBef>
                  <a:spcPct val="0"/>
                </a:spcBef>
                <a:spcAft>
                  <a:spcPct val="35000"/>
                </a:spcAft>
                <a:buNone/>
              </a:pPr>
              <a:r>
                <a:rPr lang="en-US" sz="2000" b="1" kern="1200" dirty="0"/>
                <a:t>Hearings / Opportunity to Question</a:t>
              </a:r>
            </a:p>
          </p:txBody>
        </p:sp>
        <p:sp>
          <p:nvSpPr>
            <p:cNvPr id="16" name="Freeform: Shape 15">
              <a:extLst>
                <a:ext uri="{FF2B5EF4-FFF2-40B4-BE49-F238E27FC236}">
                  <a16:creationId xmlns:a16="http://schemas.microsoft.com/office/drawing/2014/main" id="{5B048835-243E-4910-813F-2D9D103BBE40}"/>
                </a:ext>
              </a:extLst>
            </p:cNvPr>
            <p:cNvSpPr/>
            <p:nvPr/>
          </p:nvSpPr>
          <p:spPr>
            <a:xfrm>
              <a:off x="8758495" y="4278278"/>
              <a:ext cx="2198602" cy="2343021"/>
            </a:xfrm>
            <a:custGeom>
              <a:avLst/>
              <a:gdLst>
                <a:gd name="connsiteX0" fmla="*/ 0 w 2198602"/>
                <a:gd name="connsiteY0" fmla="*/ 219860 h 2955152"/>
                <a:gd name="connsiteX1" fmla="*/ 219860 w 2198602"/>
                <a:gd name="connsiteY1" fmla="*/ 0 h 2955152"/>
                <a:gd name="connsiteX2" fmla="*/ 1978742 w 2198602"/>
                <a:gd name="connsiteY2" fmla="*/ 0 h 2955152"/>
                <a:gd name="connsiteX3" fmla="*/ 2198602 w 2198602"/>
                <a:gd name="connsiteY3" fmla="*/ 219860 h 2955152"/>
                <a:gd name="connsiteX4" fmla="*/ 2198602 w 2198602"/>
                <a:gd name="connsiteY4" fmla="*/ 2735292 h 2955152"/>
                <a:gd name="connsiteX5" fmla="*/ 1978742 w 2198602"/>
                <a:gd name="connsiteY5" fmla="*/ 2955152 h 2955152"/>
                <a:gd name="connsiteX6" fmla="*/ 219860 w 2198602"/>
                <a:gd name="connsiteY6" fmla="*/ 2955152 h 2955152"/>
                <a:gd name="connsiteX7" fmla="*/ 0 w 2198602"/>
                <a:gd name="connsiteY7" fmla="*/ 2735292 h 2955152"/>
                <a:gd name="connsiteX8" fmla="*/ 0 w 2198602"/>
                <a:gd name="connsiteY8" fmla="*/ 219860 h 295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2955152">
                  <a:moveTo>
                    <a:pt x="0" y="219860"/>
                  </a:moveTo>
                  <a:cubicBezTo>
                    <a:pt x="0" y="98435"/>
                    <a:pt x="98435" y="0"/>
                    <a:pt x="219860" y="0"/>
                  </a:cubicBezTo>
                  <a:lnTo>
                    <a:pt x="1978742" y="0"/>
                  </a:lnTo>
                  <a:cubicBezTo>
                    <a:pt x="2100167" y="0"/>
                    <a:pt x="2198602" y="98435"/>
                    <a:pt x="2198602" y="219860"/>
                  </a:cubicBezTo>
                  <a:lnTo>
                    <a:pt x="2198602" y="2735292"/>
                  </a:lnTo>
                  <a:cubicBezTo>
                    <a:pt x="2198602" y="2856717"/>
                    <a:pt x="2100167" y="2955152"/>
                    <a:pt x="1978742" y="2955152"/>
                  </a:cubicBezTo>
                  <a:lnTo>
                    <a:pt x="219860" y="2955152"/>
                  </a:lnTo>
                  <a:cubicBezTo>
                    <a:pt x="98435" y="2955152"/>
                    <a:pt x="0" y="2856717"/>
                    <a:pt x="0" y="2735292"/>
                  </a:cubicBezTo>
                  <a:lnTo>
                    <a:pt x="0" y="2198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3963" tIns="163963" rIns="163963" bIns="163963" numCol="1" spcCol="1270" anchor="t" anchorCtr="0">
              <a:noAutofit/>
            </a:bodyPr>
            <a:lstStyle/>
            <a:p>
              <a:pPr marL="0" lvl="1" algn="l" defTabSz="622300">
                <a:lnSpc>
                  <a:spcPct val="90000"/>
                </a:lnSpc>
                <a:spcBef>
                  <a:spcPct val="0"/>
                </a:spcBef>
                <a:spcAft>
                  <a:spcPct val="15000"/>
                </a:spcAft>
              </a:pPr>
              <a:r>
                <a:rPr lang="en-US" sz="1400" i="1" kern="1200" dirty="0"/>
                <a:t>Requirements:</a:t>
              </a:r>
            </a:p>
            <a:p>
              <a:pPr marL="114300" lvl="1" indent="-114300" algn="l" defTabSz="622300">
                <a:lnSpc>
                  <a:spcPct val="90000"/>
                </a:lnSpc>
                <a:spcBef>
                  <a:spcPct val="0"/>
                </a:spcBef>
                <a:spcAft>
                  <a:spcPct val="15000"/>
                </a:spcAft>
                <a:buChar char="•"/>
              </a:pPr>
              <a:r>
                <a:rPr lang="en-US" sz="1400" kern="1200" dirty="0"/>
                <a:t>Postsecondary: live hearing(s)</a:t>
              </a:r>
            </a:p>
            <a:p>
              <a:pPr marL="0" lvl="1" algn="l" defTabSz="622300">
                <a:lnSpc>
                  <a:spcPct val="90000"/>
                </a:lnSpc>
                <a:spcBef>
                  <a:spcPct val="0"/>
                </a:spcBef>
                <a:spcAft>
                  <a:spcPct val="15000"/>
                </a:spcAft>
              </a:pPr>
              <a:r>
                <a:rPr lang="en-US" sz="1400" i="1" kern="1200" dirty="0"/>
                <a:t>Options:</a:t>
              </a:r>
            </a:p>
            <a:p>
              <a:pPr marL="114300" lvl="1" indent="-114300" algn="l" defTabSz="622300">
                <a:lnSpc>
                  <a:spcPct val="90000"/>
                </a:lnSpc>
                <a:spcBef>
                  <a:spcPct val="0"/>
                </a:spcBef>
                <a:spcAft>
                  <a:spcPct val="15000"/>
                </a:spcAft>
                <a:buChar char="•"/>
              </a:pPr>
              <a:r>
                <a:rPr lang="en-US" sz="1400" kern="1200" dirty="0"/>
                <a:t>K-12: may have live hearing OR opportunity to question other side in written form</a:t>
              </a:r>
            </a:p>
          </p:txBody>
        </p:sp>
      </p:grpSp>
      <p:grpSp>
        <p:nvGrpSpPr>
          <p:cNvPr id="5" name="Group 4">
            <a:extLst>
              <a:ext uri="{FF2B5EF4-FFF2-40B4-BE49-F238E27FC236}">
                <a16:creationId xmlns:a16="http://schemas.microsoft.com/office/drawing/2014/main" id="{DB948075-4CE5-4F14-8E77-FA280A45B180}"/>
              </a:ext>
            </a:extLst>
          </p:cNvPr>
          <p:cNvGrpSpPr/>
          <p:nvPr/>
        </p:nvGrpSpPr>
        <p:grpSpPr>
          <a:xfrm rot="16200000">
            <a:off x="10629126" y="3365052"/>
            <a:ext cx="646275" cy="547388"/>
            <a:chOff x="6068541" y="482995"/>
            <a:chExt cx="706596" cy="547388"/>
          </a:xfrm>
        </p:grpSpPr>
        <p:sp>
          <p:nvSpPr>
            <p:cNvPr id="6" name="Arrow: Right 5">
              <a:extLst>
                <a:ext uri="{FF2B5EF4-FFF2-40B4-BE49-F238E27FC236}">
                  <a16:creationId xmlns:a16="http://schemas.microsoft.com/office/drawing/2014/main" id="{536B9CCC-5FAD-4631-96E9-732DE6428782}"/>
                </a:ext>
              </a:extLst>
            </p:cNvPr>
            <p:cNvSpPr/>
            <p:nvPr/>
          </p:nvSpPr>
          <p:spPr>
            <a:xfrm rot="10800000">
              <a:off x="6068541" y="482995"/>
              <a:ext cx="706596" cy="54738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Right 4">
              <a:extLst>
                <a:ext uri="{FF2B5EF4-FFF2-40B4-BE49-F238E27FC236}">
                  <a16:creationId xmlns:a16="http://schemas.microsoft.com/office/drawing/2014/main" id="{29C74E9B-20AC-4714-841B-B7317D6950B7}"/>
                </a:ext>
              </a:extLst>
            </p:cNvPr>
            <p:cNvSpPr txBox="1"/>
            <p:nvPr/>
          </p:nvSpPr>
          <p:spPr>
            <a:xfrm rot="10800000">
              <a:off x="6232757" y="592473"/>
              <a:ext cx="542380" cy="3284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p:txBody>
        </p:sp>
      </p:grpSp>
      <p:sp>
        <p:nvSpPr>
          <p:cNvPr id="17" name="Freeform: Shape 16">
            <a:extLst>
              <a:ext uri="{FF2B5EF4-FFF2-40B4-BE49-F238E27FC236}">
                <a16:creationId xmlns:a16="http://schemas.microsoft.com/office/drawing/2014/main" id="{D5D04696-86EC-4D82-AFB8-665B22B869C0}"/>
              </a:ext>
            </a:extLst>
          </p:cNvPr>
          <p:cNvSpPr/>
          <p:nvPr/>
        </p:nvSpPr>
        <p:spPr>
          <a:xfrm rot="10835606">
            <a:off x="3710385" y="3785451"/>
            <a:ext cx="706634" cy="472543"/>
          </a:xfrm>
          <a:custGeom>
            <a:avLst/>
            <a:gdLst>
              <a:gd name="connsiteX0" fmla="*/ 0 w 706634"/>
              <a:gd name="connsiteY0" fmla="*/ 109478 h 547388"/>
              <a:gd name="connsiteX1" fmla="*/ 432940 w 706634"/>
              <a:gd name="connsiteY1" fmla="*/ 109478 h 547388"/>
              <a:gd name="connsiteX2" fmla="*/ 432940 w 706634"/>
              <a:gd name="connsiteY2" fmla="*/ 0 h 547388"/>
              <a:gd name="connsiteX3" fmla="*/ 706634 w 706634"/>
              <a:gd name="connsiteY3" fmla="*/ 273694 h 547388"/>
              <a:gd name="connsiteX4" fmla="*/ 432940 w 706634"/>
              <a:gd name="connsiteY4" fmla="*/ 547388 h 547388"/>
              <a:gd name="connsiteX5" fmla="*/ 432940 w 706634"/>
              <a:gd name="connsiteY5" fmla="*/ 437910 h 547388"/>
              <a:gd name="connsiteX6" fmla="*/ 0 w 706634"/>
              <a:gd name="connsiteY6" fmla="*/ 437910 h 547388"/>
              <a:gd name="connsiteX7" fmla="*/ 0 w 706634"/>
              <a:gd name="connsiteY7" fmla="*/ 109478 h 54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634" h="547388">
                <a:moveTo>
                  <a:pt x="0" y="109478"/>
                </a:moveTo>
                <a:lnTo>
                  <a:pt x="432940" y="109478"/>
                </a:lnTo>
                <a:lnTo>
                  <a:pt x="432940" y="0"/>
                </a:lnTo>
                <a:lnTo>
                  <a:pt x="706634" y="273694"/>
                </a:lnTo>
                <a:lnTo>
                  <a:pt x="432940" y="547388"/>
                </a:lnTo>
                <a:lnTo>
                  <a:pt x="432940" y="437910"/>
                </a:lnTo>
                <a:lnTo>
                  <a:pt x="0" y="437910"/>
                </a:lnTo>
                <a:lnTo>
                  <a:pt x="0" y="10947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09478" rIns="164216" bIns="109477"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7" name="Rectangle 26">
            <a:extLst>
              <a:ext uri="{FF2B5EF4-FFF2-40B4-BE49-F238E27FC236}">
                <a16:creationId xmlns:a16="http://schemas.microsoft.com/office/drawing/2014/main" id="{7EE567B9-524F-4880-8BD1-7D2767318DD4}"/>
              </a:ext>
            </a:extLst>
          </p:cNvPr>
          <p:cNvSpPr/>
          <p:nvPr/>
        </p:nvSpPr>
        <p:spPr>
          <a:xfrm>
            <a:off x="5297454" y="4707056"/>
            <a:ext cx="2173069" cy="1643527"/>
          </a:xfrm>
          <a:prstGeom prst="rect">
            <a:avLst/>
          </a:prstGeom>
        </p:spPr>
        <p:txBody>
          <a:bodyPr wrap="square">
            <a:spAutoFit/>
          </a:bodyPr>
          <a:lstStyle/>
          <a:p>
            <a:pPr marL="0" lvl="1" defTabSz="622300">
              <a:lnSpc>
                <a:spcPct val="90000"/>
              </a:lnSpc>
              <a:spcBef>
                <a:spcPct val="0"/>
              </a:spcBef>
              <a:spcAft>
                <a:spcPct val="15000"/>
              </a:spcAft>
            </a:pPr>
            <a:r>
              <a:rPr lang="en-US" sz="1400" i="1" dirty="0"/>
              <a:t>Requirements:</a:t>
            </a:r>
          </a:p>
          <a:p>
            <a:pPr marL="114300" lvl="1" indent="-114300" defTabSz="622300">
              <a:lnSpc>
                <a:spcPct val="90000"/>
              </a:lnSpc>
              <a:spcBef>
                <a:spcPct val="0"/>
              </a:spcBef>
              <a:spcAft>
                <a:spcPct val="15000"/>
              </a:spcAft>
              <a:buChar char="•"/>
            </a:pPr>
            <a:r>
              <a:rPr lang="en-US" sz="1400" dirty="0"/>
              <a:t>Written determination</a:t>
            </a:r>
          </a:p>
          <a:p>
            <a:pPr marL="114300" lvl="1" indent="-114300" defTabSz="622300">
              <a:lnSpc>
                <a:spcPct val="90000"/>
              </a:lnSpc>
              <a:spcBef>
                <a:spcPct val="0"/>
              </a:spcBef>
              <a:spcAft>
                <a:spcPct val="15000"/>
              </a:spcAft>
              <a:buChar char="•"/>
            </a:pPr>
            <a:r>
              <a:rPr lang="en-US" sz="1400" dirty="0"/>
              <a:t>Provided to both parties</a:t>
            </a:r>
          </a:p>
          <a:p>
            <a:pPr marL="0" lvl="1" defTabSz="622300">
              <a:lnSpc>
                <a:spcPct val="90000"/>
              </a:lnSpc>
              <a:spcBef>
                <a:spcPct val="0"/>
              </a:spcBef>
              <a:spcAft>
                <a:spcPct val="15000"/>
              </a:spcAft>
            </a:pPr>
            <a:r>
              <a:rPr lang="en-US" sz="1400" i="1" dirty="0"/>
              <a:t>Options:</a:t>
            </a:r>
          </a:p>
          <a:p>
            <a:pPr marL="114300" lvl="1" indent="-114300" defTabSz="622300">
              <a:lnSpc>
                <a:spcPct val="90000"/>
              </a:lnSpc>
              <a:spcBef>
                <a:spcPct val="0"/>
              </a:spcBef>
              <a:spcAft>
                <a:spcPct val="15000"/>
              </a:spcAft>
              <a:buChar char="•"/>
            </a:pPr>
            <a:r>
              <a:rPr lang="en-US" sz="1400" dirty="0"/>
              <a:t>Standard of proof</a:t>
            </a:r>
          </a:p>
          <a:p>
            <a:pPr marL="114300" lvl="1" indent="-114300" defTabSz="622300">
              <a:lnSpc>
                <a:spcPct val="90000"/>
              </a:lnSpc>
              <a:spcBef>
                <a:spcPct val="0"/>
              </a:spcBef>
              <a:spcAft>
                <a:spcPct val="15000"/>
              </a:spcAft>
              <a:buChar char="•"/>
            </a:pPr>
            <a:r>
              <a:rPr lang="en-US" sz="1400" dirty="0"/>
              <a:t>Remedies</a:t>
            </a:r>
          </a:p>
          <a:p>
            <a:pPr marL="114300" lvl="1" indent="-114300" defTabSz="622300">
              <a:lnSpc>
                <a:spcPct val="90000"/>
              </a:lnSpc>
              <a:spcBef>
                <a:spcPct val="0"/>
              </a:spcBef>
              <a:spcAft>
                <a:spcPct val="15000"/>
              </a:spcAft>
              <a:buChar char="•"/>
            </a:pPr>
            <a:r>
              <a:rPr lang="en-US" sz="1400" dirty="0"/>
              <a:t>Supportive measures</a:t>
            </a:r>
          </a:p>
        </p:txBody>
      </p:sp>
      <p:sp>
        <p:nvSpPr>
          <p:cNvPr id="28" name="Rectangle 27">
            <a:extLst>
              <a:ext uri="{FF2B5EF4-FFF2-40B4-BE49-F238E27FC236}">
                <a16:creationId xmlns:a16="http://schemas.microsoft.com/office/drawing/2014/main" id="{A4B29B0D-E21F-4EEE-8FA5-02E90609566C}"/>
              </a:ext>
            </a:extLst>
          </p:cNvPr>
          <p:cNvSpPr/>
          <p:nvPr/>
        </p:nvSpPr>
        <p:spPr>
          <a:xfrm>
            <a:off x="1768316" y="4747856"/>
            <a:ext cx="2421958" cy="1805110"/>
          </a:xfrm>
          <a:prstGeom prst="rect">
            <a:avLst/>
          </a:prstGeom>
        </p:spPr>
        <p:txBody>
          <a:bodyPr wrap="square">
            <a:spAutoFit/>
          </a:bodyPr>
          <a:lstStyle/>
          <a:p>
            <a:pPr marL="0" lvl="1" defTabSz="622300">
              <a:lnSpc>
                <a:spcPct val="90000"/>
              </a:lnSpc>
              <a:spcBef>
                <a:spcPct val="0"/>
              </a:spcBef>
              <a:spcAft>
                <a:spcPct val="15000"/>
              </a:spcAft>
            </a:pPr>
            <a:r>
              <a:rPr lang="en-US" sz="1400" i="1" dirty="0"/>
              <a:t>Requirements:</a:t>
            </a:r>
          </a:p>
          <a:p>
            <a:pPr marL="114300" lvl="1" indent="-114300" defTabSz="622300">
              <a:lnSpc>
                <a:spcPct val="90000"/>
              </a:lnSpc>
              <a:spcBef>
                <a:spcPct val="0"/>
              </a:spcBef>
              <a:spcAft>
                <a:spcPct val="15000"/>
              </a:spcAft>
              <a:buChar char="•"/>
            </a:pPr>
            <a:r>
              <a:rPr lang="en-US" sz="1400" dirty="0"/>
              <a:t>Both parties have equal opportunity to appeal</a:t>
            </a:r>
          </a:p>
          <a:p>
            <a:pPr marL="114300" lvl="1" indent="-114300" defTabSz="622300">
              <a:lnSpc>
                <a:spcPct val="90000"/>
              </a:lnSpc>
              <a:spcBef>
                <a:spcPct val="0"/>
              </a:spcBef>
              <a:spcAft>
                <a:spcPct val="15000"/>
              </a:spcAft>
              <a:buChar char="•"/>
            </a:pPr>
            <a:r>
              <a:rPr lang="en-US" sz="1400" dirty="0"/>
              <a:t>Notice of appeal</a:t>
            </a:r>
          </a:p>
          <a:p>
            <a:pPr marL="114300" lvl="1" indent="-114300" defTabSz="622300">
              <a:lnSpc>
                <a:spcPct val="90000"/>
              </a:lnSpc>
              <a:spcBef>
                <a:spcPct val="0"/>
              </a:spcBef>
              <a:spcAft>
                <a:spcPct val="15000"/>
              </a:spcAft>
              <a:buChar char="•"/>
            </a:pPr>
            <a:r>
              <a:rPr lang="en-US" sz="1400" dirty="0"/>
              <a:t>Equal opportunity to respond</a:t>
            </a:r>
          </a:p>
          <a:p>
            <a:pPr marL="114300" lvl="1" indent="-114300" defTabSz="622300">
              <a:lnSpc>
                <a:spcPct val="90000"/>
              </a:lnSpc>
              <a:spcBef>
                <a:spcPct val="0"/>
              </a:spcBef>
              <a:spcAft>
                <a:spcPct val="15000"/>
              </a:spcAft>
            </a:pPr>
            <a:r>
              <a:rPr lang="en-US" sz="1400" i="1" dirty="0"/>
              <a:t>Options:</a:t>
            </a:r>
          </a:p>
          <a:p>
            <a:pPr marL="114300" lvl="1" indent="-114300" defTabSz="622300">
              <a:lnSpc>
                <a:spcPct val="90000"/>
              </a:lnSpc>
              <a:spcBef>
                <a:spcPct val="0"/>
              </a:spcBef>
              <a:spcAft>
                <a:spcPct val="15000"/>
              </a:spcAft>
              <a:buChar char="•"/>
            </a:pPr>
            <a:r>
              <a:rPr lang="en-US" sz="1400" dirty="0"/>
              <a:t>Bases for appeal</a:t>
            </a:r>
          </a:p>
        </p:txBody>
      </p:sp>
    </p:spTree>
    <p:extLst>
      <p:ext uri="{BB962C8B-B14F-4D97-AF65-F5344CB8AC3E}">
        <p14:creationId xmlns:p14="http://schemas.microsoft.com/office/powerpoint/2010/main" val="3106562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1D28-294D-41EC-A4B8-8548D703C2FB}"/>
              </a:ext>
            </a:extLst>
          </p:cNvPr>
          <p:cNvSpPr>
            <a:spLocks noGrp="1"/>
          </p:cNvSpPr>
          <p:nvPr>
            <p:ph type="title"/>
          </p:nvPr>
        </p:nvSpPr>
        <p:spPr/>
        <p:txBody>
          <a:bodyPr/>
          <a:lstStyle/>
          <a:p>
            <a:r>
              <a:rPr lang="en-US" dirty="0"/>
              <a:t>Actual Knowledge</a:t>
            </a:r>
          </a:p>
        </p:txBody>
      </p:sp>
    </p:spTree>
    <p:extLst>
      <p:ext uri="{BB962C8B-B14F-4D97-AF65-F5344CB8AC3E}">
        <p14:creationId xmlns:p14="http://schemas.microsoft.com/office/powerpoint/2010/main" val="3405472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A9D9AD1-9E1F-4A8E-ABBE-E0B5C45F9415}"/>
              </a:ext>
            </a:extLst>
          </p:cNvPr>
          <p:cNvGraphicFramePr/>
          <p:nvPr/>
        </p:nvGraphicFramePr>
        <p:xfrm>
          <a:off x="268288" y="481013"/>
          <a:ext cx="11923712" cy="6376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tar: 5 Points 2">
            <a:extLst>
              <a:ext uri="{FF2B5EF4-FFF2-40B4-BE49-F238E27FC236}">
                <a16:creationId xmlns:a16="http://schemas.microsoft.com/office/drawing/2014/main" id="{D1B94DD6-9BD1-40DE-A43B-59DA00251431}"/>
              </a:ext>
            </a:extLst>
          </p:cNvPr>
          <p:cNvSpPr/>
          <p:nvPr/>
        </p:nvSpPr>
        <p:spPr>
          <a:xfrm>
            <a:off x="6969180" y="202678"/>
            <a:ext cx="1282700" cy="1181100"/>
          </a:xfrm>
          <a:prstGeom prst="star5">
            <a:avLst/>
          </a:prstGeom>
          <a:solidFill>
            <a:srgbClr val="FFD1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6311865"/>
      </p:ext>
    </p:extLst>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172D44-29E7-4D0A-A694-874487DEEE83}"/>
              </a:ext>
            </a:extLst>
          </p:cNvPr>
          <p:cNvSpPr>
            <a:spLocks noGrp="1"/>
          </p:cNvSpPr>
          <p:nvPr>
            <p:ph type="body" idx="1"/>
          </p:nvPr>
        </p:nvSpPr>
        <p:spPr>
          <a:xfrm>
            <a:off x="855832" y="1213514"/>
            <a:ext cx="10748195" cy="1756749"/>
          </a:xfrm>
        </p:spPr>
        <p:txBody>
          <a:bodyPr/>
          <a:lstStyle/>
          <a:p>
            <a:pPr>
              <a:buFont typeface="Wingdings" panose="05000000000000000000" pitchFamily="2" charset="2"/>
              <a:buChar char="Ø"/>
            </a:pPr>
            <a:r>
              <a:rPr lang="en-US" sz="1800" dirty="0"/>
              <a:t>Triggered by notice of allegations of sexual harassment via</a:t>
            </a:r>
          </a:p>
          <a:p>
            <a:pPr lvl="1">
              <a:buFont typeface="Arial" panose="020B0604020202020204" pitchFamily="34" charset="0"/>
              <a:buChar char="•"/>
            </a:pPr>
            <a:r>
              <a:rPr lang="en-US" sz="1800" dirty="0"/>
              <a:t>Informal verbal or written notice to relevant individual </a:t>
            </a:r>
            <a:r>
              <a:rPr lang="en-US" sz="1800" i="1" dirty="0"/>
              <a:t>[see “actual knowledge” standard]</a:t>
            </a:r>
            <a:r>
              <a:rPr lang="en-US" sz="1800" dirty="0"/>
              <a:t>, OR</a:t>
            </a:r>
          </a:p>
          <a:p>
            <a:pPr lvl="1">
              <a:buFont typeface="Arial" panose="020B0604020202020204" pitchFamily="34" charset="0"/>
              <a:buChar char="•"/>
            </a:pPr>
            <a:r>
              <a:rPr lang="en-US" sz="1800" dirty="0"/>
              <a:t>Formal Complaint filed by Complainant/signed by Title IX Coordinator </a:t>
            </a:r>
            <a:r>
              <a:rPr lang="en-US" sz="1800" i="1" dirty="0"/>
              <a:t>[Go directly to Phase 2]</a:t>
            </a:r>
          </a:p>
          <a:p>
            <a:pPr>
              <a:buFont typeface="Wingdings" panose="05000000000000000000" pitchFamily="2" charset="2"/>
              <a:buChar char="Ø"/>
            </a:pPr>
            <a:r>
              <a:rPr lang="en-US" sz="1800" dirty="0"/>
              <a:t>Informal notice triggers several possible responses, all of which require that school not be “deliberately indifferent” </a:t>
            </a:r>
            <a:r>
              <a:rPr lang="en-US" sz="1800" i="1" dirty="0"/>
              <a:t>[see “deliberately indifferent” standard]:</a:t>
            </a:r>
          </a:p>
        </p:txBody>
      </p:sp>
      <p:sp>
        <p:nvSpPr>
          <p:cNvPr id="3" name="Title 2">
            <a:extLst>
              <a:ext uri="{FF2B5EF4-FFF2-40B4-BE49-F238E27FC236}">
                <a16:creationId xmlns:a16="http://schemas.microsoft.com/office/drawing/2014/main" id="{FD458F1B-F587-4257-B9FC-D24C505D5C9E}"/>
              </a:ext>
            </a:extLst>
          </p:cNvPr>
          <p:cNvSpPr>
            <a:spLocks noGrp="1"/>
          </p:cNvSpPr>
          <p:nvPr>
            <p:ph type="title"/>
          </p:nvPr>
        </p:nvSpPr>
        <p:spPr>
          <a:xfrm>
            <a:off x="1027649" y="105382"/>
            <a:ext cx="9943668" cy="1143200"/>
          </a:xfrm>
        </p:spPr>
        <p:txBody>
          <a:bodyPr/>
          <a:lstStyle/>
          <a:p>
            <a:r>
              <a:rPr lang="en-US" dirty="0"/>
              <a:t>Actual Knowledge</a:t>
            </a:r>
          </a:p>
        </p:txBody>
      </p:sp>
      <p:grpSp>
        <p:nvGrpSpPr>
          <p:cNvPr id="25" name="Group 24">
            <a:extLst>
              <a:ext uri="{FF2B5EF4-FFF2-40B4-BE49-F238E27FC236}">
                <a16:creationId xmlns:a16="http://schemas.microsoft.com/office/drawing/2014/main" id="{147410FB-889D-4FBF-A86F-2BD6FAA49B18}"/>
              </a:ext>
            </a:extLst>
          </p:cNvPr>
          <p:cNvGrpSpPr/>
          <p:nvPr/>
        </p:nvGrpSpPr>
        <p:grpSpPr>
          <a:xfrm>
            <a:off x="1371200" y="3291356"/>
            <a:ext cx="9449600" cy="922657"/>
            <a:chOff x="1371200" y="3291356"/>
            <a:chExt cx="9449600" cy="922657"/>
          </a:xfrm>
        </p:grpSpPr>
        <p:sp>
          <p:nvSpPr>
            <p:cNvPr id="6" name="Freeform: Shape 5">
              <a:extLst>
                <a:ext uri="{FF2B5EF4-FFF2-40B4-BE49-F238E27FC236}">
                  <a16:creationId xmlns:a16="http://schemas.microsoft.com/office/drawing/2014/main" id="{1113576A-74C0-418B-A21E-563A57AA5F1E}"/>
                </a:ext>
              </a:extLst>
            </p:cNvPr>
            <p:cNvSpPr/>
            <p:nvPr/>
          </p:nvSpPr>
          <p:spPr>
            <a:xfrm>
              <a:off x="1371200" y="3291356"/>
              <a:ext cx="3914822" cy="922657"/>
            </a:xfrm>
            <a:custGeom>
              <a:avLst/>
              <a:gdLst>
                <a:gd name="connsiteX0" fmla="*/ 0 w 2194137"/>
                <a:gd name="connsiteY0" fmla="*/ 0 h 877655"/>
                <a:gd name="connsiteX1" fmla="*/ 1755310 w 2194137"/>
                <a:gd name="connsiteY1" fmla="*/ 0 h 877655"/>
                <a:gd name="connsiteX2" fmla="*/ 2194137 w 2194137"/>
                <a:gd name="connsiteY2" fmla="*/ 438828 h 877655"/>
                <a:gd name="connsiteX3" fmla="*/ 1755310 w 2194137"/>
                <a:gd name="connsiteY3" fmla="*/ 877655 h 877655"/>
                <a:gd name="connsiteX4" fmla="*/ 0 w 2194137"/>
                <a:gd name="connsiteY4" fmla="*/ 877655 h 877655"/>
                <a:gd name="connsiteX5" fmla="*/ 438828 w 2194137"/>
                <a:gd name="connsiteY5" fmla="*/ 438828 h 877655"/>
                <a:gd name="connsiteX6" fmla="*/ 0 w 2194137"/>
                <a:gd name="connsiteY6" fmla="*/ 0 h 8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137" h="877655">
                  <a:moveTo>
                    <a:pt x="0" y="0"/>
                  </a:moveTo>
                  <a:lnTo>
                    <a:pt x="1755310" y="0"/>
                  </a:lnTo>
                  <a:lnTo>
                    <a:pt x="2194137" y="438828"/>
                  </a:lnTo>
                  <a:lnTo>
                    <a:pt x="1755310" y="877655"/>
                  </a:lnTo>
                  <a:lnTo>
                    <a:pt x="0" y="877655"/>
                  </a:lnTo>
                  <a:lnTo>
                    <a:pt x="438828" y="43882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0898" tIns="26035" rIns="438827" bIns="26035"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sp>
          <p:nvSpPr>
            <p:cNvPr id="7" name="Freeform: Shape 6">
              <a:extLst>
                <a:ext uri="{FF2B5EF4-FFF2-40B4-BE49-F238E27FC236}">
                  <a16:creationId xmlns:a16="http://schemas.microsoft.com/office/drawing/2014/main" id="{CC200C4C-190C-4621-9416-42A3FE7EB599}"/>
                </a:ext>
              </a:extLst>
            </p:cNvPr>
            <p:cNvSpPr/>
            <p:nvPr/>
          </p:nvSpPr>
          <p:spPr>
            <a:xfrm>
              <a:off x="4777096" y="3369781"/>
              <a:ext cx="3249302"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8" name="Freeform: Shape 7">
              <a:extLst>
                <a:ext uri="{FF2B5EF4-FFF2-40B4-BE49-F238E27FC236}">
                  <a16:creationId xmlns:a16="http://schemas.microsoft.com/office/drawing/2014/main" id="{3863139C-F928-477E-985C-694FB17CF9BC}"/>
                </a:ext>
              </a:extLst>
            </p:cNvPr>
            <p:cNvSpPr/>
            <p:nvPr/>
          </p:nvSpPr>
          <p:spPr>
            <a:xfrm>
              <a:off x="7571498" y="3369781"/>
              <a:ext cx="3249302"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5" name="Rectangle 14">
              <a:extLst>
                <a:ext uri="{FF2B5EF4-FFF2-40B4-BE49-F238E27FC236}">
                  <a16:creationId xmlns:a16="http://schemas.microsoft.com/office/drawing/2014/main" id="{24731A05-8851-4711-B8E1-8B8D2465A371}"/>
                </a:ext>
              </a:extLst>
            </p:cNvPr>
            <p:cNvSpPr/>
            <p:nvPr/>
          </p:nvSpPr>
          <p:spPr>
            <a:xfrm>
              <a:off x="1790253" y="3430617"/>
              <a:ext cx="2815029" cy="646331"/>
            </a:xfrm>
            <a:prstGeom prst="rect">
              <a:avLst/>
            </a:prstGeom>
          </p:spPr>
          <p:txBody>
            <a:bodyPr wrap="square">
              <a:spAutoFit/>
            </a:bodyPr>
            <a:lstStyle/>
            <a:p>
              <a:pPr lvl="1"/>
              <a:r>
                <a:rPr lang="en-US" dirty="0"/>
                <a:t>Informal verbal or written notice</a:t>
              </a:r>
            </a:p>
          </p:txBody>
        </p:sp>
        <p:sp>
          <p:nvSpPr>
            <p:cNvPr id="16" name="Rectangle 15">
              <a:extLst>
                <a:ext uri="{FF2B5EF4-FFF2-40B4-BE49-F238E27FC236}">
                  <a16:creationId xmlns:a16="http://schemas.microsoft.com/office/drawing/2014/main" id="{61CDFEF4-8A6C-431B-B01B-CEABE323C1F8}"/>
                </a:ext>
              </a:extLst>
            </p:cNvPr>
            <p:cNvSpPr/>
            <p:nvPr/>
          </p:nvSpPr>
          <p:spPr>
            <a:xfrm>
              <a:off x="4777096" y="3430617"/>
              <a:ext cx="2815029" cy="646331"/>
            </a:xfrm>
            <a:prstGeom prst="rect">
              <a:avLst/>
            </a:prstGeom>
          </p:spPr>
          <p:txBody>
            <a:bodyPr wrap="square">
              <a:spAutoFit/>
            </a:bodyPr>
            <a:lstStyle/>
            <a:p>
              <a:pPr lvl="1"/>
              <a:r>
                <a:rPr lang="en-US" dirty="0"/>
                <a:t>Supportive measures for alleged victim</a:t>
              </a:r>
            </a:p>
          </p:txBody>
        </p:sp>
        <p:sp>
          <p:nvSpPr>
            <p:cNvPr id="17" name="Rectangle 16">
              <a:extLst>
                <a:ext uri="{FF2B5EF4-FFF2-40B4-BE49-F238E27FC236}">
                  <a16:creationId xmlns:a16="http://schemas.microsoft.com/office/drawing/2014/main" id="{19A61127-47F5-4206-B22E-48FEE1AF83A0}"/>
                </a:ext>
              </a:extLst>
            </p:cNvPr>
            <p:cNvSpPr/>
            <p:nvPr/>
          </p:nvSpPr>
          <p:spPr>
            <a:xfrm>
              <a:off x="7788633" y="3426462"/>
              <a:ext cx="2523242" cy="646331"/>
            </a:xfrm>
            <a:prstGeom prst="rect">
              <a:avLst/>
            </a:prstGeom>
          </p:spPr>
          <p:txBody>
            <a:bodyPr wrap="square">
              <a:spAutoFit/>
            </a:bodyPr>
            <a:lstStyle/>
            <a:p>
              <a:pPr lvl="1"/>
              <a:r>
                <a:rPr lang="en-US" dirty="0"/>
                <a:t>No further action taken.</a:t>
              </a:r>
            </a:p>
          </p:txBody>
        </p:sp>
      </p:grpSp>
      <p:grpSp>
        <p:nvGrpSpPr>
          <p:cNvPr id="26" name="Group 25">
            <a:extLst>
              <a:ext uri="{FF2B5EF4-FFF2-40B4-BE49-F238E27FC236}">
                <a16:creationId xmlns:a16="http://schemas.microsoft.com/office/drawing/2014/main" id="{47B93138-D0D2-4C28-8BC1-7A037418A050}"/>
              </a:ext>
            </a:extLst>
          </p:cNvPr>
          <p:cNvGrpSpPr/>
          <p:nvPr/>
        </p:nvGrpSpPr>
        <p:grpSpPr>
          <a:xfrm>
            <a:off x="1371200" y="4343185"/>
            <a:ext cx="9449600" cy="922657"/>
            <a:chOff x="1371200" y="4343185"/>
            <a:chExt cx="9449600" cy="922657"/>
          </a:xfrm>
        </p:grpSpPr>
        <p:sp>
          <p:nvSpPr>
            <p:cNvPr id="9" name="Freeform: Shape 8">
              <a:extLst>
                <a:ext uri="{FF2B5EF4-FFF2-40B4-BE49-F238E27FC236}">
                  <a16:creationId xmlns:a16="http://schemas.microsoft.com/office/drawing/2014/main" id="{EA0B80F6-219A-4E68-99AE-D18BC3E32C3C}"/>
                </a:ext>
              </a:extLst>
            </p:cNvPr>
            <p:cNvSpPr/>
            <p:nvPr/>
          </p:nvSpPr>
          <p:spPr>
            <a:xfrm>
              <a:off x="1371200" y="4343185"/>
              <a:ext cx="3914822" cy="922657"/>
            </a:xfrm>
            <a:custGeom>
              <a:avLst/>
              <a:gdLst>
                <a:gd name="connsiteX0" fmla="*/ 0 w 2194137"/>
                <a:gd name="connsiteY0" fmla="*/ 0 h 877655"/>
                <a:gd name="connsiteX1" fmla="*/ 1755310 w 2194137"/>
                <a:gd name="connsiteY1" fmla="*/ 0 h 877655"/>
                <a:gd name="connsiteX2" fmla="*/ 2194137 w 2194137"/>
                <a:gd name="connsiteY2" fmla="*/ 438828 h 877655"/>
                <a:gd name="connsiteX3" fmla="*/ 1755310 w 2194137"/>
                <a:gd name="connsiteY3" fmla="*/ 877655 h 877655"/>
                <a:gd name="connsiteX4" fmla="*/ 0 w 2194137"/>
                <a:gd name="connsiteY4" fmla="*/ 877655 h 877655"/>
                <a:gd name="connsiteX5" fmla="*/ 438828 w 2194137"/>
                <a:gd name="connsiteY5" fmla="*/ 438828 h 877655"/>
                <a:gd name="connsiteX6" fmla="*/ 0 w 2194137"/>
                <a:gd name="connsiteY6" fmla="*/ 0 h 8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137" h="877655">
                  <a:moveTo>
                    <a:pt x="0" y="0"/>
                  </a:moveTo>
                  <a:lnTo>
                    <a:pt x="1755310" y="0"/>
                  </a:lnTo>
                  <a:lnTo>
                    <a:pt x="2194137" y="438828"/>
                  </a:lnTo>
                  <a:lnTo>
                    <a:pt x="1755310" y="877655"/>
                  </a:lnTo>
                  <a:lnTo>
                    <a:pt x="0" y="877655"/>
                  </a:lnTo>
                  <a:lnTo>
                    <a:pt x="438828" y="43882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0898" tIns="26035" rIns="438827" bIns="26035"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sp>
          <p:nvSpPr>
            <p:cNvPr id="10" name="Freeform: Shape 9">
              <a:extLst>
                <a:ext uri="{FF2B5EF4-FFF2-40B4-BE49-F238E27FC236}">
                  <a16:creationId xmlns:a16="http://schemas.microsoft.com/office/drawing/2014/main" id="{AB2E3DE0-82D8-4902-8CA2-38B752AA45B3}"/>
                </a:ext>
              </a:extLst>
            </p:cNvPr>
            <p:cNvSpPr/>
            <p:nvPr/>
          </p:nvSpPr>
          <p:spPr>
            <a:xfrm>
              <a:off x="4777096" y="4421611"/>
              <a:ext cx="3249302"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1" name="Freeform: Shape 10">
              <a:extLst>
                <a:ext uri="{FF2B5EF4-FFF2-40B4-BE49-F238E27FC236}">
                  <a16:creationId xmlns:a16="http://schemas.microsoft.com/office/drawing/2014/main" id="{8FA5200F-6B91-4BC4-9C5F-318737FD9F84}"/>
                </a:ext>
              </a:extLst>
            </p:cNvPr>
            <p:cNvSpPr/>
            <p:nvPr/>
          </p:nvSpPr>
          <p:spPr>
            <a:xfrm>
              <a:off x="7571498" y="4421611"/>
              <a:ext cx="3249302"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8" name="Rectangle 17">
              <a:extLst>
                <a:ext uri="{FF2B5EF4-FFF2-40B4-BE49-F238E27FC236}">
                  <a16:creationId xmlns:a16="http://schemas.microsoft.com/office/drawing/2014/main" id="{59DDB209-2AD2-403A-A16A-FFC47663461E}"/>
                </a:ext>
              </a:extLst>
            </p:cNvPr>
            <p:cNvSpPr/>
            <p:nvPr/>
          </p:nvSpPr>
          <p:spPr>
            <a:xfrm>
              <a:off x="1790253" y="4481347"/>
              <a:ext cx="2815029" cy="646331"/>
            </a:xfrm>
            <a:prstGeom prst="rect">
              <a:avLst/>
            </a:prstGeom>
          </p:spPr>
          <p:txBody>
            <a:bodyPr wrap="square">
              <a:spAutoFit/>
            </a:bodyPr>
            <a:lstStyle/>
            <a:p>
              <a:pPr lvl="1"/>
              <a:r>
                <a:rPr lang="en-US" dirty="0"/>
                <a:t>Informal verbal or written notice</a:t>
              </a:r>
            </a:p>
          </p:txBody>
        </p:sp>
        <p:sp>
          <p:nvSpPr>
            <p:cNvPr id="19" name="Rectangle 18">
              <a:extLst>
                <a:ext uri="{FF2B5EF4-FFF2-40B4-BE49-F238E27FC236}">
                  <a16:creationId xmlns:a16="http://schemas.microsoft.com/office/drawing/2014/main" id="{F8D1A821-6F82-4921-ADCD-038799C5DCC6}"/>
                </a:ext>
              </a:extLst>
            </p:cNvPr>
            <p:cNvSpPr/>
            <p:nvPr/>
          </p:nvSpPr>
          <p:spPr>
            <a:xfrm>
              <a:off x="4822416" y="4464732"/>
              <a:ext cx="2815029" cy="646331"/>
            </a:xfrm>
            <a:prstGeom prst="rect">
              <a:avLst/>
            </a:prstGeom>
          </p:spPr>
          <p:txBody>
            <a:bodyPr wrap="square">
              <a:spAutoFit/>
            </a:bodyPr>
            <a:lstStyle/>
            <a:p>
              <a:pPr lvl="1"/>
              <a:r>
                <a:rPr lang="en-US" dirty="0"/>
                <a:t>Supportive measures for alleged victim</a:t>
              </a:r>
            </a:p>
          </p:txBody>
        </p:sp>
        <p:sp>
          <p:nvSpPr>
            <p:cNvPr id="20" name="Rectangle 19">
              <a:extLst>
                <a:ext uri="{FF2B5EF4-FFF2-40B4-BE49-F238E27FC236}">
                  <a16:creationId xmlns:a16="http://schemas.microsoft.com/office/drawing/2014/main" id="{304CE13E-BEF0-4AA7-A643-4725AAD8BFE0}"/>
                </a:ext>
              </a:extLst>
            </p:cNvPr>
            <p:cNvSpPr/>
            <p:nvPr/>
          </p:nvSpPr>
          <p:spPr>
            <a:xfrm>
              <a:off x="7788632" y="4461771"/>
              <a:ext cx="2815029" cy="646331"/>
            </a:xfrm>
            <a:prstGeom prst="rect">
              <a:avLst/>
            </a:prstGeom>
          </p:spPr>
          <p:txBody>
            <a:bodyPr wrap="square">
              <a:spAutoFit/>
            </a:bodyPr>
            <a:lstStyle/>
            <a:p>
              <a:pPr lvl="1"/>
              <a:r>
                <a:rPr lang="en-US" dirty="0"/>
                <a:t>Alleged victim </a:t>
              </a:r>
              <a:r>
                <a:rPr lang="en-US" b="1" dirty="0"/>
                <a:t>files</a:t>
              </a:r>
              <a:r>
                <a:rPr lang="en-US" dirty="0"/>
                <a:t> </a:t>
              </a:r>
              <a:r>
                <a:rPr lang="en-US" b="1" dirty="0"/>
                <a:t>Formal Complaint</a:t>
              </a:r>
            </a:p>
          </p:txBody>
        </p:sp>
      </p:grpSp>
      <p:grpSp>
        <p:nvGrpSpPr>
          <p:cNvPr id="27" name="Group 26">
            <a:extLst>
              <a:ext uri="{FF2B5EF4-FFF2-40B4-BE49-F238E27FC236}">
                <a16:creationId xmlns:a16="http://schemas.microsoft.com/office/drawing/2014/main" id="{8255B888-17CA-4917-B561-AFE8CD637B9A}"/>
              </a:ext>
            </a:extLst>
          </p:cNvPr>
          <p:cNvGrpSpPr/>
          <p:nvPr/>
        </p:nvGrpSpPr>
        <p:grpSpPr>
          <a:xfrm>
            <a:off x="1371200" y="5395015"/>
            <a:ext cx="9449600" cy="964634"/>
            <a:chOff x="1371200" y="5395015"/>
            <a:chExt cx="9449600" cy="964634"/>
          </a:xfrm>
        </p:grpSpPr>
        <p:sp>
          <p:nvSpPr>
            <p:cNvPr id="12" name="Freeform: Shape 11">
              <a:extLst>
                <a:ext uri="{FF2B5EF4-FFF2-40B4-BE49-F238E27FC236}">
                  <a16:creationId xmlns:a16="http://schemas.microsoft.com/office/drawing/2014/main" id="{986C5D1A-0748-4FEF-B653-365B73B1C97E}"/>
                </a:ext>
              </a:extLst>
            </p:cNvPr>
            <p:cNvSpPr/>
            <p:nvPr/>
          </p:nvSpPr>
          <p:spPr>
            <a:xfrm>
              <a:off x="1371200" y="5395015"/>
              <a:ext cx="3914822" cy="922657"/>
            </a:xfrm>
            <a:custGeom>
              <a:avLst/>
              <a:gdLst>
                <a:gd name="connsiteX0" fmla="*/ 0 w 2194137"/>
                <a:gd name="connsiteY0" fmla="*/ 0 h 877655"/>
                <a:gd name="connsiteX1" fmla="*/ 1755310 w 2194137"/>
                <a:gd name="connsiteY1" fmla="*/ 0 h 877655"/>
                <a:gd name="connsiteX2" fmla="*/ 2194137 w 2194137"/>
                <a:gd name="connsiteY2" fmla="*/ 438828 h 877655"/>
                <a:gd name="connsiteX3" fmla="*/ 1755310 w 2194137"/>
                <a:gd name="connsiteY3" fmla="*/ 877655 h 877655"/>
                <a:gd name="connsiteX4" fmla="*/ 0 w 2194137"/>
                <a:gd name="connsiteY4" fmla="*/ 877655 h 877655"/>
                <a:gd name="connsiteX5" fmla="*/ 438828 w 2194137"/>
                <a:gd name="connsiteY5" fmla="*/ 438828 h 877655"/>
                <a:gd name="connsiteX6" fmla="*/ 0 w 2194137"/>
                <a:gd name="connsiteY6" fmla="*/ 0 h 8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137" h="877655">
                  <a:moveTo>
                    <a:pt x="0" y="0"/>
                  </a:moveTo>
                  <a:lnTo>
                    <a:pt x="1755310" y="0"/>
                  </a:lnTo>
                  <a:lnTo>
                    <a:pt x="2194137" y="438828"/>
                  </a:lnTo>
                  <a:lnTo>
                    <a:pt x="1755310" y="877655"/>
                  </a:lnTo>
                  <a:lnTo>
                    <a:pt x="0" y="877655"/>
                  </a:lnTo>
                  <a:lnTo>
                    <a:pt x="438828" y="43882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0898" tIns="26035" rIns="438827" bIns="26035"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sp>
          <p:nvSpPr>
            <p:cNvPr id="13" name="Freeform: Shape 12">
              <a:extLst>
                <a:ext uri="{FF2B5EF4-FFF2-40B4-BE49-F238E27FC236}">
                  <a16:creationId xmlns:a16="http://schemas.microsoft.com/office/drawing/2014/main" id="{44249B2C-0697-4B70-B2C3-31EBA4E76B01}"/>
                </a:ext>
              </a:extLst>
            </p:cNvPr>
            <p:cNvSpPr/>
            <p:nvPr/>
          </p:nvSpPr>
          <p:spPr>
            <a:xfrm>
              <a:off x="4777096" y="5473441"/>
              <a:ext cx="3249302"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4" name="Freeform: Shape 13">
              <a:extLst>
                <a:ext uri="{FF2B5EF4-FFF2-40B4-BE49-F238E27FC236}">
                  <a16:creationId xmlns:a16="http://schemas.microsoft.com/office/drawing/2014/main" id="{E7FC116E-09D4-4E0F-BD30-7AD4B3E2D305}"/>
                </a:ext>
              </a:extLst>
            </p:cNvPr>
            <p:cNvSpPr/>
            <p:nvPr/>
          </p:nvSpPr>
          <p:spPr>
            <a:xfrm>
              <a:off x="7571498" y="5473441"/>
              <a:ext cx="3249302"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21" name="Rectangle 20">
              <a:extLst>
                <a:ext uri="{FF2B5EF4-FFF2-40B4-BE49-F238E27FC236}">
                  <a16:creationId xmlns:a16="http://schemas.microsoft.com/office/drawing/2014/main" id="{604DF505-A6D9-45C4-90B6-CE8566F27A8B}"/>
                </a:ext>
              </a:extLst>
            </p:cNvPr>
            <p:cNvSpPr/>
            <p:nvPr/>
          </p:nvSpPr>
          <p:spPr>
            <a:xfrm>
              <a:off x="1790253" y="5532240"/>
              <a:ext cx="2815029" cy="646331"/>
            </a:xfrm>
            <a:prstGeom prst="rect">
              <a:avLst/>
            </a:prstGeom>
          </p:spPr>
          <p:txBody>
            <a:bodyPr wrap="square">
              <a:spAutoFit/>
            </a:bodyPr>
            <a:lstStyle/>
            <a:p>
              <a:pPr lvl="1"/>
              <a:r>
                <a:rPr lang="en-US" dirty="0"/>
                <a:t>Informal verbal or written notice</a:t>
              </a:r>
            </a:p>
          </p:txBody>
        </p:sp>
        <p:sp>
          <p:nvSpPr>
            <p:cNvPr id="22" name="Rectangle 21">
              <a:extLst>
                <a:ext uri="{FF2B5EF4-FFF2-40B4-BE49-F238E27FC236}">
                  <a16:creationId xmlns:a16="http://schemas.microsoft.com/office/drawing/2014/main" id="{AEC08C63-EF7F-4BDF-99C5-530218018F0F}"/>
                </a:ext>
              </a:extLst>
            </p:cNvPr>
            <p:cNvSpPr/>
            <p:nvPr/>
          </p:nvSpPr>
          <p:spPr>
            <a:xfrm>
              <a:off x="4822416" y="5532240"/>
              <a:ext cx="2815029" cy="646331"/>
            </a:xfrm>
            <a:prstGeom prst="rect">
              <a:avLst/>
            </a:prstGeom>
          </p:spPr>
          <p:txBody>
            <a:bodyPr wrap="square">
              <a:spAutoFit/>
            </a:bodyPr>
            <a:lstStyle/>
            <a:p>
              <a:pPr lvl="1"/>
              <a:r>
                <a:rPr lang="en-US" dirty="0"/>
                <a:t>Supportive measures for alleged victim</a:t>
              </a:r>
            </a:p>
          </p:txBody>
        </p:sp>
        <p:sp>
          <p:nvSpPr>
            <p:cNvPr id="23" name="Rectangle 22">
              <a:extLst>
                <a:ext uri="{FF2B5EF4-FFF2-40B4-BE49-F238E27FC236}">
                  <a16:creationId xmlns:a16="http://schemas.microsoft.com/office/drawing/2014/main" id="{64CD9D27-EDB6-40E9-B8FE-D49DF720F5B7}"/>
                </a:ext>
              </a:extLst>
            </p:cNvPr>
            <p:cNvSpPr/>
            <p:nvPr/>
          </p:nvSpPr>
          <p:spPr>
            <a:xfrm>
              <a:off x="7788632" y="5405542"/>
              <a:ext cx="2815029" cy="954107"/>
            </a:xfrm>
            <a:prstGeom prst="rect">
              <a:avLst/>
            </a:prstGeom>
          </p:spPr>
          <p:txBody>
            <a:bodyPr wrap="square">
              <a:spAutoFit/>
            </a:bodyPr>
            <a:lstStyle/>
            <a:p>
              <a:pPr lvl="1"/>
              <a:r>
                <a:rPr lang="en-US" sz="1400" dirty="0"/>
                <a:t>Alleged victim declines to file Formal Complaint; Title IX Coordinator instead </a:t>
              </a:r>
              <a:r>
                <a:rPr lang="en-US" sz="1400" b="1" dirty="0"/>
                <a:t>signs Formal Complaint</a:t>
              </a:r>
            </a:p>
          </p:txBody>
        </p:sp>
      </p:grpSp>
      <p:sp>
        <p:nvSpPr>
          <p:cNvPr id="24" name="Rectangle 23">
            <a:extLst>
              <a:ext uri="{FF2B5EF4-FFF2-40B4-BE49-F238E27FC236}">
                <a16:creationId xmlns:a16="http://schemas.microsoft.com/office/drawing/2014/main" id="{6EE59C2D-3B9C-48B2-97B6-E9E22908DACE}"/>
              </a:ext>
            </a:extLst>
          </p:cNvPr>
          <p:cNvSpPr/>
          <p:nvPr/>
        </p:nvSpPr>
        <p:spPr>
          <a:xfrm>
            <a:off x="7620683" y="6372536"/>
            <a:ext cx="3531736" cy="369332"/>
          </a:xfrm>
          <a:prstGeom prst="rect">
            <a:avLst/>
          </a:prstGeom>
        </p:spPr>
        <p:txBody>
          <a:bodyPr wrap="none">
            <a:spAutoFit/>
          </a:bodyPr>
          <a:lstStyle/>
          <a:p>
            <a:r>
              <a:rPr lang="en-US" dirty="0">
                <a:solidFill>
                  <a:srgbClr val="000000"/>
                </a:solidFill>
              </a:rPr>
              <a:t>34 CFR §§ 106.30(a), 106.44(a)</a:t>
            </a:r>
          </a:p>
        </p:txBody>
      </p:sp>
    </p:spTree>
    <p:extLst>
      <p:ext uri="{BB962C8B-B14F-4D97-AF65-F5344CB8AC3E}">
        <p14:creationId xmlns:p14="http://schemas.microsoft.com/office/powerpoint/2010/main" val="220692975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B4ABAC90-2149-4085-9DC6-44077785C72F}"/>
              </a:ext>
            </a:extLst>
          </p:cNvPr>
          <p:cNvSpPr>
            <a:spLocks noGrp="1"/>
          </p:cNvSpPr>
          <p:nvPr>
            <p:ph type="sldNum" sz="quarter" idx="10"/>
          </p:nvPr>
        </p:nvSpPr>
        <p:spPr>
          <a:xfrm>
            <a:off x="190499" y="6296955"/>
            <a:ext cx="4433751" cy="325915"/>
          </a:xfrm>
        </p:spPr>
        <p:txBody>
          <a:bodyPr/>
          <a:lstStyle/>
          <a:p>
            <a:pPr algn="l">
              <a:spcAft>
                <a:spcPts val="600"/>
              </a:spcAft>
            </a:pPr>
            <a:fld id="{B6894335-F525-4914-9E22-99B7469D876C}" type="slidenum">
              <a:rPr lang="en-US" smtClean="0"/>
              <a:pPr algn="l">
                <a:spcAft>
                  <a:spcPts val="600"/>
                </a:spcAft>
              </a:pPr>
              <a:t>31</a:t>
            </a:fld>
            <a:r>
              <a:rPr lang="en-US" dirty="0"/>
              <a:t> | © Copyright 2020. Kriha Boucek LLC. Attorney Advertising</a:t>
            </a:r>
          </a:p>
        </p:txBody>
      </p:sp>
      <p:sp>
        <p:nvSpPr>
          <p:cNvPr id="3" name="Title 2">
            <a:extLst>
              <a:ext uri="{FF2B5EF4-FFF2-40B4-BE49-F238E27FC236}">
                <a16:creationId xmlns:a16="http://schemas.microsoft.com/office/drawing/2014/main" id="{FD458F1B-F587-4257-B9FC-D24C505D5C9E}"/>
              </a:ext>
            </a:extLst>
          </p:cNvPr>
          <p:cNvSpPr>
            <a:spLocks noGrp="1"/>
          </p:cNvSpPr>
          <p:nvPr>
            <p:ph type="body" sz="quarter" idx="11"/>
          </p:nvPr>
        </p:nvSpPr>
        <p:spPr/>
        <p:txBody>
          <a:bodyPr>
            <a:normAutofit/>
          </a:bodyPr>
          <a:lstStyle/>
          <a:p>
            <a:pPr>
              <a:lnSpc>
                <a:spcPct val="90000"/>
              </a:lnSpc>
              <a:spcAft>
                <a:spcPts val="600"/>
              </a:spcAft>
            </a:pPr>
            <a:r>
              <a:rPr lang="en-US" dirty="0"/>
              <a:t>Discussion</a:t>
            </a:r>
          </a:p>
        </p:txBody>
      </p:sp>
      <p:sp>
        <p:nvSpPr>
          <p:cNvPr id="2" name="Text Placeholder 1">
            <a:extLst>
              <a:ext uri="{FF2B5EF4-FFF2-40B4-BE49-F238E27FC236}">
                <a16:creationId xmlns:a16="http://schemas.microsoft.com/office/drawing/2014/main" id="{9D172D44-29E7-4D0A-A694-874487DEEE83}"/>
              </a:ext>
            </a:extLst>
          </p:cNvPr>
          <p:cNvSpPr>
            <a:spLocks noGrp="1"/>
          </p:cNvSpPr>
          <p:nvPr>
            <p:ph type="body" sz="quarter" idx="12"/>
          </p:nvPr>
        </p:nvSpPr>
        <p:spPr/>
        <p:txBody>
          <a:bodyPr>
            <a:normAutofit/>
          </a:bodyPr>
          <a:lstStyle/>
          <a:p>
            <a:pPr marL="152396" indent="0">
              <a:spcAft>
                <a:spcPts val="600"/>
              </a:spcAft>
              <a:buNone/>
            </a:pPr>
            <a:r>
              <a:rPr lang="en-US" sz="1900"/>
              <a:t>A bus driver, on his daily route, nearly every day sees the same seventh grade girl get on at the third stop, and then two stops later, another seventh grade boy gets on and sits next to her. The first several times, she would get out of her seat and move away, but he would follow her or block her in to the seat. He appeared to be saying things that made her appear upset, but the driver couldn’t hear what they were. After a few weeks, she stopped trying to move but would stare out the window and pull her sweatshirt up over most of her face when he sat down. The bus driver asks the girl if the boy is making her uncomfortable, and she says that every day, he says he wants to “hold her down and do what he wants with her,” which makes her scared. </a:t>
            </a:r>
            <a:r>
              <a:rPr lang="en-US" sz="1900" i="1"/>
              <a:t>After his route ends, the bus driver calls the school principal to tell her about this incident, and the principal relays the information to the Title IX Coordinator.</a:t>
            </a:r>
          </a:p>
          <a:p>
            <a:pPr marL="152396" indent="0">
              <a:spcAft>
                <a:spcPts val="600"/>
              </a:spcAft>
              <a:buNone/>
            </a:pPr>
            <a:endParaRPr lang="en-US" sz="1900"/>
          </a:p>
          <a:p>
            <a:pPr marL="152396" indent="0">
              <a:spcAft>
                <a:spcPts val="600"/>
              </a:spcAft>
              <a:buNone/>
            </a:pPr>
            <a:r>
              <a:rPr lang="en-US" sz="1900" b="1"/>
              <a:t>You are the Title IX Coordinator. What are your next steps, when you hear this report?</a:t>
            </a:r>
          </a:p>
          <a:p>
            <a:pPr marL="152396" indent="0">
              <a:spcAft>
                <a:spcPts val="600"/>
              </a:spcAft>
              <a:buNone/>
            </a:pPr>
            <a:endParaRPr lang="en-US" sz="1900"/>
          </a:p>
        </p:txBody>
      </p:sp>
    </p:spTree>
    <p:extLst>
      <p:ext uri="{BB962C8B-B14F-4D97-AF65-F5344CB8AC3E}">
        <p14:creationId xmlns:p14="http://schemas.microsoft.com/office/powerpoint/2010/main" val="1600348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B6CB-A4CD-4F80-8E91-B2E85825515C}"/>
              </a:ext>
            </a:extLst>
          </p:cNvPr>
          <p:cNvSpPr>
            <a:spLocks noGrp="1"/>
          </p:cNvSpPr>
          <p:nvPr>
            <p:ph type="title"/>
          </p:nvPr>
        </p:nvSpPr>
        <p:spPr/>
        <p:txBody>
          <a:bodyPr/>
          <a:lstStyle/>
          <a:p>
            <a:r>
              <a:rPr lang="en-US" dirty="0"/>
              <a:t>Formal Complaint</a:t>
            </a:r>
          </a:p>
        </p:txBody>
      </p:sp>
    </p:spTree>
    <p:extLst>
      <p:ext uri="{BB962C8B-B14F-4D97-AF65-F5344CB8AC3E}">
        <p14:creationId xmlns:p14="http://schemas.microsoft.com/office/powerpoint/2010/main" val="3538104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9F8E1A5D-24F2-4F5A-A83B-5816D6AF9133}"/>
              </a:ext>
            </a:extLst>
          </p:cNvPr>
          <p:cNvSpPr>
            <a:spLocks noGrp="1"/>
          </p:cNvSpPr>
          <p:nvPr>
            <p:ph type="sldNum" sz="quarter" idx="10"/>
          </p:nvPr>
        </p:nvSpPr>
        <p:spPr/>
        <p:txBody>
          <a:bodyPr/>
          <a:lstStyle/>
          <a:p>
            <a:pPr algn="l">
              <a:spcAft>
                <a:spcPts val="600"/>
              </a:spcAft>
            </a:pPr>
            <a:fld id="{B6894335-F525-4914-9E22-99B7469D876C}" type="slidenum">
              <a:rPr lang="en-US" smtClean="0"/>
              <a:pPr algn="l">
                <a:spcAft>
                  <a:spcPts val="600"/>
                </a:spcAft>
              </a:pPr>
              <a:t>33</a:t>
            </a:fld>
            <a:r>
              <a:rPr lang="en-US" dirty="0"/>
              <a:t> | © Copyright 2019. Kriha Boucek LLC. Attorney Advertising</a:t>
            </a:r>
          </a:p>
        </p:txBody>
      </p:sp>
      <p:sp>
        <p:nvSpPr>
          <p:cNvPr id="2" name="Title 1">
            <a:extLst>
              <a:ext uri="{FF2B5EF4-FFF2-40B4-BE49-F238E27FC236}">
                <a16:creationId xmlns:a16="http://schemas.microsoft.com/office/drawing/2014/main" id="{0E23E0C3-BD35-4841-8920-3FBEB5797941}"/>
              </a:ext>
            </a:extLst>
          </p:cNvPr>
          <p:cNvSpPr>
            <a:spLocks noGrp="1"/>
          </p:cNvSpPr>
          <p:nvPr>
            <p:ph type="body" sz="quarter" idx="11"/>
          </p:nvPr>
        </p:nvSpPr>
        <p:spPr/>
        <p:txBody>
          <a:bodyPr vert="horz" lIns="91440" tIns="45720" rIns="91440" bIns="45720" rtlCol="0">
            <a:normAutofit/>
          </a:bodyPr>
          <a:lstStyle/>
          <a:p>
            <a:pPr>
              <a:lnSpc>
                <a:spcPct val="90000"/>
              </a:lnSpc>
              <a:spcAft>
                <a:spcPts val="600"/>
              </a:spcAft>
            </a:pPr>
            <a:r>
              <a:rPr lang="en-US" b="1" i="0" u="none" strike="noStrike" kern="1200" cap="none" dirty="0"/>
              <a:t>Formal Complaint</a:t>
            </a:r>
          </a:p>
        </p:txBody>
      </p:sp>
      <p:sp>
        <p:nvSpPr>
          <p:cNvPr id="3" name="Text Placeholder 2">
            <a:extLst>
              <a:ext uri="{FF2B5EF4-FFF2-40B4-BE49-F238E27FC236}">
                <a16:creationId xmlns:a16="http://schemas.microsoft.com/office/drawing/2014/main" id="{A44DD00A-C242-4EB4-AA6A-A3BA9DCFA8E3}"/>
              </a:ext>
            </a:extLst>
          </p:cNvPr>
          <p:cNvSpPr>
            <a:spLocks noGrp="1"/>
          </p:cNvSpPr>
          <p:nvPr>
            <p:ph type="body" sz="quarter" idx="12"/>
          </p:nvPr>
        </p:nvSpPr>
        <p:spPr/>
        <p:txBody>
          <a:bodyPr vert="horz" lIns="91440" tIns="45720" rIns="91440" bIns="45720" rtlCol="0">
            <a:normAutofit lnSpcReduction="10000"/>
          </a:bodyPr>
          <a:lstStyle/>
          <a:p>
            <a:pPr marL="101598" indent="-228600">
              <a:lnSpc>
                <a:spcPct val="90000"/>
              </a:lnSpc>
              <a:spcAft>
                <a:spcPts val="600"/>
              </a:spcAft>
            </a:pPr>
            <a:r>
              <a:rPr lang="en-US" sz="1900" b="1" dirty="0"/>
              <a:t>Requirements of Formal Complaint:</a:t>
            </a:r>
          </a:p>
          <a:p>
            <a:pPr marL="114300" indent="-342900">
              <a:lnSpc>
                <a:spcPct val="90000"/>
              </a:lnSpc>
              <a:spcAft>
                <a:spcPts val="600"/>
              </a:spcAft>
              <a:buFont typeface="Arial" panose="020B0604020202020204" pitchFamily="34" charset="0"/>
              <a:buChar char="•"/>
            </a:pPr>
            <a:r>
              <a:rPr lang="en-US" sz="1900" dirty="0"/>
              <a:t>A document (electronic or physical)</a:t>
            </a:r>
          </a:p>
          <a:p>
            <a:pPr marL="114300" indent="-342900">
              <a:lnSpc>
                <a:spcPct val="90000"/>
              </a:lnSpc>
              <a:spcAft>
                <a:spcPts val="600"/>
              </a:spcAft>
              <a:buFont typeface="Arial" panose="020B0604020202020204" pitchFamily="34" charset="0"/>
              <a:buChar char="•"/>
            </a:pPr>
            <a:r>
              <a:rPr lang="en-US" sz="1900" dirty="0"/>
              <a:t>Alleging sexual harassment, and</a:t>
            </a:r>
          </a:p>
          <a:p>
            <a:pPr marL="114300" indent="-342900">
              <a:lnSpc>
                <a:spcPct val="90000"/>
              </a:lnSpc>
              <a:spcAft>
                <a:spcPts val="600"/>
              </a:spcAft>
              <a:buFont typeface="Arial" panose="020B0604020202020204" pitchFamily="34" charset="0"/>
              <a:buChar char="•"/>
            </a:pPr>
            <a:r>
              <a:rPr lang="en-US" sz="1900" dirty="0"/>
              <a:t>Requesting an investigation</a:t>
            </a:r>
          </a:p>
          <a:p>
            <a:pPr indent="-228600">
              <a:lnSpc>
                <a:spcPct val="90000"/>
              </a:lnSpc>
              <a:spcAft>
                <a:spcPts val="600"/>
              </a:spcAft>
            </a:pPr>
            <a:endParaRPr lang="en-US" sz="1900" dirty="0"/>
          </a:p>
          <a:p>
            <a:pPr indent="-228600">
              <a:lnSpc>
                <a:spcPct val="90000"/>
              </a:lnSpc>
              <a:spcAft>
                <a:spcPts val="600"/>
              </a:spcAft>
            </a:pPr>
            <a:r>
              <a:rPr lang="en-US" sz="1900" dirty="0"/>
              <a:t>EITHER:</a:t>
            </a:r>
          </a:p>
          <a:p>
            <a:pPr lvl="1" indent="-228600">
              <a:lnSpc>
                <a:spcPct val="90000"/>
              </a:lnSpc>
              <a:spcAft>
                <a:spcPts val="600"/>
              </a:spcAft>
              <a:buFont typeface="Arial" panose="020B0604020202020204" pitchFamily="34" charset="0"/>
              <a:buChar char="•"/>
            </a:pPr>
            <a:r>
              <a:rPr lang="en-US" sz="1900" dirty="0">
                <a:solidFill>
                  <a:schemeClr val="tx1"/>
                </a:solidFill>
              </a:rPr>
              <a:t>Filed by a Complainant and signed by this individual [may not be anonymous]</a:t>
            </a:r>
          </a:p>
          <a:p>
            <a:pPr marL="711183" lvl="1" indent="-228600">
              <a:lnSpc>
                <a:spcPct val="90000"/>
              </a:lnSpc>
              <a:spcAft>
                <a:spcPts val="600"/>
              </a:spcAft>
              <a:buFont typeface="Arial" panose="020B0604020202020204" pitchFamily="34" charset="0"/>
              <a:buChar char="•"/>
            </a:pPr>
            <a:r>
              <a:rPr lang="en-US" sz="1900" dirty="0">
                <a:solidFill>
                  <a:schemeClr val="tx1"/>
                </a:solidFill>
              </a:rPr>
              <a:t>OR</a:t>
            </a:r>
          </a:p>
          <a:p>
            <a:pPr lvl="1" indent="-228600">
              <a:lnSpc>
                <a:spcPct val="90000"/>
              </a:lnSpc>
              <a:spcAft>
                <a:spcPts val="600"/>
              </a:spcAft>
              <a:buFont typeface="Arial" panose="020B0604020202020204" pitchFamily="34" charset="0"/>
              <a:buChar char="•"/>
            </a:pPr>
            <a:r>
              <a:rPr lang="en-US" sz="1900" dirty="0">
                <a:solidFill>
                  <a:schemeClr val="tx1"/>
                </a:solidFill>
              </a:rPr>
              <a:t>Signed by Title IX Coordinator. (see next slide) </a:t>
            </a:r>
          </a:p>
          <a:p>
            <a:pPr marL="101598" indent="-228600">
              <a:lnSpc>
                <a:spcPct val="90000"/>
              </a:lnSpc>
              <a:spcAft>
                <a:spcPts val="600"/>
              </a:spcAft>
            </a:pPr>
            <a:endParaRPr lang="en-US" sz="1900" dirty="0"/>
          </a:p>
          <a:p>
            <a:pPr marL="101598" indent="-228600">
              <a:lnSpc>
                <a:spcPct val="90000"/>
              </a:lnSpc>
              <a:spcAft>
                <a:spcPts val="600"/>
              </a:spcAft>
            </a:pPr>
            <a:r>
              <a:rPr lang="en-US" sz="1900" dirty="0"/>
              <a:t>Procedure for filing a Formal Complaint must be included in the school’s Title IX policies that are “prominently displayed” on website and/or in Student and Employee Handbooks, along with Title IX Coordinator’s contact information. Form may be provided via web portal.</a:t>
            </a:r>
          </a:p>
        </p:txBody>
      </p:sp>
      <p:sp>
        <p:nvSpPr>
          <p:cNvPr id="4" name="Rectangle 3">
            <a:extLst>
              <a:ext uri="{FF2B5EF4-FFF2-40B4-BE49-F238E27FC236}">
                <a16:creationId xmlns:a16="http://schemas.microsoft.com/office/drawing/2014/main" id="{F62277D1-6698-4948-9278-F0784E7D4D70}"/>
              </a:ext>
            </a:extLst>
          </p:cNvPr>
          <p:cNvSpPr/>
          <p:nvPr/>
        </p:nvSpPr>
        <p:spPr>
          <a:xfrm>
            <a:off x="1038225" y="6015038"/>
            <a:ext cx="9853613" cy="177800"/>
          </a:xfrm>
          <a:prstGeom prst="rect">
            <a:avLst/>
          </a:prstGeom>
        </p:spPr>
        <p:txBody>
          <a:bodyPr wrap="square" anchor="t">
            <a:normAutofit/>
          </a:bodyPr>
          <a:lstStyle/>
          <a:p>
            <a:pPr>
              <a:lnSpc>
                <a:spcPct val="90000"/>
              </a:lnSpc>
              <a:spcAft>
                <a:spcPts val="600"/>
              </a:spcAft>
            </a:pPr>
            <a:r>
              <a:rPr lang="en-US" sz="600">
                <a:solidFill>
                  <a:schemeClr val="bg1"/>
                </a:solidFill>
              </a:rPr>
              <a:t>34 CFR §§ 106.30(a), 106.8(b)-(c)</a:t>
            </a:r>
          </a:p>
        </p:txBody>
      </p:sp>
    </p:spTree>
    <p:extLst>
      <p:ext uri="{BB962C8B-B14F-4D97-AF65-F5344CB8AC3E}">
        <p14:creationId xmlns:p14="http://schemas.microsoft.com/office/powerpoint/2010/main" val="3214017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anim calcmode="lin" valueType="num">
                                      <p:cBhvr>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0026-604E-44B9-89DA-2267265DBB14}"/>
              </a:ext>
            </a:extLst>
          </p:cNvPr>
          <p:cNvSpPr>
            <a:spLocks noGrp="1"/>
          </p:cNvSpPr>
          <p:nvPr>
            <p:ph type="title"/>
          </p:nvPr>
        </p:nvSpPr>
        <p:spPr>
          <a:prstGeom prst="rect">
            <a:avLst/>
          </a:prstGeom>
        </p:spPr>
        <p:txBody>
          <a:bodyPr vert="horz" lIns="91440" tIns="45720" rIns="91440" bIns="45720" rtlCol="0" anchor="ctr">
            <a:normAutofit/>
          </a:bodyPr>
          <a:lstStyle/>
          <a:p>
            <a:pPr>
              <a:spcBef>
                <a:spcPct val="0"/>
              </a:spcBef>
            </a:pPr>
            <a:r>
              <a:rPr lang="en-US" kern="1200"/>
              <a:t>2. Formal Complaint</a:t>
            </a:r>
          </a:p>
        </p:txBody>
      </p:sp>
      <p:sp>
        <p:nvSpPr>
          <p:cNvPr id="3" name="Text Placeholder 2">
            <a:extLst>
              <a:ext uri="{FF2B5EF4-FFF2-40B4-BE49-F238E27FC236}">
                <a16:creationId xmlns:a16="http://schemas.microsoft.com/office/drawing/2014/main" id="{19F64B1A-F536-49AE-BB7E-2B2444809064}"/>
              </a:ext>
            </a:extLst>
          </p:cNvPr>
          <p:cNvSpPr>
            <a:spLocks noGrp="1"/>
          </p:cNvSpPr>
          <p:nvPr>
            <p:ph type="body" idx="1"/>
          </p:nvPr>
        </p:nvSpPr>
        <p:spPr/>
        <p:txBody>
          <a:bodyPr vert="horz" lIns="91440" tIns="45720" rIns="91440" bIns="45720" rtlCol="0">
            <a:normAutofit fontScale="92500" lnSpcReduction="10000"/>
          </a:bodyPr>
          <a:lstStyle/>
          <a:p>
            <a:pPr marL="101598" indent="-228600">
              <a:lnSpc>
                <a:spcPct val="90000"/>
              </a:lnSpc>
              <a:spcAft>
                <a:spcPts val="600"/>
              </a:spcAft>
            </a:pPr>
            <a:r>
              <a:rPr lang="en-US" sz="1700" b="1"/>
              <a:t>When the Title IX Coordinator “Signs” a Formal Complaint Instead of Complainant</a:t>
            </a:r>
          </a:p>
          <a:p>
            <a:pPr indent="-228600">
              <a:lnSpc>
                <a:spcPct val="90000"/>
              </a:lnSpc>
              <a:spcAft>
                <a:spcPts val="600"/>
              </a:spcAft>
            </a:pPr>
            <a:r>
              <a:rPr lang="en-US" sz="1700"/>
              <a:t>When would it be necessary?</a:t>
            </a:r>
          </a:p>
          <a:p>
            <a:pPr lvl="1" indent="-228600">
              <a:lnSpc>
                <a:spcPct val="90000"/>
              </a:lnSpc>
              <a:spcAft>
                <a:spcPts val="600"/>
              </a:spcAft>
              <a:buFont typeface="Arial" panose="020B0604020202020204" pitchFamily="34" charset="0"/>
              <a:buChar char="•"/>
            </a:pPr>
            <a:r>
              <a:rPr lang="en-US" sz="1700">
                <a:solidFill>
                  <a:schemeClr val="accent4">
                    <a:lumMod val="10000"/>
                  </a:schemeClr>
                </a:solidFill>
              </a:rPr>
              <a:t>If Complainant is not willing or eligible (e.g., has graduated) or identified to sign</a:t>
            </a:r>
          </a:p>
          <a:p>
            <a:pPr lvl="1" indent="-228600">
              <a:lnSpc>
                <a:spcPct val="90000"/>
              </a:lnSpc>
              <a:spcAft>
                <a:spcPts val="600"/>
              </a:spcAft>
              <a:buFont typeface="Arial" panose="020B0604020202020204" pitchFamily="34" charset="0"/>
              <a:buChar char="•"/>
            </a:pPr>
            <a:r>
              <a:rPr lang="en-US" sz="1700">
                <a:solidFill>
                  <a:schemeClr val="accent4">
                    <a:lumMod val="10000"/>
                  </a:schemeClr>
                </a:solidFill>
              </a:rPr>
              <a:t>But potential safety risk continues for other students/employees</a:t>
            </a:r>
          </a:p>
          <a:p>
            <a:pPr indent="-228600">
              <a:lnSpc>
                <a:spcPct val="90000"/>
              </a:lnSpc>
              <a:spcAft>
                <a:spcPts val="600"/>
              </a:spcAft>
            </a:pPr>
            <a:r>
              <a:rPr lang="en-US" sz="1700"/>
              <a:t>What specific circumstances might justify the Title IX Coordinator signing a formal complaint?</a:t>
            </a:r>
          </a:p>
          <a:p>
            <a:pPr lvl="1" indent="-228600">
              <a:lnSpc>
                <a:spcPct val="90000"/>
              </a:lnSpc>
              <a:spcAft>
                <a:spcPts val="600"/>
              </a:spcAft>
              <a:buFont typeface="Arial" panose="020B0604020202020204" pitchFamily="34" charset="0"/>
              <a:buChar char="•"/>
            </a:pPr>
            <a:r>
              <a:rPr lang="en-US" sz="1700">
                <a:solidFill>
                  <a:schemeClr val="accent4">
                    <a:lumMod val="10000"/>
                  </a:schemeClr>
                </a:solidFill>
              </a:rPr>
              <a:t>The school has actual knowledge of a pattern of alleged sexual harassment by a perpetrator in a position of authority</a:t>
            </a:r>
          </a:p>
          <a:p>
            <a:pPr lvl="1" indent="-228600">
              <a:lnSpc>
                <a:spcPct val="90000"/>
              </a:lnSpc>
              <a:spcAft>
                <a:spcPts val="600"/>
              </a:spcAft>
              <a:buFont typeface="Arial" panose="020B0604020202020204" pitchFamily="34" charset="0"/>
              <a:buChar char="•"/>
            </a:pPr>
            <a:r>
              <a:rPr lang="en-US" sz="1700">
                <a:solidFill>
                  <a:schemeClr val="accent4">
                    <a:lumMod val="10000"/>
                  </a:schemeClr>
                </a:solidFill>
              </a:rPr>
              <a:t>The school wishes to investigate allegations in order to determine whether it has probable cause of employee sexual misconduct that affect school’s ESSA obligations</a:t>
            </a:r>
          </a:p>
          <a:p>
            <a:pPr lvl="1" indent="-228600">
              <a:lnSpc>
                <a:spcPct val="90000"/>
              </a:lnSpc>
              <a:spcAft>
                <a:spcPts val="600"/>
              </a:spcAft>
              <a:buFont typeface="Arial" panose="020B0604020202020204" pitchFamily="34" charset="0"/>
              <a:buChar char="•"/>
            </a:pPr>
            <a:r>
              <a:rPr lang="en-US" sz="1700">
                <a:solidFill>
                  <a:schemeClr val="accent4">
                    <a:lumMod val="10000"/>
                  </a:schemeClr>
                </a:solidFill>
              </a:rPr>
              <a:t>A Title IX Coordinator receives multiple reports of sexual harassment against the same respondent</a:t>
            </a:r>
          </a:p>
          <a:p>
            <a:pPr indent="-228600">
              <a:lnSpc>
                <a:spcPct val="90000"/>
              </a:lnSpc>
              <a:spcAft>
                <a:spcPts val="600"/>
              </a:spcAft>
            </a:pPr>
            <a:r>
              <a:rPr lang="en-US" sz="1700"/>
              <a:t>Factors to consider</a:t>
            </a:r>
          </a:p>
          <a:p>
            <a:pPr lvl="1" indent="-228600">
              <a:lnSpc>
                <a:spcPct val="90000"/>
              </a:lnSpc>
              <a:spcAft>
                <a:spcPts val="600"/>
              </a:spcAft>
              <a:buFont typeface="Arial" panose="020B0604020202020204" pitchFamily="34" charset="0"/>
              <a:buChar char="•"/>
            </a:pPr>
            <a:r>
              <a:rPr lang="en-US" sz="1700">
                <a:solidFill>
                  <a:schemeClr val="accent4">
                    <a:lumMod val="10000"/>
                  </a:schemeClr>
                </a:solidFill>
              </a:rPr>
              <a:t>Pattern of alleged conduct, involvement of violence/weapons</a:t>
            </a:r>
          </a:p>
          <a:p>
            <a:pPr lvl="1" indent="-228600">
              <a:lnSpc>
                <a:spcPct val="90000"/>
              </a:lnSpc>
              <a:spcAft>
                <a:spcPts val="600"/>
              </a:spcAft>
              <a:buFont typeface="Arial" panose="020B0604020202020204" pitchFamily="34" charset="0"/>
              <a:buChar char="•"/>
            </a:pPr>
            <a:r>
              <a:rPr lang="en-US" sz="1700">
                <a:solidFill>
                  <a:schemeClr val="accent4">
                    <a:lumMod val="10000"/>
                  </a:schemeClr>
                </a:solidFill>
              </a:rPr>
              <a:t>Seriousness of alleged harassment, age of student harassed, prior reports</a:t>
            </a:r>
          </a:p>
          <a:p>
            <a:pPr lvl="1" indent="-228600">
              <a:lnSpc>
                <a:spcPct val="90000"/>
              </a:lnSpc>
              <a:spcAft>
                <a:spcPts val="600"/>
              </a:spcAft>
              <a:buFont typeface="Arial" panose="020B0604020202020204" pitchFamily="34" charset="0"/>
              <a:buChar char="•"/>
            </a:pPr>
            <a:r>
              <a:rPr lang="en-US" sz="1700">
                <a:solidFill>
                  <a:schemeClr val="accent4">
                    <a:lumMod val="10000"/>
                  </a:schemeClr>
                </a:solidFill>
              </a:rPr>
              <a:t>CANNOT use the “credibility” of report as a factor in deciding to sign formal complaint</a:t>
            </a:r>
          </a:p>
          <a:p>
            <a:pPr indent="-228600">
              <a:lnSpc>
                <a:spcPct val="90000"/>
              </a:lnSpc>
              <a:spcAft>
                <a:spcPts val="600"/>
              </a:spcAft>
            </a:pPr>
            <a:endParaRPr lang="en-US" sz="1700"/>
          </a:p>
          <a:p>
            <a:pPr marL="101598" indent="-228600">
              <a:lnSpc>
                <a:spcPct val="90000"/>
              </a:lnSpc>
              <a:spcAft>
                <a:spcPts val="600"/>
              </a:spcAft>
            </a:pPr>
            <a:endParaRPr lang="en-US" sz="1700"/>
          </a:p>
        </p:txBody>
      </p:sp>
    </p:spTree>
    <p:extLst>
      <p:ext uri="{BB962C8B-B14F-4D97-AF65-F5344CB8AC3E}">
        <p14:creationId xmlns:p14="http://schemas.microsoft.com/office/powerpoint/2010/main" val="939844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6A0A4A-54DD-47E8-A531-8E1AF12D6831}"/>
              </a:ext>
            </a:extLst>
          </p:cNvPr>
          <p:cNvSpPr>
            <a:spLocks noGrp="1"/>
          </p:cNvSpPr>
          <p:nvPr>
            <p:ph type="body" idx="1"/>
          </p:nvPr>
        </p:nvSpPr>
        <p:spPr>
          <a:xfrm>
            <a:off x="457633" y="1500000"/>
            <a:ext cx="10481916" cy="677935"/>
          </a:xfrm>
        </p:spPr>
        <p:txBody>
          <a:bodyPr/>
          <a:lstStyle/>
          <a:p>
            <a:pPr>
              <a:buFont typeface="Wingdings" panose="05000000000000000000" pitchFamily="2" charset="2"/>
              <a:buChar char="Ø"/>
            </a:pPr>
            <a:r>
              <a:rPr lang="en-US" dirty="0"/>
              <a:t>Formal Complaint triggers several possible responses:</a:t>
            </a:r>
          </a:p>
        </p:txBody>
      </p:sp>
      <p:sp>
        <p:nvSpPr>
          <p:cNvPr id="2" name="Title 1">
            <a:extLst>
              <a:ext uri="{FF2B5EF4-FFF2-40B4-BE49-F238E27FC236}">
                <a16:creationId xmlns:a16="http://schemas.microsoft.com/office/drawing/2014/main" id="{3A833A46-018F-4E6E-9121-5D0D3D947AEC}"/>
              </a:ext>
            </a:extLst>
          </p:cNvPr>
          <p:cNvSpPr>
            <a:spLocks noGrp="1"/>
          </p:cNvSpPr>
          <p:nvPr>
            <p:ph type="title"/>
          </p:nvPr>
        </p:nvSpPr>
        <p:spPr/>
        <p:txBody>
          <a:bodyPr/>
          <a:lstStyle/>
          <a:p>
            <a:r>
              <a:rPr lang="en-US" dirty="0"/>
              <a:t>Formal Complaint</a:t>
            </a:r>
          </a:p>
        </p:txBody>
      </p:sp>
      <p:grpSp>
        <p:nvGrpSpPr>
          <p:cNvPr id="20" name="Group 19">
            <a:extLst>
              <a:ext uri="{FF2B5EF4-FFF2-40B4-BE49-F238E27FC236}">
                <a16:creationId xmlns:a16="http://schemas.microsoft.com/office/drawing/2014/main" id="{5F1BC128-225F-4260-A500-179A940837A4}"/>
              </a:ext>
            </a:extLst>
          </p:cNvPr>
          <p:cNvGrpSpPr/>
          <p:nvPr/>
        </p:nvGrpSpPr>
        <p:grpSpPr>
          <a:xfrm>
            <a:off x="529312" y="2177935"/>
            <a:ext cx="10410237" cy="931426"/>
            <a:chOff x="529312" y="2177935"/>
            <a:chExt cx="10410237" cy="931426"/>
          </a:xfrm>
        </p:grpSpPr>
        <p:sp>
          <p:nvSpPr>
            <p:cNvPr id="5" name="Freeform: Shape 4">
              <a:extLst>
                <a:ext uri="{FF2B5EF4-FFF2-40B4-BE49-F238E27FC236}">
                  <a16:creationId xmlns:a16="http://schemas.microsoft.com/office/drawing/2014/main" id="{1FCBEC9C-FC5B-40DB-B3B5-AEB1528E5887}"/>
                </a:ext>
              </a:extLst>
            </p:cNvPr>
            <p:cNvSpPr/>
            <p:nvPr/>
          </p:nvSpPr>
          <p:spPr>
            <a:xfrm>
              <a:off x="1252451" y="2177935"/>
              <a:ext cx="4013213" cy="922657"/>
            </a:xfrm>
            <a:custGeom>
              <a:avLst/>
              <a:gdLst>
                <a:gd name="connsiteX0" fmla="*/ 0 w 2194137"/>
                <a:gd name="connsiteY0" fmla="*/ 0 h 877655"/>
                <a:gd name="connsiteX1" fmla="*/ 1755310 w 2194137"/>
                <a:gd name="connsiteY1" fmla="*/ 0 h 877655"/>
                <a:gd name="connsiteX2" fmla="*/ 2194137 w 2194137"/>
                <a:gd name="connsiteY2" fmla="*/ 438828 h 877655"/>
                <a:gd name="connsiteX3" fmla="*/ 1755310 w 2194137"/>
                <a:gd name="connsiteY3" fmla="*/ 877655 h 877655"/>
                <a:gd name="connsiteX4" fmla="*/ 0 w 2194137"/>
                <a:gd name="connsiteY4" fmla="*/ 877655 h 877655"/>
                <a:gd name="connsiteX5" fmla="*/ 438828 w 2194137"/>
                <a:gd name="connsiteY5" fmla="*/ 438828 h 877655"/>
                <a:gd name="connsiteX6" fmla="*/ 0 w 2194137"/>
                <a:gd name="connsiteY6" fmla="*/ 0 h 8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137" h="877655">
                  <a:moveTo>
                    <a:pt x="0" y="0"/>
                  </a:moveTo>
                  <a:lnTo>
                    <a:pt x="1755310" y="0"/>
                  </a:lnTo>
                  <a:lnTo>
                    <a:pt x="2194137" y="438828"/>
                  </a:lnTo>
                  <a:lnTo>
                    <a:pt x="1755310" y="877655"/>
                  </a:lnTo>
                  <a:lnTo>
                    <a:pt x="0" y="877655"/>
                  </a:lnTo>
                  <a:lnTo>
                    <a:pt x="438828" y="43882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0898" tIns="26035" rIns="438827" bIns="26035"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sp>
          <p:nvSpPr>
            <p:cNvPr id="6" name="Freeform: Shape 5">
              <a:extLst>
                <a:ext uri="{FF2B5EF4-FFF2-40B4-BE49-F238E27FC236}">
                  <a16:creationId xmlns:a16="http://schemas.microsoft.com/office/drawing/2014/main" id="{A3CE750B-EB6C-444D-83D9-6B1D20AC7DC1}"/>
                </a:ext>
              </a:extLst>
            </p:cNvPr>
            <p:cNvSpPr/>
            <p:nvPr/>
          </p:nvSpPr>
          <p:spPr>
            <a:xfrm>
              <a:off x="4743948" y="2256360"/>
              <a:ext cx="3330968"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7" name="Freeform: Shape 6">
              <a:extLst>
                <a:ext uri="{FF2B5EF4-FFF2-40B4-BE49-F238E27FC236}">
                  <a16:creationId xmlns:a16="http://schemas.microsoft.com/office/drawing/2014/main" id="{010497BE-0D76-4C15-A330-2A50DB3D4E0C}"/>
                </a:ext>
              </a:extLst>
            </p:cNvPr>
            <p:cNvSpPr/>
            <p:nvPr/>
          </p:nvSpPr>
          <p:spPr>
            <a:xfrm>
              <a:off x="7608581" y="2256360"/>
              <a:ext cx="3330968"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4" name="Rectangle 13">
              <a:extLst>
                <a:ext uri="{FF2B5EF4-FFF2-40B4-BE49-F238E27FC236}">
                  <a16:creationId xmlns:a16="http://schemas.microsoft.com/office/drawing/2014/main" id="{7BFFACB0-26F6-4B9B-BE55-EA7819C4C288}"/>
                </a:ext>
              </a:extLst>
            </p:cNvPr>
            <p:cNvSpPr/>
            <p:nvPr/>
          </p:nvSpPr>
          <p:spPr>
            <a:xfrm>
              <a:off x="1607873" y="2186031"/>
              <a:ext cx="3203977" cy="923330"/>
            </a:xfrm>
            <a:prstGeom prst="rect">
              <a:avLst/>
            </a:prstGeom>
          </p:spPr>
          <p:txBody>
            <a:bodyPr wrap="square">
              <a:spAutoFit/>
            </a:bodyPr>
            <a:lstStyle/>
            <a:p>
              <a:pPr lvl="1"/>
              <a:r>
                <a:rPr lang="en-US" dirty="0">
                  <a:solidFill>
                    <a:schemeClr val="bg1"/>
                  </a:solidFill>
                </a:rPr>
                <a:t>Formal Complaint of allegations falling </a:t>
              </a:r>
              <a:r>
                <a:rPr lang="en-US" b="1" dirty="0">
                  <a:solidFill>
                    <a:schemeClr val="bg1"/>
                  </a:solidFill>
                </a:rPr>
                <a:t>outside</a:t>
              </a:r>
              <a:r>
                <a:rPr lang="en-US" dirty="0">
                  <a:solidFill>
                    <a:schemeClr val="bg1"/>
                  </a:solidFill>
                </a:rPr>
                <a:t> Title IX purview</a:t>
              </a:r>
            </a:p>
          </p:txBody>
        </p:sp>
        <p:sp>
          <p:nvSpPr>
            <p:cNvPr id="15" name="Rectangle 14">
              <a:extLst>
                <a:ext uri="{FF2B5EF4-FFF2-40B4-BE49-F238E27FC236}">
                  <a16:creationId xmlns:a16="http://schemas.microsoft.com/office/drawing/2014/main" id="{01EE150B-7D9F-4806-BB28-19F2C8463FAA}"/>
                </a:ext>
              </a:extLst>
            </p:cNvPr>
            <p:cNvSpPr/>
            <p:nvPr/>
          </p:nvSpPr>
          <p:spPr>
            <a:xfrm>
              <a:off x="4807972" y="2317196"/>
              <a:ext cx="2815029" cy="646331"/>
            </a:xfrm>
            <a:prstGeom prst="rect">
              <a:avLst/>
            </a:prstGeom>
          </p:spPr>
          <p:txBody>
            <a:bodyPr wrap="square">
              <a:spAutoFit/>
            </a:bodyPr>
            <a:lstStyle/>
            <a:p>
              <a:pPr lvl="1"/>
              <a:r>
                <a:rPr lang="en-US" dirty="0"/>
                <a:t>School must dismiss complaint.</a:t>
              </a:r>
            </a:p>
          </p:txBody>
        </p:sp>
        <p:sp>
          <p:nvSpPr>
            <p:cNvPr id="16" name="Rectangle 15">
              <a:extLst>
                <a:ext uri="{FF2B5EF4-FFF2-40B4-BE49-F238E27FC236}">
                  <a16:creationId xmlns:a16="http://schemas.microsoft.com/office/drawing/2014/main" id="{19C57A4E-3055-4425-86E8-A8CF2FD37CD0}"/>
                </a:ext>
              </a:extLst>
            </p:cNvPr>
            <p:cNvSpPr/>
            <p:nvPr/>
          </p:nvSpPr>
          <p:spPr>
            <a:xfrm>
              <a:off x="7669883" y="2313041"/>
              <a:ext cx="2815029" cy="646331"/>
            </a:xfrm>
            <a:prstGeom prst="rect">
              <a:avLst/>
            </a:prstGeom>
          </p:spPr>
          <p:txBody>
            <a:bodyPr wrap="square">
              <a:spAutoFit/>
            </a:bodyPr>
            <a:lstStyle/>
            <a:p>
              <a:pPr lvl="1"/>
              <a:r>
                <a:rPr lang="en-US" dirty="0"/>
                <a:t>Supportive measures / no further action.</a:t>
              </a:r>
            </a:p>
          </p:txBody>
        </p:sp>
        <p:sp>
          <p:nvSpPr>
            <p:cNvPr id="60" name="Rectangle 59">
              <a:extLst>
                <a:ext uri="{FF2B5EF4-FFF2-40B4-BE49-F238E27FC236}">
                  <a16:creationId xmlns:a16="http://schemas.microsoft.com/office/drawing/2014/main" id="{848B3D48-4D13-413E-9CDA-FCA664F4124D}"/>
                </a:ext>
              </a:extLst>
            </p:cNvPr>
            <p:cNvSpPr/>
            <p:nvPr/>
          </p:nvSpPr>
          <p:spPr>
            <a:xfrm>
              <a:off x="529312" y="2193271"/>
              <a:ext cx="623924" cy="830997"/>
            </a:xfrm>
            <a:prstGeom prst="rect">
              <a:avLst/>
            </a:prstGeom>
          </p:spPr>
          <p:txBody>
            <a:bodyPr wrap="square">
              <a:spAutoFit/>
            </a:bodyPr>
            <a:lstStyle/>
            <a:p>
              <a:r>
                <a:rPr lang="en-US" sz="4800" b="1" dirty="0">
                  <a:solidFill>
                    <a:schemeClr val="bg1"/>
                  </a:solidFill>
                </a:rPr>
                <a:t>1</a:t>
              </a:r>
            </a:p>
          </p:txBody>
        </p:sp>
      </p:grpSp>
      <p:grpSp>
        <p:nvGrpSpPr>
          <p:cNvPr id="22" name="Group 21">
            <a:extLst>
              <a:ext uri="{FF2B5EF4-FFF2-40B4-BE49-F238E27FC236}">
                <a16:creationId xmlns:a16="http://schemas.microsoft.com/office/drawing/2014/main" id="{970BF098-5D3C-4A75-95A6-BECA3B6908A0}"/>
              </a:ext>
            </a:extLst>
          </p:cNvPr>
          <p:cNvGrpSpPr/>
          <p:nvPr/>
        </p:nvGrpSpPr>
        <p:grpSpPr>
          <a:xfrm>
            <a:off x="529312" y="3229764"/>
            <a:ext cx="10410237" cy="943945"/>
            <a:chOff x="529312" y="3229764"/>
            <a:chExt cx="10410237" cy="943945"/>
          </a:xfrm>
        </p:grpSpPr>
        <p:sp>
          <p:nvSpPr>
            <p:cNvPr id="8" name="Freeform: Shape 7">
              <a:extLst>
                <a:ext uri="{FF2B5EF4-FFF2-40B4-BE49-F238E27FC236}">
                  <a16:creationId xmlns:a16="http://schemas.microsoft.com/office/drawing/2014/main" id="{900E3B8C-0861-4705-A0F2-88F5DB2E231D}"/>
                </a:ext>
              </a:extLst>
            </p:cNvPr>
            <p:cNvSpPr/>
            <p:nvPr/>
          </p:nvSpPr>
          <p:spPr>
            <a:xfrm>
              <a:off x="1252451" y="3229764"/>
              <a:ext cx="4013213" cy="922657"/>
            </a:xfrm>
            <a:custGeom>
              <a:avLst/>
              <a:gdLst>
                <a:gd name="connsiteX0" fmla="*/ 0 w 2194137"/>
                <a:gd name="connsiteY0" fmla="*/ 0 h 877655"/>
                <a:gd name="connsiteX1" fmla="*/ 1755310 w 2194137"/>
                <a:gd name="connsiteY1" fmla="*/ 0 h 877655"/>
                <a:gd name="connsiteX2" fmla="*/ 2194137 w 2194137"/>
                <a:gd name="connsiteY2" fmla="*/ 438828 h 877655"/>
                <a:gd name="connsiteX3" fmla="*/ 1755310 w 2194137"/>
                <a:gd name="connsiteY3" fmla="*/ 877655 h 877655"/>
                <a:gd name="connsiteX4" fmla="*/ 0 w 2194137"/>
                <a:gd name="connsiteY4" fmla="*/ 877655 h 877655"/>
                <a:gd name="connsiteX5" fmla="*/ 438828 w 2194137"/>
                <a:gd name="connsiteY5" fmla="*/ 438828 h 877655"/>
                <a:gd name="connsiteX6" fmla="*/ 0 w 2194137"/>
                <a:gd name="connsiteY6" fmla="*/ 0 h 8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137" h="877655">
                  <a:moveTo>
                    <a:pt x="0" y="0"/>
                  </a:moveTo>
                  <a:lnTo>
                    <a:pt x="1755310" y="0"/>
                  </a:lnTo>
                  <a:lnTo>
                    <a:pt x="2194137" y="438828"/>
                  </a:lnTo>
                  <a:lnTo>
                    <a:pt x="1755310" y="877655"/>
                  </a:lnTo>
                  <a:lnTo>
                    <a:pt x="0" y="877655"/>
                  </a:lnTo>
                  <a:lnTo>
                    <a:pt x="438828" y="43882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0898" tIns="26035" rIns="438827" bIns="26035"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sp>
          <p:nvSpPr>
            <p:cNvPr id="9" name="Freeform: Shape 8">
              <a:extLst>
                <a:ext uri="{FF2B5EF4-FFF2-40B4-BE49-F238E27FC236}">
                  <a16:creationId xmlns:a16="http://schemas.microsoft.com/office/drawing/2014/main" id="{6420689F-5083-4B65-A9AF-E5FF008D645C}"/>
                </a:ext>
              </a:extLst>
            </p:cNvPr>
            <p:cNvSpPr/>
            <p:nvPr/>
          </p:nvSpPr>
          <p:spPr>
            <a:xfrm>
              <a:off x="4743948" y="3308190"/>
              <a:ext cx="3330968"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0" name="Freeform: Shape 9">
              <a:extLst>
                <a:ext uri="{FF2B5EF4-FFF2-40B4-BE49-F238E27FC236}">
                  <a16:creationId xmlns:a16="http://schemas.microsoft.com/office/drawing/2014/main" id="{DEDF6D1A-62AB-4CB0-9066-3836EC7F45E3}"/>
                </a:ext>
              </a:extLst>
            </p:cNvPr>
            <p:cNvSpPr/>
            <p:nvPr/>
          </p:nvSpPr>
          <p:spPr>
            <a:xfrm>
              <a:off x="7608581" y="3308190"/>
              <a:ext cx="3330968"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7" name="Rectangle 16">
              <a:extLst>
                <a:ext uri="{FF2B5EF4-FFF2-40B4-BE49-F238E27FC236}">
                  <a16:creationId xmlns:a16="http://schemas.microsoft.com/office/drawing/2014/main" id="{CB1EA02B-82FD-49B3-87B3-40449D8FB4B2}"/>
                </a:ext>
              </a:extLst>
            </p:cNvPr>
            <p:cNvSpPr/>
            <p:nvPr/>
          </p:nvSpPr>
          <p:spPr>
            <a:xfrm>
              <a:off x="1585596" y="3250379"/>
              <a:ext cx="2986843" cy="923330"/>
            </a:xfrm>
            <a:prstGeom prst="rect">
              <a:avLst/>
            </a:prstGeom>
          </p:spPr>
          <p:txBody>
            <a:bodyPr wrap="square">
              <a:spAutoFit/>
            </a:bodyPr>
            <a:lstStyle/>
            <a:p>
              <a:pPr lvl="1"/>
              <a:r>
                <a:rPr lang="en-US" dirty="0">
                  <a:solidFill>
                    <a:schemeClr val="bg1"/>
                  </a:solidFill>
                </a:rPr>
                <a:t>Formal Complaint of allegations falling </a:t>
              </a:r>
              <a:r>
                <a:rPr lang="en-US" b="1" dirty="0">
                  <a:solidFill>
                    <a:schemeClr val="bg1"/>
                  </a:solidFill>
                </a:rPr>
                <a:t>within</a:t>
              </a:r>
              <a:r>
                <a:rPr lang="en-US" dirty="0">
                  <a:solidFill>
                    <a:schemeClr val="bg1"/>
                  </a:solidFill>
                </a:rPr>
                <a:t> Title IX purview</a:t>
              </a:r>
            </a:p>
          </p:txBody>
        </p:sp>
        <p:sp>
          <p:nvSpPr>
            <p:cNvPr id="18" name="Rectangle 17">
              <a:extLst>
                <a:ext uri="{FF2B5EF4-FFF2-40B4-BE49-F238E27FC236}">
                  <a16:creationId xmlns:a16="http://schemas.microsoft.com/office/drawing/2014/main" id="{945A32B0-5403-4309-8AC7-E97817C3B329}"/>
                </a:ext>
              </a:extLst>
            </p:cNvPr>
            <p:cNvSpPr/>
            <p:nvPr/>
          </p:nvSpPr>
          <p:spPr>
            <a:xfrm>
              <a:off x="4844078" y="3386617"/>
              <a:ext cx="2815029" cy="646331"/>
            </a:xfrm>
            <a:prstGeom prst="rect">
              <a:avLst/>
            </a:prstGeom>
          </p:spPr>
          <p:txBody>
            <a:bodyPr wrap="square">
              <a:spAutoFit/>
            </a:bodyPr>
            <a:lstStyle/>
            <a:p>
              <a:pPr lvl="1"/>
              <a:r>
                <a:rPr lang="en-US" dirty="0"/>
                <a:t>Notice to all parties of allegations</a:t>
              </a:r>
            </a:p>
          </p:txBody>
        </p:sp>
        <p:sp>
          <p:nvSpPr>
            <p:cNvPr id="19" name="Rectangle 18">
              <a:extLst>
                <a:ext uri="{FF2B5EF4-FFF2-40B4-BE49-F238E27FC236}">
                  <a16:creationId xmlns:a16="http://schemas.microsoft.com/office/drawing/2014/main" id="{B3603733-82B9-4BB2-AB04-9A431C1483D3}"/>
                </a:ext>
              </a:extLst>
            </p:cNvPr>
            <p:cNvSpPr/>
            <p:nvPr/>
          </p:nvSpPr>
          <p:spPr>
            <a:xfrm>
              <a:off x="7669883" y="3348350"/>
              <a:ext cx="3032168" cy="646331"/>
            </a:xfrm>
            <a:prstGeom prst="rect">
              <a:avLst/>
            </a:prstGeom>
          </p:spPr>
          <p:txBody>
            <a:bodyPr wrap="square">
              <a:spAutoFit/>
            </a:bodyPr>
            <a:lstStyle/>
            <a:p>
              <a:pPr lvl="1"/>
              <a:r>
                <a:rPr lang="en-US" dirty="0"/>
                <a:t>Grievance procedures; begin </a:t>
              </a:r>
              <a:r>
                <a:rPr lang="en-US" b="1" dirty="0"/>
                <a:t>investigation</a:t>
              </a:r>
            </a:p>
          </p:txBody>
        </p:sp>
        <p:sp>
          <p:nvSpPr>
            <p:cNvPr id="61" name="Rectangle 60">
              <a:extLst>
                <a:ext uri="{FF2B5EF4-FFF2-40B4-BE49-F238E27FC236}">
                  <a16:creationId xmlns:a16="http://schemas.microsoft.com/office/drawing/2014/main" id="{5CF3FB39-7937-4902-8B8F-A52C1F27A98A}"/>
                </a:ext>
              </a:extLst>
            </p:cNvPr>
            <p:cNvSpPr/>
            <p:nvPr/>
          </p:nvSpPr>
          <p:spPr>
            <a:xfrm>
              <a:off x="529312" y="3256016"/>
              <a:ext cx="623924" cy="830997"/>
            </a:xfrm>
            <a:prstGeom prst="rect">
              <a:avLst/>
            </a:prstGeom>
          </p:spPr>
          <p:txBody>
            <a:bodyPr wrap="square">
              <a:spAutoFit/>
            </a:bodyPr>
            <a:lstStyle/>
            <a:p>
              <a:r>
                <a:rPr lang="en-US" sz="4800" b="1" dirty="0">
                  <a:solidFill>
                    <a:schemeClr val="bg1"/>
                  </a:solidFill>
                </a:rPr>
                <a:t>2</a:t>
              </a:r>
            </a:p>
          </p:txBody>
        </p:sp>
      </p:grpSp>
      <p:grpSp>
        <p:nvGrpSpPr>
          <p:cNvPr id="23" name="Group 22">
            <a:extLst>
              <a:ext uri="{FF2B5EF4-FFF2-40B4-BE49-F238E27FC236}">
                <a16:creationId xmlns:a16="http://schemas.microsoft.com/office/drawing/2014/main" id="{50D115C3-8CF7-4B5E-9012-B8F5EF35C985}"/>
              </a:ext>
            </a:extLst>
          </p:cNvPr>
          <p:cNvGrpSpPr/>
          <p:nvPr/>
        </p:nvGrpSpPr>
        <p:grpSpPr>
          <a:xfrm>
            <a:off x="539107" y="4267113"/>
            <a:ext cx="10400442" cy="937138"/>
            <a:chOff x="539107" y="4267113"/>
            <a:chExt cx="10400442" cy="937138"/>
          </a:xfrm>
        </p:grpSpPr>
        <p:sp>
          <p:nvSpPr>
            <p:cNvPr id="11" name="Freeform: Shape 10">
              <a:extLst>
                <a:ext uri="{FF2B5EF4-FFF2-40B4-BE49-F238E27FC236}">
                  <a16:creationId xmlns:a16="http://schemas.microsoft.com/office/drawing/2014/main" id="{E283F258-A1F9-413F-BB7A-DA0731604D4B}"/>
                </a:ext>
              </a:extLst>
            </p:cNvPr>
            <p:cNvSpPr/>
            <p:nvPr/>
          </p:nvSpPr>
          <p:spPr>
            <a:xfrm>
              <a:off x="1252451" y="4281594"/>
              <a:ext cx="4013213" cy="922657"/>
            </a:xfrm>
            <a:custGeom>
              <a:avLst/>
              <a:gdLst>
                <a:gd name="connsiteX0" fmla="*/ 0 w 2194137"/>
                <a:gd name="connsiteY0" fmla="*/ 0 h 877655"/>
                <a:gd name="connsiteX1" fmla="*/ 1755310 w 2194137"/>
                <a:gd name="connsiteY1" fmla="*/ 0 h 877655"/>
                <a:gd name="connsiteX2" fmla="*/ 2194137 w 2194137"/>
                <a:gd name="connsiteY2" fmla="*/ 438828 h 877655"/>
                <a:gd name="connsiteX3" fmla="*/ 1755310 w 2194137"/>
                <a:gd name="connsiteY3" fmla="*/ 877655 h 877655"/>
                <a:gd name="connsiteX4" fmla="*/ 0 w 2194137"/>
                <a:gd name="connsiteY4" fmla="*/ 877655 h 877655"/>
                <a:gd name="connsiteX5" fmla="*/ 438828 w 2194137"/>
                <a:gd name="connsiteY5" fmla="*/ 438828 h 877655"/>
                <a:gd name="connsiteX6" fmla="*/ 0 w 2194137"/>
                <a:gd name="connsiteY6" fmla="*/ 0 h 8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137" h="877655">
                  <a:moveTo>
                    <a:pt x="0" y="0"/>
                  </a:moveTo>
                  <a:lnTo>
                    <a:pt x="1755310" y="0"/>
                  </a:lnTo>
                  <a:lnTo>
                    <a:pt x="2194137" y="438828"/>
                  </a:lnTo>
                  <a:lnTo>
                    <a:pt x="1755310" y="877655"/>
                  </a:lnTo>
                  <a:lnTo>
                    <a:pt x="0" y="877655"/>
                  </a:lnTo>
                  <a:lnTo>
                    <a:pt x="438828" y="43882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0898" tIns="26035" rIns="438827" bIns="26035"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sp>
          <p:nvSpPr>
            <p:cNvPr id="12" name="Freeform: Shape 11">
              <a:extLst>
                <a:ext uri="{FF2B5EF4-FFF2-40B4-BE49-F238E27FC236}">
                  <a16:creationId xmlns:a16="http://schemas.microsoft.com/office/drawing/2014/main" id="{9D71BF5F-EE8D-421C-A95B-D2C0466A9AEB}"/>
                </a:ext>
              </a:extLst>
            </p:cNvPr>
            <p:cNvSpPr/>
            <p:nvPr/>
          </p:nvSpPr>
          <p:spPr>
            <a:xfrm>
              <a:off x="4743948" y="4360020"/>
              <a:ext cx="3330968"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13" name="Freeform: Shape 12">
              <a:extLst>
                <a:ext uri="{FF2B5EF4-FFF2-40B4-BE49-F238E27FC236}">
                  <a16:creationId xmlns:a16="http://schemas.microsoft.com/office/drawing/2014/main" id="{71F1A6DF-DC6D-4221-8812-62AFDED19D60}"/>
                </a:ext>
              </a:extLst>
            </p:cNvPr>
            <p:cNvSpPr/>
            <p:nvPr/>
          </p:nvSpPr>
          <p:spPr>
            <a:xfrm>
              <a:off x="7608581" y="4360020"/>
              <a:ext cx="3330968" cy="765805"/>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21" name="Rectangle 20">
              <a:extLst>
                <a:ext uri="{FF2B5EF4-FFF2-40B4-BE49-F238E27FC236}">
                  <a16:creationId xmlns:a16="http://schemas.microsoft.com/office/drawing/2014/main" id="{004ED5E0-8C08-46B9-B3B6-F3729D700B15}"/>
                </a:ext>
              </a:extLst>
            </p:cNvPr>
            <p:cNvSpPr/>
            <p:nvPr/>
          </p:nvSpPr>
          <p:spPr>
            <a:xfrm>
              <a:off x="4840109" y="4419538"/>
              <a:ext cx="2815029" cy="646331"/>
            </a:xfrm>
            <a:prstGeom prst="rect">
              <a:avLst/>
            </a:prstGeom>
          </p:spPr>
          <p:txBody>
            <a:bodyPr wrap="square">
              <a:spAutoFit/>
            </a:bodyPr>
            <a:lstStyle/>
            <a:p>
              <a:pPr lvl="1"/>
              <a:r>
                <a:rPr lang="en-US" dirty="0"/>
                <a:t>Notice to all parties of allegations</a:t>
              </a:r>
            </a:p>
          </p:txBody>
        </p:sp>
        <p:sp>
          <p:nvSpPr>
            <p:cNvPr id="42" name="Rectangle 41">
              <a:extLst>
                <a:ext uri="{FF2B5EF4-FFF2-40B4-BE49-F238E27FC236}">
                  <a16:creationId xmlns:a16="http://schemas.microsoft.com/office/drawing/2014/main" id="{3014FA32-8C68-4A32-980B-F61E460D54FF}"/>
                </a:ext>
              </a:extLst>
            </p:cNvPr>
            <p:cNvSpPr/>
            <p:nvPr/>
          </p:nvSpPr>
          <p:spPr>
            <a:xfrm>
              <a:off x="1585596" y="4267113"/>
              <a:ext cx="2986843" cy="923330"/>
            </a:xfrm>
            <a:prstGeom prst="rect">
              <a:avLst/>
            </a:prstGeom>
          </p:spPr>
          <p:txBody>
            <a:bodyPr wrap="square">
              <a:spAutoFit/>
            </a:bodyPr>
            <a:lstStyle/>
            <a:p>
              <a:pPr lvl="1"/>
              <a:r>
                <a:rPr lang="en-US" dirty="0">
                  <a:solidFill>
                    <a:schemeClr val="bg1"/>
                  </a:solidFill>
                </a:rPr>
                <a:t>Formal Complaint of allegations falling </a:t>
              </a:r>
              <a:r>
                <a:rPr lang="en-US" b="1" dirty="0">
                  <a:solidFill>
                    <a:schemeClr val="bg1"/>
                  </a:solidFill>
                </a:rPr>
                <a:t>within</a:t>
              </a:r>
              <a:r>
                <a:rPr lang="en-US" dirty="0">
                  <a:solidFill>
                    <a:schemeClr val="bg1"/>
                  </a:solidFill>
                </a:rPr>
                <a:t> Title IX purview</a:t>
              </a:r>
            </a:p>
          </p:txBody>
        </p:sp>
        <p:sp>
          <p:nvSpPr>
            <p:cNvPr id="43" name="Rectangle 42">
              <a:extLst>
                <a:ext uri="{FF2B5EF4-FFF2-40B4-BE49-F238E27FC236}">
                  <a16:creationId xmlns:a16="http://schemas.microsoft.com/office/drawing/2014/main" id="{22E5FDF6-7B2E-4F3B-92D8-14219D09FD4A}"/>
                </a:ext>
              </a:extLst>
            </p:cNvPr>
            <p:cNvSpPr/>
            <p:nvPr/>
          </p:nvSpPr>
          <p:spPr>
            <a:xfrm>
              <a:off x="7669883" y="4419539"/>
              <a:ext cx="3032168" cy="646331"/>
            </a:xfrm>
            <a:prstGeom prst="rect">
              <a:avLst/>
            </a:prstGeom>
          </p:spPr>
          <p:txBody>
            <a:bodyPr wrap="square">
              <a:spAutoFit/>
            </a:bodyPr>
            <a:lstStyle/>
            <a:p>
              <a:pPr lvl="1"/>
              <a:r>
                <a:rPr lang="en-US" dirty="0"/>
                <a:t>Parties mutually agree to </a:t>
              </a:r>
              <a:r>
                <a:rPr lang="en-US" b="1" dirty="0"/>
                <a:t>informal resolution</a:t>
              </a:r>
              <a:endParaRPr lang="en-US" dirty="0"/>
            </a:p>
          </p:txBody>
        </p:sp>
        <p:sp>
          <p:nvSpPr>
            <p:cNvPr id="62" name="Rectangle 61">
              <a:extLst>
                <a:ext uri="{FF2B5EF4-FFF2-40B4-BE49-F238E27FC236}">
                  <a16:creationId xmlns:a16="http://schemas.microsoft.com/office/drawing/2014/main" id="{B26FF083-9601-4462-B511-AEDF27BAA689}"/>
                </a:ext>
              </a:extLst>
            </p:cNvPr>
            <p:cNvSpPr/>
            <p:nvPr/>
          </p:nvSpPr>
          <p:spPr>
            <a:xfrm>
              <a:off x="539107" y="4313279"/>
              <a:ext cx="623924" cy="830997"/>
            </a:xfrm>
            <a:prstGeom prst="rect">
              <a:avLst/>
            </a:prstGeom>
          </p:spPr>
          <p:txBody>
            <a:bodyPr wrap="square">
              <a:spAutoFit/>
            </a:bodyPr>
            <a:lstStyle/>
            <a:p>
              <a:r>
                <a:rPr lang="en-US" sz="4800" b="1" dirty="0">
                  <a:solidFill>
                    <a:schemeClr val="bg1"/>
                  </a:solidFill>
                </a:rPr>
                <a:t>3</a:t>
              </a:r>
            </a:p>
          </p:txBody>
        </p:sp>
      </p:grpSp>
      <p:grpSp>
        <p:nvGrpSpPr>
          <p:cNvPr id="24" name="Group 23">
            <a:extLst>
              <a:ext uri="{FF2B5EF4-FFF2-40B4-BE49-F238E27FC236}">
                <a16:creationId xmlns:a16="http://schemas.microsoft.com/office/drawing/2014/main" id="{D774572F-0D6D-4403-967F-5C867A4EC348}"/>
              </a:ext>
            </a:extLst>
          </p:cNvPr>
          <p:cNvGrpSpPr/>
          <p:nvPr/>
        </p:nvGrpSpPr>
        <p:grpSpPr>
          <a:xfrm>
            <a:off x="529312" y="5316344"/>
            <a:ext cx="10410237" cy="939513"/>
            <a:chOff x="529312" y="5316344"/>
            <a:chExt cx="10410237" cy="939513"/>
          </a:xfrm>
        </p:grpSpPr>
        <p:grpSp>
          <p:nvGrpSpPr>
            <p:cNvPr id="47" name="Group 46">
              <a:extLst>
                <a:ext uri="{FF2B5EF4-FFF2-40B4-BE49-F238E27FC236}">
                  <a16:creationId xmlns:a16="http://schemas.microsoft.com/office/drawing/2014/main" id="{32828772-C92F-46A7-A0C7-8DC286E3AF30}"/>
                </a:ext>
              </a:extLst>
            </p:cNvPr>
            <p:cNvGrpSpPr/>
            <p:nvPr/>
          </p:nvGrpSpPr>
          <p:grpSpPr>
            <a:xfrm>
              <a:off x="1252451" y="5333200"/>
              <a:ext cx="9687098" cy="922657"/>
              <a:chOff x="3569814" y="5551106"/>
              <a:chExt cx="5296210" cy="877655"/>
            </a:xfrm>
          </p:grpSpPr>
          <p:sp>
            <p:nvSpPr>
              <p:cNvPr id="54" name="Freeform: Shape 53">
                <a:extLst>
                  <a:ext uri="{FF2B5EF4-FFF2-40B4-BE49-F238E27FC236}">
                    <a16:creationId xmlns:a16="http://schemas.microsoft.com/office/drawing/2014/main" id="{612CEAE4-D2A8-4294-A24D-B821BE9998DD}"/>
                  </a:ext>
                </a:extLst>
              </p:cNvPr>
              <p:cNvSpPr/>
              <p:nvPr/>
            </p:nvSpPr>
            <p:spPr>
              <a:xfrm>
                <a:off x="3569814" y="5551106"/>
                <a:ext cx="2194137" cy="877655"/>
              </a:xfrm>
              <a:custGeom>
                <a:avLst/>
                <a:gdLst>
                  <a:gd name="connsiteX0" fmla="*/ 0 w 2194137"/>
                  <a:gd name="connsiteY0" fmla="*/ 0 h 877655"/>
                  <a:gd name="connsiteX1" fmla="*/ 1755310 w 2194137"/>
                  <a:gd name="connsiteY1" fmla="*/ 0 h 877655"/>
                  <a:gd name="connsiteX2" fmla="*/ 2194137 w 2194137"/>
                  <a:gd name="connsiteY2" fmla="*/ 438828 h 877655"/>
                  <a:gd name="connsiteX3" fmla="*/ 1755310 w 2194137"/>
                  <a:gd name="connsiteY3" fmla="*/ 877655 h 877655"/>
                  <a:gd name="connsiteX4" fmla="*/ 0 w 2194137"/>
                  <a:gd name="connsiteY4" fmla="*/ 877655 h 877655"/>
                  <a:gd name="connsiteX5" fmla="*/ 438828 w 2194137"/>
                  <a:gd name="connsiteY5" fmla="*/ 438828 h 877655"/>
                  <a:gd name="connsiteX6" fmla="*/ 0 w 2194137"/>
                  <a:gd name="connsiteY6" fmla="*/ 0 h 8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137" h="877655">
                    <a:moveTo>
                      <a:pt x="0" y="0"/>
                    </a:moveTo>
                    <a:lnTo>
                      <a:pt x="1755310" y="0"/>
                    </a:lnTo>
                    <a:lnTo>
                      <a:pt x="2194137" y="438828"/>
                    </a:lnTo>
                    <a:lnTo>
                      <a:pt x="1755310" y="877655"/>
                    </a:lnTo>
                    <a:lnTo>
                      <a:pt x="0" y="877655"/>
                    </a:lnTo>
                    <a:lnTo>
                      <a:pt x="438828" y="43882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0898" tIns="26035" rIns="438827" bIns="26035"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sp>
            <p:nvSpPr>
              <p:cNvPr id="55" name="Freeform: Shape 54">
                <a:extLst>
                  <a:ext uri="{FF2B5EF4-FFF2-40B4-BE49-F238E27FC236}">
                    <a16:creationId xmlns:a16="http://schemas.microsoft.com/office/drawing/2014/main" id="{43960204-9E31-41E9-B4E0-2070EFE4EF9F}"/>
                  </a:ext>
                </a:extLst>
              </p:cNvPr>
              <p:cNvSpPr/>
              <p:nvPr/>
            </p:nvSpPr>
            <p:spPr>
              <a:xfrm>
                <a:off x="5478714" y="5625707"/>
                <a:ext cx="1821134" cy="728453"/>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sp>
            <p:nvSpPr>
              <p:cNvPr id="56" name="Freeform: Shape 55">
                <a:extLst>
                  <a:ext uri="{FF2B5EF4-FFF2-40B4-BE49-F238E27FC236}">
                    <a16:creationId xmlns:a16="http://schemas.microsoft.com/office/drawing/2014/main" id="{00EB169E-7C85-4058-AE0D-8191829160BA}"/>
                  </a:ext>
                </a:extLst>
              </p:cNvPr>
              <p:cNvSpPr/>
              <p:nvPr/>
            </p:nvSpPr>
            <p:spPr>
              <a:xfrm>
                <a:off x="7044890" y="5625707"/>
                <a:ext cx="1821134" cy="728453"/>
              </a:xfrm>
              <a:custGeom>
                <a:avLst/>
                <a:gdLst>
                  <a:gd name="connsiteX0" fmla="*/ 0 w 1821134"/>
                  <a:gd name="connsiteY0" fmla="*/ 0 h 728453"/>
                  <a:gd name="connsiteX1" fmla="*/ 1456908 w 1821134"/>
                  <a:gd name="connsiteY1" fmla="*/ 0 h 728453"/>
                  <a:gd name="connsiteX2" fmla="*/ 1821134 w 1821134"/>
                  <a:gd name="connsiteY2" fmla="*/ 364227 h 728453"/>
                  <a:gd name="connsiteX3" fmla="*/ 1456908 w 1821134"/>
                  <a:gd name="connsiteY3" fmla="*/ 728453 h 728453"/>
                  <a:gd name="connsiteX4" fmla="*/ 0 w 1821134"/>
                  <a:gd name="connsiteY4" fmla="*/ 728453 h 728453"/>
                  <a:gd name="connsiteX5" fmla="*/ 364227 w 1821134"/>
                  <a:gd name="connsiteY5" fmla="*/ 364227 h 728453"/>
                  <a:gd name="connsiteX6" fmla="*/ 0 w 1821134"/>
                  <a:gd name="connsiteY6" fmla="*/ 0 h 7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1134" h="728453">
                    <a:moveTo>
                      <a:pt x="0" y="0"/>
                    </a:moveTo>
                    <a:lnTo>
                      <a:pt x="1456908" y="0"/>
                    </a:lnTo>
                    <a:lnTo>
                      <a:pt x="1821134" y="364227"/>
                    </a:lnTo>
                    <a:lnTo>
                      <a:pt x="1456908" y="728453"/>
                    </a:lnTo>
                    <a:lnTo>
                      <a:pt x="0" y="728453"/>
                    </a:lnTo>
                    <a:lnTo>
                      <a:pt x="364227" y="36422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7407" tIns="21590" rIns="364226" bIns="21590" numCol="1" spcCol="1270" anchor="ctr" anchorCtr="0">
                <a:noAutofit/>
              </a:bodyPr>
              <a:lstStyle/>
              <a:p>
                <a:pPr marL="0" lvl="0" indent="0" algn="ctr" defTabSz="1511300">
                  <a:lnSpc>
                    <a:spcPct val="90000"/>
                  </a:lnSpc>
                  <a:spcBef>
                    <a:spcPct val="0"/>
                  </a:spcBef>
                  <a:spcAft>
                    <a:spcPct val="35000"/>
                  </a:spcAft>
                  <a:buNone/>
                </a:pPr>
                <a:endParaRPr lang="en-US" sz="3400" kern="1200"/>
              </a:p>
            </p:txBody>
          </p:sp>
        </p:grpSp>
        <p:sp>
          <p:nvSpPr>
            <p:cNvPr id="57" name="Rectangle 56">
              <a:extLst>
                <a:ext uri="{FF2B5EF4-FFF2-40B4-BE49-F238E27FC236}">
                  <a16:creationId xmlns:a16="http://schemas.microsoft.com/office/drawing/2014/main" id="{2B39346E-4983-40D6-AD61-4CF840A7F4BA}"/>
                </a:ext>
              </a:extLst>
            </p:cNvPr>
            <p:cNvSpPr/>
            <p:nvPr/>
          </p:nvSpPr>
          <p:spPr>
            <a:xfrm>
              <a:off x="1605595" y="5316344"/>
              <a:ext cx="2986843" cy="923330"/>
            </a:xfrm>
            <a:prstGeom prst="rect">
              <a:avLst/>
            </a:prstGeom>
          </p:spPr>
          <p:txBody>
            <a:bodyPr wrap="square">
              <a:spAutoFit/>
            </a:bodyPr>
            <a:lstStyle/>
            <a:p>
              <a:pPr lvl="1"/>
              <a:r>
                <a:rPr lang="en-US" dirty="0">
                  <a:solidFill>
                    <a:schemeClr val="bg1"/>
                  </a:solidFill>
                </a:rPr>
                <a:t>Formal Complaint of allegations falling </a:t>
              </a:r>
              <a:r>
                <a:rPr lang="en-US" b="1" dirty="0">
                  <a:solidFill>
                    <a:schemeClr val="bg1"/>
                  </a:solidFill>
                </a:rPr>
                <a:t>within</a:t>
              </a:r>
              <a:r>
                <a:rPr lang="en-US" dirty="0">
                  <a:solidFill>
                    <a:schemeClr val="bg1"/>
                  </a:solidFill>
                </a:rPr>
                <a:t> Title IX purview</a:t>
              </a:r>
            </a:p>
          </p:txBody>
        </p:sp>
        <p:sp>
          <p:nvSpPr>
            <p:cNvPr id="58" name="Rectangle 57">
              <a:extLst>
                <a:ext uri="{FF2B5EF4-FFF2-40B4-BE49-F238E27FC236}">
                  <a16:creationId xmlns:a16="http://schemas.microsoft.com/office/drawing/2014/main" id="{515B515F-4606-402F-AB94-337C33AE4127}"/>
                </a:ext>
              </a:extLst>
            </p:cNvPr>
            <p:cNvSpPr/>
            <p:nvPr/>
          </p:nvSpPr>
          <p:spPr>
            <a:xfrm>
              <a:off x="4840109" y="5454843"/>
              <a:ext cx="2815029" cy="646331"/>
            </a:xfrm>
            <a:prstGeom prst="rect">
              <a:avLst/>
            </a:prstGeom>
          </p:spPr>
          <p:txBody>
            <a:bodyPr wrap="square">
              <a:spAutoFit/>
            </a:bodyPr>
            <a:lstStyle/>
            <a:p>
              <a:pPr lvl="1"/>
              <a:r>
                <a:rPr lang="en-US" dirty="0"/>
                <a:t>Notice to all parties of allegations</a:t>
              </a:r>
            </a:p>
          </p:txBody>
        </p:sp>
        <p:sp>
          <p:nvSpPr>
            <p:cNvPr id="59" name="Rectangle 58">
              <a:extLst>
                <a:ext uri="{FF2B5EF4-FFF2-40B4-BE49-F238E27FC236}">
                  <a16:creationId xmlns:a16="http://schemas.microsoft.com/office/drawing/2014/main" id="{B14BEF47-6C57-42FE-B705-DE7CA3596A1F}"/>
                </a:ext>
              </a:extLst>
            </p:cNvPr>
            <p:cNvSpPr/>
            <p:nvPr/>
          </p:nvSpPr>
          <p:spPr>
            <a:xfrm>
              <a:off x="7669883" y="5423286"/>
              <a:ext cx="3032168" cy="830997"/>
            </a:xfrm>
            <a:prstGeom prst="rect">
              <a:avLst/>
            </a:prstGeom>
          </p:spPr>
          <p:txBody>
            <a:bodyPr wrap="square">
              <a:spAutoFit/>
            </a:bodyPr>
            <a:lstStyle/>
            <a:p>
              <a:pPr lvl="1"/>
              <a:r>
                <a:rPr lang="en-US" sz="1600" dirty="0"/>
                <a:t>Emergency removal or administrative leave for Respondent</a:t>
              </a:r>
            </a:p>
          </p:txBody>
        </p:sp>
        <p:sp>
          <p:nvSpPr>
            <p:cNvPr id="63" name="Rectangle 62">
              <a:extLst>
                <a:ext uri="{FF2B5EF4-FFF2-40B4-BE49-F238E27FC236}">
                  <a16:creationId xmlns:a16="http://schemas.microsoft.com/office/drawing/2014/main" id="{4FFB003A-203F-403B-B51B-B3A45C3080FB}"/>
                </a:ext>
              </a:extLst>
            </p:cNvPr>
            <p:cNvSpPr/>
            <p:nvPr/>
          </p:nvSpPr>
          <p:spPr>
            <a:xfrm>
              <a:off x="529312" y="5370542"/>
              <a:ext cx="623924" cy="830997"/>
            </a:xfrm>
            <a:prstGeom prst="rect">
              <a:avLst/>
            </a:prstGeom>
          </p:spPr>
          <p:txBody>
            <a:bodyPr wrap="square">
              <a:spAutoFit/>
            </a:bodyPr>
            <a:lstStyle/>
            <a:p>
              <a:r>
                <a:rPr lang="en-US" sz="4800" b="1" dirty="0">
                  <a:solidFill>
                    <a:schemeClr val="bg1"/>
                  </a:solidFill>
                </a:rPr>
                <a:t>4</a:t>
              </a:r>
            </a:p>
          </p:txBody>
        </p:sp>
      </p:grpSp>
    </p:spTree>
    <p:extLst>
      <p:ext uri="{BB962C8B-B14F-4D97-AF65-F5344CB8AC3E}">
        <p14:creationId xmlns:p14="http://schemas.microsoft.com/office/powerpoint/2010/main" val="129627672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A7B551-51C1-43E5-9905-F74EC98686D0}"/>
              </a:ext>
            </a:extLst>
          </p:cNvPr>
          <p:cNvSpPr>
            <a:spLocks noGrp="1"/>
          </p:cNvSpPr>
          <p:nvPr>
            <p:ph type="body" idx="1"/>
          </p:nvPr>
        </p:nvSpPr>
        <p:spPr/>
        <p:txBody>
          <a:bodyPr>
            <a:normAutofit fontScale="92500"/>
          </a:bodyPr>
          <a:lstStyle/>
          <a:p>
            <a:pPr marL="101598" indent="0">
              <a:buNone/>
            </a:pPr>
            <a:r>
              <a:rPr lang="en-US" sz="2400" b="1" i="1" dirty="0"/>
              <a:t>Potential Outcome #1: Dismissal</a:t>
            </a:r>
          </a:p>
          <a:p>
            <a:r>
              <a:rPr lang="en-US" dirty="0"/>
              <a:t>If alleged conduct, even if proved 100% true, would not meet the definition of sexual harassment OR does not fit temporal or geographic scope of Title IX, then conduct falls outside of Title IX’s purview and school </a:t>
            </a:r>
            <a:r>
              <a:rPr lang="en-US" b="1" dirty="0"/>
              <a:t>must dismiss</a:t>
            </a:r>
            <a:r>
              <a:rPr lang="en-US" dirty="0"/>
              <a:t> the complaint.</a:t>
            </a:r>
          </a:p>
          <a:p>
            <a:pPr lvl="1"/>
            <a:r>
              <a:rPr lang="en-US" dirty="0"/>
              <a:t>School can still choose to address in other ways, such as through Code of Conduct.</a:t>
            </a:r>
          </a:p>
          <a:p>
            <a:r>
              <a:rPr lang="en-US" dirty="0"/>
              <a:t>School </a:t>
            </a:r>
            <a:r>
              <a:rPr lang="en-US" b="1" i="1" dirty="0"/>
              <a:t>may choose</a:t>
            </a:r>
            <a:r>
              <a:rPr lang="en-US" b="1" dirty="0"/>
              <a:t> </a:t>
            </a:r>
            <a:r>
              <a:rPr lang="en-US" dirty="0"/>
              <a:t>to dismiss a complaint with allegations that fall within Title IX’s purview, </a:t>
            </a:r>
            <a:r>
              <a:rPr lang="en-US" i="1" dirty="0"/>
              <a:t>IF:</a:t>
            </a:r>
            <a:endParaRPr lang="en-US" dirty="0"/>
          </a:p>
          <a:p>
            <a:pPr lvl="1"/>
            <a:r>
              <a:rPr lang="en-US" dirty="0"/>
              <a:t>Complainant wants to withdraw Formal Complaint, or</a:t>
            </a:r>
          </a:p>
          <a:p>
            <a:pPr lvl="1"/>
            <a:r>
              <a:rPr lang="en-US" dirty="0"/>
              <a:t>Respondent leaves, or</a:t>
            </a:r>
          </a:p>
          <a:p>
            <a:pPr lvl="1"/>
            <a:r>
              <a:rPr lang="en-US" dirty="0"/>
              <a:t>School cannot gather sufficient evidence to reach a formal conclusion.</a:t>
            </a:r>
          </a:p>
          <a:p>
            <a:r>
              <a:rPr lang="en-US" dirty="0"/>
              <a:t>Title IX Coordinator must provide written notice of dismissal and reasons to all involved parties</a:t>
            </a:r>
          </a:p>
          <a:p>
            <a:pPr lvl="1"/>
            <a:r>
              <a:rPr lang="en-US" dirty="0"/>
              <a:t>Complainant can choose to appeal dismissal.</a:t>
            </a:r>
          </a:p>
          <a:p>
            <a:r>
              <a:rPr lang="en-US" b="1" dirty="0"/>
              <a:t>School </a:t>
            </a:r>
            <a:r>
              <a:rPr lang="en-US" b="1" u="sng" dirty="0"/>
              <a:t>can</a:t>
            </a:r>
            <a:r>
              <a:rPr lang="en-US" b="1" dirty="0"/>
              <a:t> continue to provide supportive measures to Complainant.</a:t>
            </a:r>
          </a:p>
          <a:p>
            <a:pPr marL="101598" indent="0">
              <a:buNone/>
            </a:pPr>
            <a:endParaRPr lang="en-US" b="1" dirty="0"/>
          </a:p>
        </p:txBody>
      </p:sp>
      <p:sp>
        <p:nvSpPr>
          <p:cNvPr id="2" name="Title 1">
            <a:extLst>
              <a:ext uri="{FF2B5EF4-FFF2-40B4-BE49-F238E27FC236}">
                <a16:creationId xmlns:a16="http://schemas.microsoft.com/office/drawing/2014/main" id="{324019B2-304A-4576-8641-5892392DEF81}"/>
              </a:ext>
            </a:extLst>
          </p:cNvPr>
          <p:cNvSpPr>
            <a:spLocks noGrp="1"/>
          </p:cNvSpPr>
          <p:nvPr>
            <p:ph type="title"/>
          </p:nvPr>
        </p:nvSpPr>
        <p:spPr/>
        <p:txBody>
          <a:bodyPr>
            <a:normAutofit/>
          </a:bodyPr>
          <a:lstStyle/>
          <a:p>
            <a:r>
              <a:rPr lang="en-US" dirty="0"/>
              <a:t>Formal Complaint</a:t>
            </a:r>
          </a:p>
        </p:txBody>
      </p:sp>
      <p:sp>
        <p:nvSpPr>
          <p:cNvPr id="4" name="Rectangle 3">
            <a:extLst>
              <a:ext uri="{FF2B5EF4-FFF2-40B4-BE49-F238E27FC236}">
                <a16:creationId xmlns:a16="http://schemas.microsoft.com/office/drawing/2014/main" id="{8979473C-0C33-425A-88E3-8CEDE97B66B0}"/>
              </a:ext>
            </a:extLst>
          </p:cNvPr>
          <p:cNvSpPr/>
          <p:nvPr/>
        </p:nvSpPr>
        <p:spPr>
          <a:xfrm>
            <a:off x="7327077" y="6122908"/>
            <a:ext cx="3711272" cy="369332"/>
          </a:xfrm>
          <a:prstGeom prst="rect">
            <a:avLst/>
          </a:prstGeom>
        </p:spPr>
        <p:txBody>
          <a:bodyPr wrap="none">
            <a:spAutoFit/>
          </a:bodyPr>
          <a:lstStyle/>
          <a:p>
            <a:r>
              <a:rPr lang="en-US" dirty="0">
                <a:solidFill>
                  <a:schemeClr val="bg1"/>
                </a:solidFill>
              </a:rPr>
              <a:t>34 CFR §§ 106.46(b)(3); 106(b)(8)</a:t>
            </a:r>
          </a:p>
        </p:txBody>
      </p:sp>
    </p:spTree>
    <p:extLst>
      <p:ext uri="{BB962C8B-B14F-4D97-AF65-F5344CB8AC3E}">
        <p14:creationId xmlns:p14="http://schemas.microsoft.com/office/powerpoint/2010/main" val="1313587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A7B551-51C1-43E5-9905-F74EC98686D0}"/>
              </a:ext>
            </a:extLst>
          </p:cNvPr>
          <p:cNvSpPr>
            <a:spLocks noGrp="1"/>
          </p:cNvSpPr>
          <p:nvPr>
            <p:ph type="body" idx="1"/>
          </p:nvPr>
        </p:nvSpPr>
        <p:spPr>
          <a:xfrm>
            <a:off x="444137" y="1521229"/>
            <a:ext cx="11469189" cy="4574771"/>
          </a:xfrm>
        </p:spPr>
        <p:txBody>
          <a:bodyPr/>
          <a:lstStyle/>
          <a:p>
            <a:pPr marL="101598" indent="0">
              <a:buNone/>
            </a:pPr>
            <a:r>
              <a:rPr lang="en-US" sz="2400" b="1" i="1" dirty="0"/>
              <a:t>Potential Outcome #2: Investigation Triggered Under Grievance Procedures</a:t>
            </a:r>
          </a:p>
          <a:p>
            <a:r>
              <a:rPr lang="en-US" dirty="0"/>
              <a:t>If alleged conduct in Formal Complaint falls within Title IX purview, Title IX Coordinator must provide </a:t>
            </a:r>
            <a:r>
              <a:rPr lang="en-US" b="1" dirty="0"/>
              <a:t>written notice to all parties </a:t>
            </a:r>
            <a:r>
              <a:rPr lang="en-US" dirty="0"/>
              <a:t>who are known:</a:t>
            </a:r>
          </a:p>
          <a:p>
            <a:pPr lvl="1"/>
            <a:r>
              <a:rPr lang="en-US" dirty="0"/>
              <a:t>Notice of grievance process, including optional informal resolution process</a:t>
            </a:r>
          </a:p>
          <a:p>
            <a:pPr lvl="1"/>
            <a:r>
              <a:rPr lang="en-US" dirty="0"/>
              <a:t>Notice of the allegations of sexual harassment, including sufficient details for Respondent to prepare a response:</a:t>
            </a:r>
          </a:p>
          <a:p>
            <a:pPr lvl="2"/>
            <a:r>
              <a:rPr lang="en-US" dirty="0"/>
              <a:t>Identities of all involved parties, if known</a:t>
            </a:r>
          </a:p>
          <a:p>
            <a:pPr lvl="2"/>
            <a:r>
              <a:rPr lang="en-US" dirty="0"/>
              <a:t>Description of alleged conduct that meets Title IX definition of sexual harassment</a:t>
            </a:r>
          </a:p>
          <a:p>
            <a:pPr lvl="2"/>
            <a:r>
              <a:rPr lang="en-US" dirty="0"/>
              <a:t>Date/location of incident, if known</a:t>
            </a:r>
          </a:p>
          <a:p>
            <a:pPr lvl="2"/>
            <a:r>
              <a:rPr lang="en-US" dirty="0"/>
              <a:t>Statement that the Respondent is presumed innocent</a:t>
            </a:r>
          </a:p>
          <a:p>
            <a:pPr lvl="1"/>
            <a:r>
              <a:rPr lang="en-US" dirty="0"/>
              <a:t>Inform parties of their right to an advisor of their choice</a:t>
            </a:r>
          </a:p>
          <a:p>
            <a:pPr lvl="1"/>
            <a:r>
              <a:rPr lang="en-US" dirty="0"/>
              <a:t>Inform parties of their right to inspect/review ALL evidence</a:t>
            </a:r>
          </a:p>
          <a:p>
            <a:pPr lvl="1"/>
            <a:r>
              <a:rPr lang="en-US" dirty="0"/>
              <a:t>Inform parties of any provision in school’s Code of Conduct that prohibits knowingly making false statements or submitting false information</a:t>
            </a:r>
          </a:p>
          <a:p>
            <a:r>
              <a:rPr lang="en-US" b="1" dirty="0"/>
              <a:t>EITHER</a:t>
            </a:r>
            <a:r>
              <a:rPr lang="en-US" dirty="0"/>
              <a:t> Investigation proceeds, </a:t>
            </a:r>
            <a:r>
              <a:rPr lang="en-US" b="1" dirty="0"/>
              <a:t>OR</a:t>
            </a:r>
            <a:r>
              <a:rPr lang="en-US" dirty="0"/>
              <a:t> parties agree to Informal Resolutions</a:t>
            </a:r>
          </a:p>
        </p:txBody>
      </p:sp>
      <p:sp>
        <p:nvSpPr>
          <p:cNvPr id="2" name="Title 1">
            <a:extLst>
              <a:ext uri="{FF2B5EF4-FFF2-40B4-BE49-F238E27FC236}">
                <a16:creationId xmlns:a16="http://schemas.microsoft.com/office/drawing/2014/main" id="{324019B2-304A-4576-8641-5892392DEF81}"/>
              </a:ext>
            </a:extLst>
          </p:cNvPr>
          <p:cNvSpPr>
            <a:spLocks noGrp="1"/>
          </p:cNvSpPr>
          <p:nvPr>
            <p:ph type="title"/>
          </p:nvPr>
        </p:nvSpPr>
        <p:spPr/>
        <p:txBody>
          <a:bodyPr/>
          <a:lstStyle/>
          <a:p>
            <a:r>
              <a:rPr lang="en-US" dirty="0"/>
              <a:t>Formal Complaint</a:t>
            </a:r>
          </a:p>
        </p:txBody>
      </p:sp>
      <p:sp>
        <p:nvSpPr>
          <p:cNvPr id="4" name="Rectangle 3">
            <a:extLst>
              <a:ext uri="{FF2B5EF4-FFF2-40B4-BE49-F238E27FC236}">
                <a16:creationId xmlns:a16="http://schemas.microsoft.com/office/drawing/2014/main" id="{CECC9537-1FBF-44D7-AB8E-EEE27DFDB414}"/>
              </a:ext>
            </a:extLst>
          </p:cNvPr>
          <p:cNvSpPr/>
          <p:nvPr/>
        </p:nvSpPr>
        <p:spPr>
          <a:xfrm>
            <a:off x="8541552" y="6348354"/>
            <a:ext cx="2505814" cy="369332"/>
          </a:xfrm>
          <a:prstGeom prst="rect">
            <a:avLst/>
          </a:prstGeom>
        </p:spPr>
        <p:txBody>
          <a:bodyPr wrap="none">
            <a:spAutoFit/>
          </a:bodyPr>
          <a:lstStyle/>
          <a:p>
            <a:r>
              <a:rPr lang="en-US" dirty="0">
                <a:solidFill>
                  <a:schemeClr val="bg1"/>
                </a:solidFill>
              </a:rPr>
              <a:t>34 CFR § 106.46(b)(2)</a:t>
            </a:r>
          </a:p>
        </p:txBody>
      </p:sp>
    </p:spTree>
    <p:extLst>
      <p:ext uri="{BB962C8B-B14F-4D97-AF65-F5344CB8AC3E}">
        <p14:creationId xmlns:p14="http://schemas.microsoft.com/office/powerpoint/2010/main" val="1783623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Effect transition="in" filter="fade">
                                      <p:cBhvr>
                                        <p:cTn id="76" dur="1000"/>
                                        <p:tgtEl>
                                          <p:spTgt spid="3">
                                            <p:txEl>
                                              <p:pRg st="11" end="11"/>
                                            </p:txEl>
                                          </p:spTgt>
                                        </p:tgtEl>
                                      </p:cBhvr>
                                    </p:animEffect>
                                    <p:anim calcmode="lin" valueType="num">
                                      <p:cBhvr>
                                        <p:cTn id="7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A7B551-51C1-43E5-9905-F74EC98686D0}"/>
              </a:ext>
            </a:extLst>
          </p:cNvPr>
          <p:cNvSpPr>
            <a:spLocks noGrp="1"/>
          </p:cNvSpPr>
          <p:nvPr>
            <p:ph type="body" idx="1"/>
          </p:nvPr>
        </p:nvSpPr>
        <p:spPr/>
        <p:txBody>
          <a:bodyPr/>
          <a:lstStyle/>
          <a:p>
            <a:pPr marL="101598" indent="0">
              <a:buNone/>
            </a:pPr>
            <a:r>
              <a:rPr lang="en-US" sz="2400" b="1" i="1" dirty="0"/>
              <a:t>Potential Outcome #3: Parties </a:t>
            </a:r>
            <a:r>
              <a:rPr lang="en-US" sz="2400" b="1" i="1" dirty="0" err="1"/>
              <a:t>Opt</a:t>
            </a:r>
            <a:r>
              <a:rPr lang="en-US" sz="2400" b="1" i="1" dirty="0"/>
              <a:t> for Informal Resolution</a:t>
            </a:r>
          </a:p>
          <a:p>
            <a:r>
              <a:rPr lang="en-US" dirty="0"/>
              <a:t>Title IX Coordinator must first receive Formal Complaint and follow notice procedures to all parties, discussed on previous slide</a:t>
            </a:r>
          </a:p>
          <a:p>
            <a:r>
              <a:rPr lang="en-US" dirty="0"/>
              <a:t>Requirements for Informal Resolution option:</a:t>
            </a:r>
          </a:p>
          <a:p>
            <a:pPr lvl="1"/>
            <a:r>
              <a:rPr lang="en-US" dirty="0"/>
              <a:t>CANNOT be compelled; parties must mutually agree</a:t>
            </a:r>
          </a:p>
          <a:p>
            <a:pPr lvl="1"/>
            <a:r>
              <a:rPr lang="en-US" dirty="0"/>
              <a:t>May be facilitated at any time before determination regarding responsibility reached under grievance procedures</a:t>
            </a:r>
          </a:p>
          <a:p>
            <a:pPr lvl="1"/>
            <a:r>
              <a:rPr lang="en-US" dirty="0"/>
              <a:t>Parties must provide written consent to informal resolution process</a:t>
            </a:r>
          </a:p>
          <a:p>
            <a:pPr lvl="1"/>
            <a:r>
              <a:rPr lang="en-US" dirty="0"/>
              <a:t>Before conclusion of informal resolution process, either party has the right to withdraw and return to grievance procedure; any information revealed during informal resolution process may be shared in the context of a renewed grievance procedure</a:t>
            </a:r>
          </a:p>
          <a:p>
            <a:r>
              <a:rPr lang="en-US" dirty="0"/>
              <a:t>School CANNOT use informal resolution for allegations of an employee’s sexual harassment of a student</a:t>
            </a:r>
          </a:p>
          <a:p>
            <a:pPr marL="101598" indent="0">
              <a:buNone/>
            </a:pPr>
            <a:endParaRPr lang="en-US" b="1" dirty="0"/>
          </a:p>
        </p:txBody>
      </p:sp>
      <p:sp>
        <p:nvSpPr>
          <p:cNvPr id="2" name="Title 1">
            <a:extLst>
              <a:ext uri="{FF2B5EF4-FFF2-40B4-BE49-F238E27FC236}">
                <a16:creationId xmlns:a16="http://schemas.microsoft.com/office/drawing/2014/main" id="{324019B2-304A-4576-8641-5892392DEF81}"/>
              </a:ext>
            </a:extLst>
          </p:cNvPr>
          <p:cNvSpPr>
            <a:spLocks noGrp="1"/>
          </p:cNvSpPr>
          <p:nvPr>
            <p:ph type="title"/>
          </p:nvPr>
        </p:nvSpPr>
        <p:spPr/>
        <p:txBody>
          <a:bodyPr/>
          <a:lstStyle/>
          <a:p>
            <a:r>
              <a:rPr lang="en-US" dirty="0"/>
              <a:t>Formal Complaint</a:t>
            </a:r>
          </a:p>
        </p:txBody>
      </p:sp>
      <p:sp>
        <p:nvSpPr>
          <p:cNvPr id="4" name="Rectangle 3">
            <a:extLst>
              <a:ext uri="{FF2B5EF4-FFF2-40B4-BE49-F238E27FC236}">
                <a16:creationId xmlns:a16="http://schemas.microsoft.com/office/drawing/2014/main" id="{02A77849-311A-41D0-8F29-45B4A0854058}"/>
              </a:ext>
            </a:extLst>
          </p:cNvPr>
          <p:cNvSpPr/>
          <p:nvPr/>
        </p:nvSpPr>
        <p:spPr>
          <a:xfrm>
            <a:off x="8525121" y="6122908"/>
            <a:ext cx="2582758" cy="369332"/>
          </a:xfrm>
          <a:prstGeom prst="rect">
            <a:avLst/>
          </a:prstGeom>
        </p:spPr>
        <p:txBody>
          <a:bodyPr wrap="none">
            <a:spAutoFit/>
          </a:bodyPr>
          <a:lstStyle/>
          <a:p>
            <a:r>
              <a:rPr lang="en-US" dirty="0">
                <a:solidFill>
                  <a:schemeClr val="bg1"/>
                </a:solidFill>
              </a:rPr>
              <a:t>34 CFR § 106.46(b)(9)</a:t>
            </a:r>
          </a:p>
        </p:txBody>
      </p:sp>
    </p:spTree>
    <p:extLst>
      <p:ext uri="{BB962C8B-B14F-4D97-AF65-F5344CB8AC3E}">
        <p14:creationId xmlns:p14="http://schemas.microsoft.com/office/powerpoint/2010/main" val="2671352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A7B551-51C1-43E5-9905-F74EC98686D0}"/>
              </a:ext>
            </a:extLst>
          </p:cNvPr>
          <p:cNvSpPr>
            <a:spLocks noGrp="1"/>
          </p:cNvSpPr>
          <p:nvPr>
            <p:ph type="body" idx="1"/>
          </p:nvPr>
        </p:nvSpPr>
        <p:spPr/>
        <p:txBody>
          <a:bodyPr/>
          <a:lstStyle/>
          <a:p>
            <a:pPr marL="101598" indent="0">
              <a:buNone/>
            </a:pPr>
            <a:r>
              <a:rPr lang="en-US" sz="2400" b="1" i="1" dirty="0"/>
              <a:t>Potential Outcome #3: Parties </a:t>
            </a:r>
            <a:r>
              <a:rPr lang="en-US" sz="2400" b="1" i="1" dirty="0" err="1"/>
              <a:t>Opt</a:t>
            </a:r>
            <a:r>
              <a:rPr lang="en-US" sz="2400" b="1" i="1" dirty="0"/>
              <a:t> for Informal Resolution</a:t>
            </a:r>
          </a:p>
          <a:p>
            <a:r>
              <a:rPr lang="en-US" dirty="0"/>
              <a:t>Options for Informal Resolution</a:t>
            </a:r>
          </a:p>
          <a:p>
            <a:pPr lvl="1"/>
            <a:r>
              <a:rPr lang="en-US" sz="2000" dirty="0"/>
              <a:t>Restorative Justice</a:t>
            </a:r>
          </a:p>
          <a:p>
            <a:pPr lvl="1"/>
            <a:r>
              <a:rPr lang="en-US" sz="2000" dirty="0"/>
              <a:t>Mediation</a:t>
            </a:r>
          </a:p>
          <a:p>
            <a:pPr lvl="1"/>
            <a:r>
              <a:rPr lang="en-US" sz="2000" dirty="0"/>
              <a:t>Arbitration</a:t>
            </a:r>
          </a:p>
          <a:p>
            <a:pPr lvl="1"/>
            <a:r>
              <a:rPr lang="en-US" sz="2000" dirty="0"/>
              <a:t>Others. . .  No specific format required</a:t>
            </a:r>
          </a:p>
          <a:p>
            <a:pPr lvl="1"/>
            <a:r>
              <a:rPr lang="en-US" sz="2000" dirty="0"/>
              <a:t>**Ensure that, before offering any informal resolution, those who will conduct it are extensively trained in effective techniques</a:t>
            </a:r>
          </a:p>
          <a:p>
            <a:r>
              <a:rPr lang="en-US" dirty="0"/>
              <a:t>Informal Resolutions may reach agreements between the parties, facilitated by the school, that include measures similar to supportive measures for the Complainant, BUT they could also include disciplinary/punitive measures for the Respondent</a:t>
            </a:r>
          </a:p>
          <a:p>
            <a:r>
              <a:rPr lang="en-US" dirty="0"/>
              <a:t>Regulations allow for flexibility of Informal Resolution approach</a:t>
            </a:r>
          </a:p>
        </p:txBody>
      </p:sp>
      <p:sp>
        <p:nvSpPr>
          <p:cNvPr id="2" name="Title 1">
            <a:extLst>
              <a:ext uri="{FF2B5EF4-FFF2-40B4-BE49-F238E27FC236}">
                <a16:creationId xmlns:a16="http://schemas.microsoft.com/office/drawing/2014/main" id="{324019B2-304A-4576-8641-5892392DEF81}"/>
              </a:ext>
            </a:extLst>
          </p:cNvPr>
          <p:cNvSpPr>
            <a:spLocks noGrp="1"/>
          </p:cNvSpPr>
          <p:nvPr>
            <p:ph type="title"/>
          </p:nvPr>
        </p:nvSpPr>
        <p:spPr/>
        <p:txBody>
          <a:bodyPr/>
          <a:lstStyle/>
          <a:p>
            <a:r>
              <a:rPr lang="en-US" dirty="0"/>
              <a:t>Formal Complaint</a:t>
            </a:r>
          </a:p>
        </p:txBody>
      </p:sp>
      <p:sp>
        <p:nvSpPr>
          <p:cNvPr id="4" name="Rectangle 3">
            <a:extLst>
              <a:ext uri="{FF2B5EF4-FFF2-40B4-BE49-F238E27FC236}">
                <a16:creationId xmlns:a16="http://schemas.microsoft.com/office/drawing/2014/main" id="{02A77849-311A-41D0-8F29-45B4A0854058}"/>
              </a:ext>
            </a:extLst>
          </p:cNvPr>
          <p:cNvSpPr/>
          <p:nvPr/>
        </p:nvSpPr>
        <p:spPr>
          <a:xfrm>
            <a:off x="8543409" y="6122908"/>
            <a:ext cx="2582758" cy="369332"/>
          </a:xfrm>
          <a:prstGeom prst="rect">
            <a:avLst/>
          </a:prstGeom>
        </p:spPr>
        <p:txBody>
          <a:bodyPr wrap="none">
            <a:spAutoFit/>
          </a:bodyPr>
          <a:lstStyle/>
          <a:p>
            <a:r>
              <a:rPr lang="en-US" dirty="0">
                <a:solidFill>
                  <a:schemeClr val="bg1"/>
                </a:solidFill>
              </a:rPr>
              <a:t>34 CFR § 106.46(b)(9)</a:t>
            </a:r>
          </a:p>
        </p:txBody>
      </p:sp>
    </p:spTree>
    <p:extLst>
      <p:ext uri="{BB962C8B-B14F-4D97-AF65-F5344CB8AC3E}">
        <p14:creationId xmlns:p14="http://schemas.microsoft.com/office/powerpoint/2010/main" val="3196121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B42E-44AE-4FF2-884E-8082549BFFBD}"/>
              </a:ext>
            </a:extLst>
          </p:cNvPr>
          <p:cNvSpPr>
            <a:spLocks noGrp="1"/>
          </p:cNvSpPr>
          <p:nvPr>
            <p:ph type="ctrTitle"/>
          </p:nvPr>
        </p:nvSpPr>
        <p:spPr>
          <a:xfrm>
            <a:off x="1076076" y="487017"/>
            <a:ext cx="10039847" cy="5883966"/>
          </a:xfrm>
        </p:spPr>
        <p:txBody>
          <a:bodyPr/>
          <a:lstStyle/>
          <a:p>
            <a:r>
              <a:rPr lang="en-US" sz="4400" b="0" dirty="0"/>
              <a:t>“No person in the United States shall, </a:t>
            </a:r>
            <a:r>
              <a:rPr lang="en-US" sz="4400" dirty="0"/>
              <a:t>on the basis of sex</a:t>
            </a:r>
            <a:r>
              <a:rPr lang="en-US" sz="4400" b="0" dirty="0"/>
              <a:t>, be excluded from participation in, be denied the benefits of, or be subjected to discrimination under any education program or activity receiving federal financial assistance.”</a:t>
            </a:r>
            <a:br>
              <a:rPr lang="en-US" sz="4400" b="0" dirty="0"/>
            </a:br>
            <a:r>
              <a:rPr lang="en-US" sz="4400" b="0" dirty="0"/>
              <a:t>- 20 U.S.C. § 1681(a)</a:t>
            </a:r>
            <a:br>
              <a:rPr lang="en-US" sz="4400" b="0" dirty="0"/>
            </a:br>
            <a:br>
              <a:rPr lang="en-US" sz="4400" b="0" dirty="0"/>
            </a:br>
            <a:r>
              <a:rPr lang="en-US" sz="4000" b="0" i="1" dirty="0"/>
              <a:t>Sexual misconduct constitutes sex-based discrimination.</a:t>
            </a:r>
            <a:endParaRPr lang="en-US" sz="4000" b="0" dirty="0"/>
          </a:p>
        </p:txBody>
      </p:sp>
    </p:spTree>
    <p:extLst>
      <p:ext uri="{BB962C8B-B14F-4D97-AF65-F5344CB8AC3E}">
        <p14:creationId xmlns:p14="http://schemas.microsoft.com/office/powerpoint/2010/main" val="1902674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A7B551-51C1-43E5-9905-F74EC98686D0}"/>
              </a:ext>
            </a:extLst>
          </p:cNvPr>
          <p:cNvSpPr>
            <a:spLocks noGrp="1"/>
          </p:cNvSpPr>
          <p:nvPr>
            <p:ph type="body" idx="1"/>
          </p:nvPr>
        </p:nvSpPr>
        <p:spPr>
          <a:xfrm>
            <a:off x="446281" y="1351412"/>
            <a:ext cx="11299371" cy="4574771"/>
          </a:xfrm>
        </p:spPr>
        <p:txBody>
          <a:bodyPr/>
          <a:lstStyle/>
          <a:p>
            <a:pPr marL="101598" indent="0">
              <a:buNone/>
            </a:pPr>
            <a:r>
              <a:rPr lang="en-US" sz="2400" b="1" i="1" dirty="0"/>
              <a:t>Potential Outcome #4: Emergency Removal and/or Administrative Leave, Pending Outcome of Investigation &amp; Grievance Procedures</a:t>
            </a:r>
          </a:p>
          <a:p>
            <a:r>
              <a:rPr lang="en-US" dirty="0"/>
              <a:t>Title IX Coordinator must first receive Formal Complaint and follow notice procedures to all parties, discussed on previous slide</a:t>
            </a:r>
          </a:p>
          <a:p>
            <a:r>
              <a:rPr lang="en-US" dirty="0"/>
              <a:t>Emergency Removal only possible in very specific circumstances: School must undertake an </a:t>
            </a:r>
            <a:r>
              <a:rPr lang="en-US" i="1" dirty="0"/>
              <a:t>individualized safety and risk analysis</a:t>
            </a:r>
            <a:r>
              <a:rPr lang="en-US" dirty="0"/>
              <a:t> and determine:</a:t>
            </a:r>
          </a:p>
          <a:p>
            <a:pPr lvl="1"/>
            <a:r>
              <a:rPr lang="en-US" dirty="0"/>
              <a:t>An </a:t>
            </a:r>
            <a:r>
              <a:rPr lang="en-US" b="1" dirty="0"/>
              <a:t>immediate</a:t>
            </a:r>
            <a:r>
              <a:rPr lang="en-US" dirty="0"/>
              <a:t> threat</a:t>
            </a:r>
          </a:p>
          <a:p>
            <a:pPr lvl="1"/>
            <a:r>
              <a:rPr lang="en-US" dirty="0"/>
              <a:t>To the </a:t>
            </a:r>
            <a:r>
              <a:rPr lang="en-US" b="1" dirty="0"/>
              <a:t>physical</a:t>
            </a:r>
            <a:r>
              <a:rPr lang="en-US" dirty="0"/>
              <a:t> health and safety of any student or other individual</a:t>
            </a:r>
          </a:p>
          <a:p>
            <a:pPr lvl="1"/>
            <a:r>
              <a:rPr lang="en-US" dirty="0"/>
              <a:t>Arising from the allegations of sexual harassment.</a:t>
            </a:r>
          </a:p>
          <a:p>
            <a:r>
              <a:rPr lang="en-US" dirty="0"/>
              <a:t>If school undertakes emergency removal, must provide Respondent with notice and an opportunity to challenge the removal immediately after removal occurs. [</a:t>
            </a:r>
            <a:r>
              <a:rPr lang="en-US" i="1" dirty="0"/>
              <a:t>Consider IDEA, ADA, 504 implications for special education students</a:t>
            </a:r>
            <a:r>
              <a:rPr lang="en-US" dirty="0"/>
              <a:t>]</a:t>
            </a:r>
          </a:p>
          <a:p>
            <a:r>
              <a:rPr lang="en-US" dirty="0"/>
              <a:t>Administrative Leave: school may place an employee on administrative leave pending the outcome of a grievance process. [</a:t>
            </a:r>
            <a:r>
              <a:rPr lang="en-US" i="1" dirty="0"/>
              <a:t>Consider obligations to your union employees.</a:t>
            </a:r>
            <a:r>
              <a:rPr lang="en-US" dirty="0"/>
              <a:t>]</a:t>
            </a:r>
            <a:endParaRPr lang="en-US" b="1" dirty="0"/>
          </a:p>
        </p:txBody>
      </p:sp>
      <p:sp>
        <p:nvSpPr>
          <p:cNvPr id="2" name="Title 1">
            <a:extLst>
              <a:ext uri="{FF2B5EF4-FFF2-40B4-BE49-F238E27FC236}">
                <a16:creationId xmlns:a16="http://schemas.microsoft.com/office/drawing/2014/main" id="{324019B2-304A-4576-8641-5892392DEF81}"/>
              </a:ext>
            </a:extLst>
          </p:cNvPr>
          <p:cNvSpPr>
            <a:spLocks noGrp="1"/>
          </p:cNvSpPr>
          <p:nvPr>
            <p:ph type="title"/>
          </p:nvPr>
        </p:nvSpPr>
        <p:spPr/>
        <p:txBody>
          <a:bodyPr/>
          <a:lstStyle/>
          <a:p>
            <a:r>
              <a:rPr lang="en-US" dirty="0"/>
              <a:t>Formal Complaint</a:t>
            </a:r>
          </a:p>
        </p:txBody>
      </p:sp>
      <p:sp>
        <p:nvSpPr>
          <p:cNvPr id="4" name="Rectangle 3">
            <a:extLst>
              <a:ext uri="{FF2B5EF4-FFF2-40B4-BE49-F238E27FC236}">
                <a16:creationId xmlns:a16="http://schemas.microsoft.com/office/drawing/2014/main" id="{13B42878-D059-457E-8241-1BB3347B1CE4}"/>
              </a:ext>
            </a:extLst>
          </p:cNvPr>
          <p:cNvSpPr/>
          <p:nvPr/>
        </p:nvSpPr>
        <p:spPr>
          <a:xfrm>
            <a:off x="8504226" y="6307574"/>
            <a:ext cx="2569934" cy="369332"/>
          </a:xfrm>
          <a:prstGeom prst="rect">
            <a:avLst/>
          </a:prstGeom>
        </p:spPr>
        <p:txBody>
          <a:bodyPr wrap="none">
            <a:spAutoFit/>
          </a:bodyPr>
          <a:lstStyle/>
          <a:p>
            <a:r>
              <a:rPr lang="en-US" dirty="0">
                <a:solidFill>
                  <a:schemeClr val="bg1"/>
                </a:solidFill>
              </a:rPr>
              <a:t>34 CFR § 106.44(c)-(d)</a:t>
            </a:r>
          </a:p>
        </p:txBody>
      </p:sp>
    </p:spTree>
    <p:extLst>
      <p:ext uri="{BB962C8B-B14F-4D97-AF65-F5344CB8AC3E}">
        <p14:creationId xmlns:p14="http://schemas.microsoft.com/office/powerpoint/2010/main" val="2589539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4853-1A96-4DE2-8815-8DE6D4C00315}"/>
              </a:ext>
            </a:extLst>
          </p:cNvPr>
          <p:cNvSpPr>
            <a:spLocks noGrp="1"/>
          </p:cNvSpPr>
          <p:nvPr>
            <p:ph type="title"/>
          </p:nvPr>
        </p:nvSpPr>
        <p:spPr/>
        <p:txBody>
          <a:bodyPr/>
          <a:lstStyle/>
          <a:p>
            <a:r>
              <a:rPr lang="en-US" dirty="0"/>
              <a:t>Investigation</a:t>
            </a:r>
          </a:p>
        </p:txBody>
      </p:sp>
    </p:spTree>
    <p:extLst>
      <p:ext uri="{BB962C8B-B14F-4D97-AF65-F5344CB8AC3E}">
        <p14:creationId xmlns:p14="http://schemas.microsoft.com/office/powerpoint/2010/main" val="1699606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B59-801E-493E-A51E-3D4A24140BDD}"/>
              </a:ext>
            </a:extLst>
          </p:cNvPr>
          <p:cNvSpPr>
            <a:spLocks noGrp="1"/>
          </p:cNvSpPr>
          <p:nvPr>
            <p:ph type="title"/>
          </p:nvPr>
        </p:nvSpPr>
        <p:spPr/>
        <p:txBody>
          <a:bodyPr/>
          <a:lstStyle/>
          <a:p>
            <a:r>
              <a:rPr lang="en-US" dirty="0"/>
              <a:t>Investigation</a:t>
            </a:r>
          </a:p>
        </p:txBody>
      </p:sp>
      <p:sp>
        <p:nvSpPr>
          <p:cNvPr id="4" name="Text Placeholder 3">
            <a:extLst>
              <a:ext uri="{FF2B5EF4-FFF2-40B4-BE49-F238E27FC236}">
                <a16:creationId xmlns:a16="http://schemas.microsoft.com/office/drawing/2014/main" id="{82E455C1-EA6D-4A31-9BE0-A7C9A6E9CA06}"/>
              </a:ext>
            </a:extLst>
          </p:cNvPr>
          <p:cNvSpPr>
            <a:spLocks noGrp="1"/>
          </p:cNvSpPr>
          <p:nvPr>
            <p:ph type="body" idx="1"/>
          </p:nvPr>
        </p:nvSpPr>
        <p:spPr/>
        <p:txBody>
          <a:bodyPr/>
          <a:lstStyle/>
          <a:p>
            <a:r>
              <a:rPr lang="en-US" dirty="0"/>
              <a:t>Burden on school, not parties, to gather evidence</a:t>
            </a:r>
          </a:p>
          <a:p>
            <a:r>
              <a:rPr lang="en-US" dirty="0"/>
              <a:t>Cannot request evidence that would be legally privileged; parties can opt to waive this privilege</a:t>
            </a:r>
          </a:p>
          <a:p>
            <a:r>
              <a:rPr lang="en-US" dirty="0"/>
              <a:t>Equal opportunity for parties to present witnesses</a:t>
            </a:r>
          </a:p>
          <a:p>
            <a:pPr lvl="1">
              <a:buFont typeface="Arial" panose="020B0604020202020204" pitchFamily="34" charset="0"/>
              <a:buChar char="•"/>
            </a:pPr>
            <a:r>
              <a:rPr lang="en-US" sz="1800" dirty="0"/>
              <a:t>Fact </a:t>
            </a:r>
          </a:p>
          <a:p>
            <a:pPr lvl="1">
              <a:buFont typeface="Arial" panose="020B0604020202020204" pitchFamily="34" charset="0"/>
              <a:buChar char="•"/>
            </a:pPr>
            <a:r>
              <a:rPr lang="en-US" sz="1800" dirty="0"/>
              <a:t>Expert</a:t>
            </a:r>
          </a:p>
          <a:p>
            <a:r>
              <a:rPr lang="en-US" dirty="0"/>
              <a:t>Cannot restrict ability of either party to discuss allegations or to gather evidence</a:t>
            </a:r>
          </a:p>
          <a:p>
            <a:pPr marL="118531" indent="0">
              <a:buNone/>
            </a:pPr>
            <a:endParaRPr lang="en-US" dirty="0"/>
          </a:p>
        </p:txBody>
      </p:sp>
      <p:sp>
        <p:nvSpPr>
          <p:cNvPr id="5" name="Text Placeholder 4">
            <a:extLst>
              <a:ext uri="{FF2B5EF4-FFF2-40B4-BE49-F238E27FC236}">
                <a16:creationId xmlns:a16="http://schemas.microsoft.com/office/drawing/2014/main" id="{FD60D41C-FC2A-4561-B2B2-632767289C2F}"/>
              </a:ext>
            </a:extLst>
          </p:cNvPr>
          <p:cNvSpPr>
            <a:spLocks noGrp="1"/>
          </p:cNvSpPr>
          <p:nvPr>
            <p:ph type="body" idx="10"/>
          </p:nvPr>
        </p:nvSpPr>
        <p:spPr/>
        <p:txBody>
          <a:bodyPr/>
          <a:lstStyle/>
          <a:p>
            <a:r>
              <a:rPr lang="en-US" dirty="0"/>
              <a:t>Parties have equal opportunity to select advisors of their choice (may be attorney)</a:t>
            </a:r>
          </a:p>
          <a:p>
            <a:r>
              <a:rPr lang="en-US" dirty="0"/>
              <a:t>Must provide notice to all parties of all hearings, interviews, and meetings to allow time to prepare</a:t>
            </a:r>
          </a:p>
          <a:p>
            <a:r>
              <a:rPr lang="en-US" dirty="0"/>
              <a:t>Equal opportunity for parties to inspect/review any and all evidence so each party can meaningfully respond</a:t>
            </a:r>
          </a:p>
          <a:p>
            <a:pPr lvl="1">
              <a:buFont typeface="Arial" panose="020B0604020202020204" pitchFamily="34" charset="0"/>
              <a:buChar char="•"/>
            </a:pPr>
            <a:r>
              <a:rPr lang="en-US" sz="1800" dirty="0"/>
              <a:t>Must send all evidence to parties before final report created</a:t>
            </a:r>
          </a:p>
          <a:p>
            <a:pPr lvl="1">
              <a:buFont typeface="Arial" panose="020B0604020202020204" pitchFamily="34" charset="0"/>
              <a:buChar char="•"/>
            </a:pPr>
            <a:r>
              <a:rPr lang="en-US" sz="1800" dirty="0"/>
              <a:t>Must allow at least 10 days to respond</a:t>
            </a:r>
          </a:p>
        </p:txBody>
      </p:sp>
      <p:sp>
        <p:nvSpPr>
          <p:cNvPr id="6" name="Rectangle 5">
            <a:extLst>
              <a:ext uri="{FF2B5EF4-FFF2-40B4-BE49-F238E27FC236}">
                <a16:creationId xmlns:a16="http://schemas.microsoft.com/office/drawing/2014/main" id="{EA2B561C-5281-4697-8E13-494FBEB92338}"/>
              </a:ext>
            </a:extLst>
          </p:cNvPr>
          <p:cNvSpPr/>
          <p:nvPr/>
        </p:nvSpPr>
        <p:spPr>
          <a:xfrm>
            <a:off x="8634851" y="6307574"/>
            <a:ext cx="2582758" cy="369332"/>
          </a:xfrm>
          <a:prstGeom prst="rect">
            <a:avLst/>
          </a:prstGeom>
        </p:spPr>
        <p:txBody>
          <a:bodyPr wrap="none">
            <a:spAutoFit/>
          </a:bodyPr>
          <a:lstStyle/>
          <a:p>
            <a:r>
              <a:rPr lang="en-US" dirty="0">
                <a:solidFill>
                  <a:srgbClr val="000000"/>
                </a:solidFill>
              </a:rPr>
              <a:t>34 CFR § 106.46(b)(5)</a:t>
            </a:r>
          </a:p>
        </p:txBody>
      </p:sp>
    </p:spTree>
    <p:extLst>
      <p:ext uri="{BB962C8B-B14F-4D97-AF65-F5344CB8AC3E}">
        <p14:creationId xmlns:p14="http://schemas.microsoft.com/office/powerpoint/2010/main" val="3627330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1000"/>
                                        <p:tgtEl>
                                          <p:spTgt spid="5">
                                            <p:txEl>
                                              <p:pRg st="0" end="0"/>
                                            </p:txEl>
                                          </p:spTgt>
                                        </p:tgtEl>
                                      </p:cBhvr>
                                    </p:animEffect>
                                    <p:anim calcmode="lin" valueType="num">
                                      <p:cBhvr>
                                        <p:cTn id="4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fade">
                                      <p:cBhvr>
                                        <p:cTn id="52" dur="1000"/>
                                        <p:tgtEl>
                                          <p:spTgt spid="5">
                                            <p:txEl>
                                              <p:pRg st="1" end="1"/>
                                            </p:txEl>
                                          </p:spTgt>
                                        </p:tgtEl>
                                      </p:cBhvr>
                                    </p:animEffect>
                                    <p:anim calcmode="lin" valueType="num">
                                      <p:cBhvr>
                                        <p:cTn id="5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fade">
                                      <p:cBhvr>
                                        <p:cTn id="59" dur="1000"/>
                                        <p:tgtEl>
                                          <p:spTgt spid="5">
                                            <p:txEl>
                                              <p:pRg st="2" end="2"/>
                                            </p:txEl>
                                          </p:spTgt>
                                        </p:tgtEl>
                                      </p:cBhvr>
                                    </p:animEffect>
                                    <p:anim calcmode="lin" valueType="num">
                                      <p:cBhvr>
                                        <p:cTn id="6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1000"/>
                                        <p:tgtEl>
                                          <p:spTgt spid="5">
                                            <p:txEl>
                                              <p:pRg st="3" end="3"/>
                                            </p:txEl>
                                          </p:spTgt>
                                        </p:tgtEl>
                                      </p:cBhvr>
                                    </p:animEffect>
                                    <p:anim calcmode="lin" valueType="num">
                                      <p:cBhvr>
                                        <p:cTn id="6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
                                            <p:txEl>
                                              <p:pRg st="4" end="4"/>
                                            </p:txEl>
                                          </p:spTgt>
                                        </p:tgtEl>
                                        <p:attrNameLst>
                                          <p:attrName>style.visibility</p:attrName>
                                        </p:attrNameLst>
                                      </p:cBhvr>
                                      <p:to>
                                        <p:strVal val="visible"/>
                                      </p:to>
                                    </p:set>
                                    <p:animEffect transition="in" filter="fade">
                                      <p:cBhvr>
                                        <p:cTn id="69" dur="1000"/>
                                        <p:tgtEl>
                                          <p:spTgt spid="5">
                                            <p:txEl>
                                              <p:pRg st="4" end="4"/>
                                            </p:txEl>
                                          </p:spTgt>
                                        </p:tgtEl>
                                      </p:cBhvr>
                                    </p:animEffect>
                                    <p:anim calcmode="lin" valueType="num">
                                      <p:cBhvr>
                                        <p:cTn id="7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8552E-8888-485B-B9D2-B8A225698018}"/>
              </a:ext>
            </a:extLst>
          </p:cNvPr>
          <p:cNvSpPr>
            <a:spLocks noGrp="1"/>
          </p:cNvSpPr>
          <p:nvPr>
            <p:ph type="ctrTitle"/>
          </p:nvPr>
        </p:nvSpPr>
        <p:spPr>
          <a:xfrm>
            <a:off x="997527" y="457199"/>
            <a:ext cx="10494818" cy="5589639"/>
          </a:xfrm>
        </p:spPr>
        <p:txBody>
          <a:bodyPr anchor="t" anchorCtr="0"/>
          <a:lstStyle/>
          <a:p>
            <a:pPr algn="l">
              <a:spcAft>
                <a:spcPts val="1800"/>
              </a:spcAft>
            </a:pPr>
            <a:r>
              <a:rPr lang="en-US" sz="4400" dirty="0"/>
              <a:t>Trauma-Informed Response for Investigations</a:t>
            </a:r>
            <a:br>
              <a:rPr lang="en-US" dirty="0"/>
            </a:br>
            <a:br>
              <a:rPr lang="en-US" dirty="0"/>
            </a:br>
            <a:r>
              <a:rPr lang="en-US" sz="3600" b="0" dirty="0"/>
              <a:t>1. Understand the impact of trauma on a neurobiological, physical, and emotional level</a:t>
            </a:r>
            <a:br>
              <a:rPr lang="en-US" sz="3600" b="0" dirty="0"/>
            </a:br>
            <a:br>
              <a:rPr lang="en-US" sz="3600" b="0" dirty="0"/>
            </a:br>
            <a:r>
              <a:rPr lang="en-US" sz="3600" b="0" dirty="0"/>
              <a:t>2. Promote safety and support</a:t>
            </a:r>
            <a:br>
              <a:rPr lang="en-US" sz="3600" b="0" dirty="0"/>
            </a:br>
            <a:br>
              <a:rPr lang="en-US" sz="3600" b="0" dirty="0"/>
            </a:br>
            <a:r>
              <a:rPr lang="en-US" sz="3600" b="0" dirty="0"/>
              <a:t>3. Know positive ways to respond that avoid re-traumatization</a:t>
            </a:r>
            <a:br>
              <a:rPr lang="en-US" sz="3600" b="0" dirty="0"/>
            </a:br>
            <a:br>
              <a:rPr lang="en-US" sz="3600" b="0" dirty="0"/>
            </a:br>
            <a:r>
              <a:rPr lang="en-US" sz="3600" b="0" dirty="0"/>
              <a:t>4. Provide choice with a goal of empowerment</a:t>
            </a:r>
          </a:p>
        </p:txBody>
      </p:sp>
    </p:spTree>
    <p:extLst>
      <p:ext uri="{BB962C8B-B14F-4D97-AF65-F5344CB8AC3E}">
        <p14:creationId xmlns:p14="http://schemas.microsoft.com/office/powerpoint/2010/main" val="929056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56CE2C1-8F77-4AD2-BE18-C869309AAE18}"/>
              </a:ext>
            </a:extLst>
          </p:cNvPr>
          <p:cNvSpPr>
            <a:spLocks noGrp="1"/>
          </p:cNvSpPr>
          <p:nvPr>
            <p:ph type="sldNum" sz="quarter" idx="10"/>
          </p:nvPr>
        </p:nvSpPr>
        <p:spPr/>
        <p:txBody>
          <a:bodyPr/>
          <a:lstStyle/>
          <a:p>
            <a:pPr algn="l">
              <a:spcAft>
                <a:spcPts val="600"/>
              </a:spcAft>
            </a:pPr>
            <a:fld id="{B6894335-F525-4914-9E22-99B7469D876C}" type="slidenum">
              <a:rPr lang="en-US" smtClean="0"/>
              <a:pPr algn="l">
                <a:spcAft>
                  <a:spcPts val="600"/>
                </a:spcAft>
              </a:pPr>
              <a:t>44</a:t>
            </a:fld>
            <a:r>
              <a:rPr lang="en-US"/>
              <a:t> | © Copyright 2019. Kriha Boucek LLC. Attorney Advertising</a:t>
            </a:r>
          </a:p>
        </p:txBody>
      </p:sp>
      <p:sp>
        <p:nvSpPr>
          <p:cNvPr id="2" name="Title 1">
            <a:extLst>
              <a:ext uri="{FF2B5EF4-FFF2-40B4-BE49-F238E27FC236}">
                <a16:creationId xmlns:a16="http://schemas.microsoft.com/office/drawing/2014/main" id="{57C58B59-801E-493E-A51E-3D4A24140BDD}"/>
              </a:ext>
            </a:extLst>
          </p:cNvPr>
          <p:cNvSpPr>
            <a:spLocks noGrp="1"/>
          </p:cNvSpPr>
          <p:nvPr>
            <p:ph type="body" sz="quarter" idx="11"/>
          </p:nvPr>
        </p:nvSpPr>
        <p:spPr/>
        <p:txBody>
          <a:bodyPr>
            <a:normAutofit/>
          </a:bodyPr>
          <a:lstStyle/>
          <a:p>
            <a:pPr>
              <a:lnSpc>
                <a:spcPct val="90000"/>
              </a:lnSpc>
              <a:spcAft>
                <a:spcPts val="600"/>
              </a:spcAft>
            </a:pPr>
            <a:r>
              <a:rPr lang="en-US" dirty="0"/>
              <a:t>Investigation</a:t>
            </a:r>
          </a:p>
        </p:txBody>
      </p:sp>
      <p:sp>
        <p:nvSpPr>
          <p:cNvPr id="4" name="Text Placeholder 3">
            <a:extLst>
              <a:ext uri="{FF2B5EF4-FFF2-40B4-BE49-F238E27FC236}">
                <a16:creationId xmlns:a16="http://schemas.microsoft.com/office/drawing/2014/main" id="{82E455C1-EA6D-4A31-9BE0-A7C9A6E9CA06}"/>
              </a:ext>
            </a:extLst>
          </p:cNvPr>
          <p:cNvSpPr>
            <a:spLocks noGrp="1"/>
          </p:cNvSpPr>
          <p:nvPr>
            <p:ph type="body" sz="quarter" idx="12"/>
          </p:nvPr>
        </p:nvSpPr>
        <p:spPr/>
        <p:txBody>
          <a:bodyPr>
            <a:normAutofit/>
          </a:bodyPr>
          <a:lstStyle/>
          <a:p>
            <a:pPr marL="118531" indent="0">
              <a:lnSpc>
                <a:spcPct val="90000"/>
              </a:lnSpc>
              <a:spcAft>
                <a:spcPts val="600"/>
              </a:spcAft>
              <a:buNone/>
            </a:pPr>
            <a:r>
              <a:rPr lang="en-US" sz="1700" b="1" dirty="0"/>
              <a:t>How To Conduct Investigation</a:t>
            </a:r>
          </a:p>
          <a:p>
            <a:pPr marL="285750" indent="-285750">
              <a:lnSpc>
                <a:spcPct val="90000"/>
              </a:lnSpc>
              <a:spcAft>
                <a:spcPts val="600"/>
              </a:spcAft>
              <a:buFont typeface="Arial" panose="020B0604020202020204" pitchFamily="34" charset="0"/>
              <a:buChar char="•"/>
            </a:pPr>
            <a:r>
              <a:rPr lang="en-US" sz="1700" dirty="0"/>
              <a:t>Plan investigation scope and timeline (must be prompt)</a:t>
            </a:r>
          </a:p>
          <a:p>
            <a:pPr marL="285750" indent="-285750">
              <a:lnSpc>
                <a:spcPct val="90000"/>
              </a:lnSpc>
              <a:spcAft>
                <a:spcPts val="600"/>
              </a:spcAft>
              <a:buFont typeface="Arial" panose="020B0604020202020204" pitchFamily="34" charset="0"/>
              <a:buChar char="•"/>
            </a:pPr>
            <a:r>
              <a:rPr lang="en-US" sz="1700" dirty="0"/>
              <a:t>Identify and interview all involved parties</a:t>
            </a:r>
          </a:p>
          <a:p>
            <a:pPr marL="285750" lvl="1" indent="-285750">
              <a:lnSpc>
                <a:spcPct val="90000"/>
              </a:lnSpc>
              <a:spcAft>
                <a:spcPts val="600"/>
              </a:spcAft>
              <a:buFont typeface="Arial" panose="020B0604020202020204" pitchFamily="34" charset="0"/>
              <a:buChar char="•"/>
            </a:pPr>
            <a:r>
              <a:rPr lang="en-US" sz="1700" dirty="0">
                <a:solidFill>
                  <a:schemeClr val="tx1"/>
                </a:solidFill>
              </a:rPr>
              <a:t>Interview the Complainant and the Respondent (separately) about what happened; additional interviews may be needed as evidence is uncovered</a:t>
            </a:r>
          </a:p>
          <a:p>
            <a:pPr marL="285750" lvl="1" indent="-285750">
              <a:lnSpc>
                <a:spcPct val="90000"/>
              </a:lnSpc>
              <a:spcAft>
                <a:spcPts val="600"/>
              </a:spcAft>
              <a:buFont typeface="Arial" panose="020B0604020202020204" pitchFamily="34" charset="0"/>
              <a:buChar char="•"/>
            </a:pPr>
            <a:r>
              <a:rPr lang="en-US" sz="1700" dirty="0">
                <a:solidFill>
                  <a:schemeClr val="tx1"/>
                </a:solidFill>
              </a:rPr>
              <a:t>Ask open-ended questions about the incident(s) in the complaint</a:t>
            </a:r>
          </a:p>
          <a:p>
            <a:pPr marL="285750" lvl="2" indent="-285750">
              <a:lnSpc>
                <a:spcPct val="90000"/>
              </a:lnSpc>
              <a:spcAft>
                <a:spcPts val="600"/>
              </a:spcAft>
              <a:buFont typeface="Arial" panose="020B0604020202020204" pitchFamily="34" charset="0"/>
              <a:buChar char="•"/>
            </a:pPr>
            <a:r>
              <a:rPr lang="en-US" sz="1700" dirty="0">
                <a:solidFill>
                  <a:schemeClr val="tx1"/>
                </a:solidFill>
              </a:rPr>
              <a:t>Allow time for follow-up questions, for more details</a:t>
            </a:r>
          </a:p>
          <a:p>
            <a:pPr marL="285750" lvl="2" indent="-285750">
              <a:lnSpc>
                <a:spcPct val="90000"/>
              </a:lnSpc>
              <a:spcAft>
                <a:spcPts val="600"/>
              </a:spcAft>
              <a:buFont typeface="Arial" panose="020B0604020202020204" pitchFamily="34" charset="0"/>
              <a:buChar char="•"/>
            </a:pPr>
            <a:r>
              <a:rPr lang="en-US" sz="1700" dirty="0">
                <a:solidFill>
                  <a:schemeClr val="tx1"/>
                </a:solidFill>
              </a:rPr>
              <a:t>Do not use judgmental or projecting language in questions</a:t>
            </a:r>
          </a:p>
          <a:p>
            <a:pPr marL="285750" lvl="2" indent="-285750">
              <a:lnSpc>
                <a:spcPct val="90000"/>
              </a:lnSpc>
              <a:spcAft>
                <a:spcPts val="600"/>
              </a:spcAft>
              <a:buFont typeface="Arial" panose="020B0604020202020204" pitchFamily="34" charset="0"/>
              <a:buChar char="•"/>
            </a:pPr>
            <a:r>
              <a:rPr lang="en-US" sz="1700" dirty="0">
                <a:solidFill>
                  <a:schemeClr val="tx1"/>
                </a:solidFill>
              </a:rPr>
              <a:t>Asking about how certain events made the interviewee feel is okay</a:t>
            </a:r>
          </a:p>
          <a:p>
            <a:pPr marL="285750" lvl="2" indent="-285750">
              <a:lnSpc>
                <a:spcPct val="90000"/>
              </a:lnSpc>
              <a:spcAft>
                <a:spcPts val="600"/>
              </a:spcAft>
              <a:buFont typeface="Arial" panose="020B0604020202020204" pitchFamily="34" charset="0"/>
              <a:buChar char="•"/>
            </a:pPr>
            <a:r>
              <a:rPr lang="en-US" sz="1700" dirty="0">
                <a:solidFill>
                  <a:schemeClr val="tx1"/>
                </a:solidFill>
              </a:rPr>
              <a:t>Asking sensory questions may also help memory recall</a:t>
            </a:r>
          </a:p>
          <a:p>
            <a:pPr marL="285750" lvl="1" indent="-285750">
              <a:lnSpc>
                <a:spcPct val="90000"/>
              </a:lnSpc>
              <a:spcAft>
                <a:spcPts val="600"/>
              </a:spcAft>
              <a:buFont typeface="Arial" panose="020B0604020202020204" pitchFamily="34" charset="0"/>
              <a:buChar char="•"/>
            </a:pPr>
            <a:r>
              <a:rPr lang="en-US" sz="1700" dirty="0">
                <a:solidFill>
                  <a:schemeClr val="tx1"/>
                </a:solidFill>
              </a:rPr>
              <a:t>Ask each person for the names of potential witnesses for additional interviews</a:t>
            </a:r>
          </a:p>
          <a:p>
            <a:pPr marL="285750" lvl="1" indent="-285750">
              <a:lnSpc>
                <a:spcPct val="90000"/>
              </a:lnSpc>
              <a:spcAft>
                <a:spcPts val="600"/>
              </a:spcAft>
              <a:buFont typeface="Arial" panose="020B0604020202020204" pitchFamily="34" charset="0"/>
              <a:buChar char="•"/>
            </a:pPr>
            <a:r>
              <a:rPr lang="en-US" sz="1700" dirty="0">
                <a:solidFill>
                  <a:schemeClr val="tx1"/>
                </a:solidFill>
              </a:rPr>
              <a:t>Understand the trauma-informed approach to interviewing</a:t>
            </a:r>
          </a:p>
          <a:p>
            <a:pPr marL="118531" indent="0">
              <a:lnSpc>
                <a:spcPct val="90000"/>
              </a:lnSpc>
              <a:spcAft>
                <a:spcPts val="600"/>
              </a:spcAft>
              <a:buNone/>
            </a:pPr>
            <a:endParaRPr lang="en-US" sz="1700" dirty="0"/>
          </a:p>
        </p:txBody>
      </p:sp>
    </p:spTree>
    <p:extLst>
      <p:ext uri="{BB962C8B-B14F-4D97-AF65-F5344CB8AC3E}">
        <p14:creationId xmlns:p14="http://schemas.microsoft.com/office/powerpoint/2010/main" val="3530150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1000"/>
                                        <p:tgtEl>
                                          <p:spTgt spid="4">
                                            <p:txEl>
                                              <p:pRg st="6" end="6"/>
                                            </p:txEl>
                                          </p:spTgt>
                                        </p:tgtEl>
                                      </p:cBhvr>
                                    </p:animEffect>
                                    <p:anim calcmode="lin" valueType="num">
                                      <p:cBhvr>
                                        <p:cTn id="4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anim calcmode="lin" valueType="num">
                                      <p:cBhvr>
                                        <p:cTn id="4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1000"/>
                                        <p:tgtEl>
                                          <p:spTgt spid="4">
                                            <p:txEl>
                                              <p:pRg st="8" end="8"/>
                                            </p:txEl>
                                          </p:spTgt>
                                        </p:tgtEl>
                                      </p:cBhvr>
                                    </p:animEffect>
                                    <p:anim calcmode="lin" valueType="num">
                                      <p:cBhvr>
                                        <p:cTn id="5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1000"/>
                                        <p:tgtEl>
                                          <p:spTgt spid="4">
                                            <p:txEl>
                                              <p:pRg st="9" end="9"/>
                                            </p:txEl>
                                          </p:spTgt>
                                        </p:tgtEl>
                                      </p:cBhvr>
                                    </p:animEffect>
                                    <p:anim calcmode="lin" valueType="num">
                                      <p:cBhvr>
                                        <p:cTn id="5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Effect transition="in" filter="fade">
                                      <p:cBhvr>
                                        <p:cTn id="61" dur="1000"/>
                                        <p:tgtEl>
                                          <p:spTgt spid="4">
                                            <p:txEl>
                                              <p:pRg st="10" end="10"/>
                                            </p:txEl>
                                          </p:spTgt>
                                        </p:tgtEl>
                                      </p:cBhvr>
                                    </p:animEffect>
                                    <p:anim calcmode="lin" valueType="num">
                                      <p:cBhvr>
                                        <p:cTn id="6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E455C1-EA6D-4A31-9BE0-A7C9A6E9CA06}"/>
              </a:ext>
            </a:extLst>
          </p:cNvPr>
          <p:cNvSpPr>
            <a:spLocks noGrp="1"/>
          </p:cNvSpPr>
          <p:nvPr>
            <p:ph type="body" idx="1"/>
          </p:nvPr>
        </p:nvSpPr>
        <p:spPr/>
        <p:txBody>
          <a:bodyPr>
            <a:normAutofit fontScale="92500"/>
          </a:bodyPr>
          <a:lstStyle/>
          <a:p>
            <a:pPr marL="118531" indent="0">
              <a:lnSpc>
                <a:spcPct val="90000"/>
              </a:lnSpc>
              <a:spcAft>
                <a:spcPts val="600"/>
              </a:spcAft>
              <a:buNone/>
            </a:pPr>
            <a:r>
              <a:rPr lang="en-US" sz="1900" b="1"/>
              <a:t>How To Conduct Investigation</a:t>
            </a:r>
          </a:p>
          <a:p>
            <a:pPr>
              <a:lnSpc>
                <a:spcPct val="90000"/>
              </a:lnSpc>
              <a:spcAft>
                <a:spcPts val="600"/>
              </a:spcAft>
            </a:pPr>
            <a:r>
              <a:rPr lang="en-US" sz="1900"/>
              <a:t>Gather any other relevant documentation available, such as documents, files, audio and video recordings, security camera footage, entry/exit logs, text messages, emails, social media posts, physical evidence, police reports, diary entries, etc. </a:t>
            </a:r>
          </a:p>
          <a:p>
            <a:pPr lvl="1">
              <a:lnSpc>
                <a:spcPct val="90000"/>
              </a:lnSpc>
              <a:spcAft>
                <a:spcPts val="600"/>
              </a:spcAft>
            </a:pPr>
            <a:r>
              <a:rPr lang="en-US" sz="1900">
                <a:solidFill>
                  <a:schemeClr val="accent4">
                    <a:lumMod val="10000"/>
                  </a:schemeClr>
                </a:solidFill>
              </a:rPr>
              <a:t>You cannot request privileged information, such as medical records, educational records, or correspondence between a party and their lawyer—but a person may voluntarily offer this information</a:t>
            </a:r>
          </a:p>
          <a:p>
            <a:pPr lvl="1">
              <a:lnSpc>
                <a:spcPct val="90000"/>
              </a:lnSpc>
              <a:spcAft>
                <a:spcPts val="600"/>
              </a:spcAft>
            </a:pPr>
            <a:r>
              <a:rPr lang="en-US" sz="1900">
                <a:solidFill>
                  <a:schemeClr val="accent4">
                    <a:lumMod val="10000"/>
                  </a:schemeClr>
                </a:solidFill>
              </a:rPr>
              <a:t>Think about what kinds of evidence could potentially corroborate the statements made in the interviews, and ask for if from interviewees</a:t>
            </a:r>
          </a:p>
          <a:p>
            <a:pPr lvl="1">
              <a:lnSpc>
                <a:spcPct val="90000"/>
              </a:lnSpc>
              <a:spcAft>
                <a:spcPts val="600"/>
              </a:spcAft>
            </a:pPr>
            <a:r>
              <a:rPr lang="en-US" sz="1900">
                <a:solidFill>
                  <a:schemeClr val="accent4">
                    <a:lumMod val="10000"/>
                  </a:schemeClr>
                </a:solidFill>
              </a:rPr>
              <a:t>If a search is necessary, remember it must comply with 4</a:t>
            </a:r>
            <a:r>
              <a:rPr lang="en-US" sz="1900" baseline="30000">
                <a:solidFill>
                  <a:schemeClr val="accent4">
                    <a:lumMod val="10000"/>
                  </a:schemeClr>
                </a:solidFill>
              </a:rPr>
              <a:t>th</a:t>
            </a:r>
            <a:r>
              <a:rPr lang="en-US" sz="1900">
                <a:solidFill>
                  <a:schemeClr val="accent4">
                    <a:lumMod val="10000"/>
                  </a:schemeClr>
                </a:solidFill>
              </a:rPr>
              <a:t> Amendment rights</a:t>
            </a:r>
          </a:p>
          <a:p>
            <a:pPr>
              <a:lnSpc>
                <a:spcPct val="90000"/>
              </a:lnSpc>
              <a:spcAft>
                <a:spcPts val="600"/>
              </a:spcAft>
            </a:pPr>
            <a:r>
              <a:rPr lang="en-US" sz="1900"/>
              <a:t>Once compiled, send all evidence to Complainant and Respondent (and their advisors) with plenty of time--at least 10 days--to meaningfully respond</a:t>
            </a:r>
          </a:p>
          <a:p>
            <a:pPr>
              <a:lnSpc>
                <a:spcPct val="90000"/>
              </a:lnSpc>
              <a:spcAft>
                <a:spcPts val="600"/>
              </a:spcAft>
            </a:pPr>
            <a:r>
              <a:rPr lang="en-US" sz="1900"/>
              <a:t>Do not judge credibility of any parties or their statements, but document details that   do/do not align with other parties’ accounts and other evidence</a:t>
            </a:r>
          </a:p>
          <a:p>
            <a:pPr marL="118531" indent="0">
              <a:lnSpc>
                <a:spcPct val="90000"/>
              </a:lnSpc>
              <a:spcAft>
                <a:spcPts val="600"/>
              </a:spcAft>
              <a:buNone/>
            </a:pPr>
            <a:endParaRPr lang="en-US" sz="1900"/>
          </a:p>
        </p:txBody>
      </p:sp>
      <p:sp>
        <p:nvSpPr>
          <p:cNvPr id="2" name="Title 1">
            <a:extLst>
              <a:ext uri="{FF2B5EF4-FFF2-40B4-BE49-F238E27FC236}">
                <a16:creationId xmlns:a16="http://schemas.microsoft.com/office/drawing/2014/main" id="{57C58B59-801E-493E-A51E-3D4A24140BDD}"/>
              </a:ext>
            </a:extLst>
          </p:cNvPr>
          <p:cNvSpPr>
            <a:spLocks noGrp="1"/>
          </p:cNvSpPr>
          <p:nvPr>
            <p:ph type="title"/>
          </p:nvPr>
        </p:nvSpPr>
        <p:spPr/>
        <p:txBody>
          <a:bodyPr anchor="ctr">
            <a:normAutofit/>
          </a:bodyPr>
          <a:lstStyle/>
          <a:p>
            <a:r>
              <a:rPr lang="en-US" dirty="0"/>
              <a:t>Investigation</a:t>
            </a:r>
          </a:p>
        </p:txBody>
      </p:sp>
    </p:spTree>
    <p:extLst>
      <p:ext uri="{BB962C8B-B14F-4D97-AF65-F5344CB8AC3E}">
        <p14:creationId xmlns:p14="http://schemas.microsoft.com/office/powerpoint/2010/main" val="1136497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946B7BF1-3BEA-4145-9F93-60740581953C}"/>
              </a:ext>
            </a:extLst>
          </p:cNvPr>
          <p:cNvSpPr>
            <a:spLocks noGrp="1"/>
          </p:cNvSpPr>
          <p:nvPr>
            <p:ph type="body" idx="1"/>
          </p:nvPr>
        </p:nvSpPr>
        <p:spPr/>
        <p:txBody>
          <a:bodyPr wrap="square" anchor="t">
            <a:normAutofit/>
          </a:bodyPr>
          <a:lstStyle/>
          <a:p>
            <a:pPr marL="457200" indent="-457200"/>
            <a:r>
              <a:rPr lang="en-US"/>
              <a:t>Introduce yourself and explain your purpose</a:t>
            </a:r>
          </a:p>
          <a:p>
            <a:pPr marL="457200" indent="-457200"/>
            <a:r>
              <a:rPr lang="en-US"/>
              <a:t>Do not promise confidentiality, you cannot guarantee it</a:t>
            </a:r>
          </a:p>
          <a:p>
            <a:pPr marL="457200" indent="-457200"/>
            <a:r>
              <a:rPr lang="en-US"/>
              <a:t>Allow witnesses to fully answer questions before you speak again</a:t>
            </a:r>
          </a:p>
          <a:p>
            <a:pPr marL="457200" indent="-457200"/>
            <a:r>
              <a:rPr lang="en-US"/>
              <a:t>Do not put words in the witnesses mouth</a:t>
            </a:r>
          </a:p>
          <a:p>
            <a:pPr marL="457200" indent="-457200"/>
            <a:r>
              <a:rPr lang="en-US"/>
              <a:t>Ask open ended questions first and then ask leading questions to confirm your understanding of the facts</a:t>
            </a:r>
          </a:p>
          <a:p>
            <a:endParaRPr lang="en-US"/>
          </a:p>
        </p:txBody>
      </p:sp>
      <p:sp>
        <p:nvSpPr>
          <p:cNvPr id="3" name="Text Placeholder 2">
            <a:extLst>
              <a:ext uri="{FF2B5EF4-FFF2-40B4-BE49-F238E27FC236}">
                <a16:creationId xmlns:a16="http://schemas.microsoft.com/office/drawing/2014/main" id="{815A5C2A-4265-48FC-AB39-685176ED35A0}"/>
              </a:ext>
            </a:extLst>
          </p:cNvPr>
          <p:cNvSpPr>
            <a:spLocks noGrp="1"/>
          </p:cNvSpPr>
          <p:nvPr>
            <p:ph type="body" idx="2"/>
          </p:nvPr>
        </p:nvSpPr>
        <p:spPr/>
        <p:txBody>
          <a:bodyPr wrap="square" anchor="t">
            <a:normAutofit/>
          </a:bodyPr>
          <a:lstStyle/>
          <a:p>
            <a:pPr marL="457200" indent="-457200">
              <a:buFont typeface="Arial" panose="020B0604020202020204" pitchFamily="34" charset="0"/>
              <a:buChar char="•"/>
            </a:pPr>
            <a:r>
              <a:rPr lang="en-US"/>
              <a:t>Don’t be afraid to ask uncomfortable questions</a:t>
            </a:r>
          </a:p>
          <a:p>
            <a:pPr marL="457200" indent="-457200">
              <a:buFont typeface="Arial" panose="020B0604020202020204" pitchFamily="34" charset="0"/>
              <a:buChar char="•"/>
            </a:pPr>
            <a:r>
              <a:rPr lang="en-US"/>
              <a:t>End the interview by letting them know the following:</a:t>
            </a:r>
          </a:p>
          <a:p>
            <a:pPr marL="914400" lvl="1" indent="-457200">
              <a:buFont typeface="Arial" panose="020B0604020202020204" pitchFamily="34" charset="0"/>
              <a:buChar char="•"/>
            </a:pPr>
            <a:r>
              <a:rPr lang="en-US" sz="2000">
                <a:solidFill>
                  <a:schemeClr val="accent4">
                    <a:lumMod val="10000"/>
                  </a:schemeClr>
                </a:solidFill>
              </a:rPr>
              <a:t>When you expect to be done with the investigation</a:t>
            </a:r>
          </a:p>
          <a:p>
            <a:pPr marL="914400" lvl="1" indent="-457200">
              <a:buFont typeface="Arial" panose="020B0604020202020204" pitchFamily="34" charset="0"/>
              <a:buChar char="•"/>
            </a:pPr>
            <a:r>
              <a:rPr lang="en-US" sz="2000">
                <a:solidFill>
                  <a:schemeClr val="accent4">
                    <a:lumMod val="10000"/>
                  </a:schemeClr>
                </a:solidFill>
              </a:rPr>
              <a:t>What your steps are after the investigation</a:t>
            </a:r>
          </a:p>
          <a:p>
            <a:pPr marL="914400" lvl="1" indent="-457200">
              <a:buFont typeface="Arial" panose="020B0604020202020204" pitchFamily="34" charset="0"/>
              <a:buChar char="•"/>
            </a:pPr>
            <a:r>
              <a:rPr lang="en-US" sz="2000">
                <a:solidFill>
                  <a:schemeClr val="accent4">
                    <a:lumMod val="10000"/>
                  </a:schemeClr>
                </a:solidFill>
              </a:rPr>
              <a:t>Whether they will be informed of the outcome of the investigation</a:t>
            </a:r>
          </a:p>
          <a:p>
            <a:pPr marL="914400" lvl="1" indent="-457200">
              <a:buFont typeface="Arial" panose="020B0604020202020204" pitchFamily="34" charset="0"/>
              <a:buChar char="•"/>
            </a:pPr>
            <a:r>
              <a:rPr lang="en-US" sz="2000">
                <a:solidFill>
                  <a:schemeClr val="accent4">
                    <a:lumMod val="10000"/>
                  </a:schemeClr>
                </a:solidFill>
              </a:rPr>
              <a:t>Whether you may need to interview them a 2</a:t>
            </a:r>
            <a:r>
              <a:rPr lang="en-US" sz="2000" baseline="30000">
                <a:solidFill>
                  <a:schemeClr val="accent4">
                    <a:lumMod val="10000"/>
                  </a:schemeClr>
                </a:solidFill>
              </a:rPr>
              <a:t>nd</a:t>
            </a:r>
            <a:r>
              <a:rPr lang="en-US" sz="2000">
                <a:solidFill>
                  <a:schemeClr val="accent4">
                    <a:lumMod val="10000"/>
                  </a:schemeClr>
                </a:solidFill>
              </a:rPr>
              <a:t> time</a:t>
            </a:r>
          </a:p>
        </p:txBody>
      </p:sp>
      <p:sp>
        <p:nvSpPr>
          <p:cNvPr id="4" name="Title 3">
            <a:extLst>
              <a:ext uri="{FF2B5EF4-FFF2-40B4-BE49-F238E27FC236}">
                <a16:creationId xmlns:a16="http://schemas.microsoft.com/office/drawing/2014/main" id="{FE232358-0110-431B-916B-EEC6602CBABB}"/>
              </a:ext>
            </a:extLst>
          </p:cNvPr>
          <p:cNvSpPr>
            <a:spLocks noGrp="1"/>
          </p:cNvSpPr>
          <p:nvPr>
            <p:ph type="title"/>
          </p:nvPr>
        </p:nvSpPr>
        <p:spPr/>
        <p:txBody>
          <a:bodyPr wrap="square" anchor="b">
            <a:normAutofit/>
          </a:bodyPr>
          <a:lstStyle/>
          <a:p>
            <a:r>
              <a:rPr lang="en-US" dirty="0"/>
              <a:t>Tips for handling witnesses</a:t>
            </a:r>
          </a:p>
        </p:txBody>
      </p:sp>
    </p:spTree>
    <p:extLst>
      <p:ext uri="{BB962C8B-B14F-4D97-AF65-F5344CB8AC3E}">
        <p14:creationId xmlns:p14="http://schemas.microsoft.com/office/powerpoint/2010/main" val="372871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A10DB4-FC22-4F46-A4F7-E6E605067258}"/>
              </a:ext>
            </a:extLst>
          </p:cNvPr>
          <p:cNvSpPr>
            <a:spLocks noGrp="1"/>
          </p:cNvSpPr>
          <p:nvPr>
            <p:ph type="sldNum" sz="quarter" idx="10"/>
          </p:nvPr>
        </p:nvSpPr>
        <p:spPr/>
        <p:txBody>
          <a:bodyPr/>
          <a:lstStyle/>
          <a:p>
            <a:pPr algn="l"/>
            <a:fld id="{B6894335-F525-4914-9E22-99B7469D876C}" type="slidenum">
              <a:rPr lang="en-US" smtClean="0"/>
              <a:pPr algn="l"/>
              <a:t>47</a:t>
            </a:fld>
            <a:r>
              <a:rPr lang="en-US"/>
              <a:t> | © Copyright 2019. Kriha Boucek LLC. Attorney Advertising</a:t>
            </a:r>
            <a:endParaRPr lang="en-US" dirty="0"/>
          </a:p>
        </p:txBody>
      </p:sp>
      <p:sp>
        <p:nvSpPr>
          <p:cNvPr id="3" name="Text Placeholder 2">
            <a:extLst>
              <a:ext uri="{FF2B5EF4-FFF2-40B4-BE49-F238E27FC236}">
                <a16:creationId xmlns:a16="http://schemas.microsoft.com/office/drawing/2014/main" id="{65D87EBD-2853-4EB4-8917-CB1EB3B9D6C7}"/>
              </a:ext>
            </a:extLst>
          </p:cNvPr>
          <p:cNvSpPr>
            <a:spLocks noGrp="1"/>
          </p:cNvSpPr>
          <p:nvPr>
            <p:ph type="body" sz="quarter" idx="11"/>
          </p:nvPr>
        </p:nvSpPr>
        <p:spPr>
          <a:xfrm>
            <a:off x="800100" y="765544"/>
            <a:ext cx="9192985" cy="656853"/>
          </a:xfrm>
        </p:spPr>
        <p:txBody>
          <a:bodyPr>
            <a:normAutofit lnSpcReduction="10000"/>
          </a:bodyPr>
          <a:lstStyle/>
          <a:p>
            <a:r>
              <a:rPr lang="en-US" dirty="0"/>
              <a:t>Additional Considerations for Witnesses</a:t>
            </a:r>
          </a:p>
        </p:txBody>
      </p:sp>
      <p:sp>
        <p:nvSpPr>
          <p:cNvPr id="4" name="Text Placeholder 3">
            <a:extLst>
              <a:ext uri="{FF2B5EF4-FFF2-40B4-BE49-F238E27FC236}">
                <a16:creationId xmlns:a16="http://schemas.microsoft.com/office/drawing/2014/main" id="{9FC844F7-64A3-404D-94DB-7C7FD72FE699}"/>
              </a:ext>
            </a:extLst>
          </p:cNvPr>
          <p:cNvSpPr>
            <a:spLocks noGrp="1"/>
          </p:cNvSpPr>
          <p:nvPr>
            <p:ph type="body" sz="quarter" idx="12"/>
          </p:nvPr>
        </p:nvSpPr>
        <p:spPr/>
        <p:txBody>
          <a:bodyPr/>
          <a:lstStyle/>
          <a:p>
            <a:pPr marL="457200" indent="-457200">
              <a:buClrTx/>
              <a:buFont typeface="+mj-lt"/>
              <a:buAutoNum type="alphaUcPeriod"/>
            </a:pPr>
            <a:r>
              <a:rPr lang="en-US" dirty="0"/>
              <a:t>Should you record the interview?</a:t>
            </a:r>
          </a:p>
          <a:p>
            <a:pPr marL="457200" indent="-457200">
              <a:buClrTx/>
              <a:buFont typeface="+mj-lt"/>
              <a:buAutoNum type="alphaUcPeriod"/>
            </a:pPr>
            <a:endParaRPr lang="en-US" dirty="0"/>
          </a:p>
          <a:p>
            <a:pPr marL="457200" indent="-457200">
              <a:buClrTx/>
              <a:buFont typeface="+mj-lt"/>
              <a:buAutoNum type="alphaUcPeriod"/>
            </a:pPr>
            <a:r>
              <a:rPr lang="en-US" dirty="0"/>
              <a:t>Should you have the witness sign a statement?</a:t>
            </a:r>
          </a:p>
          <a:p>
            <a:pPr marL="457200" indent="-457200">
              <a:buClrTx/>
              <a:buFont typeface="+mj-lt"/>
              <a:buAutoNum type="alphaUcPeriod"/>
            </a:pPr>
            <a:endParaRPr lang="en-US" dirty="0"/>
          </a:p>
          <a:p>
            <a:pPr marL="457200" indent="-457200">
              <a:buClrTx/>
              <a:buFont typeface="+mj-lt"/>
              <a:buAutoNum type="alphaUcPeriod"/>
            </a:pPr>
            <a:r>
              <a:rPr lang="en-US" dirty="0"/>
              <a:t>For student witnesses, should parents be involved?</a:t>
            </a:r>
          </a:p>
          <a:p>
            <a:pPr marL="457200" indent="-457200">
              <a:buClrTx/>
              <a:buFont typeface="+mj-lt"/>
              <a:buAutoNum type="alphaUcPeriod"/>
            </a:pPr>
            <a:endParaRPr lang="en-US" dirty="0"/>
          </a:p>
          <a:p>
            <a:pPr marL="457200" indent="-457200">
              <a:buClrTx/>
              <a:buFont typeface="+mj-lt"/>
              <a:buAutoNum type="alphaUcPeriod"/>
            </a:pPr>
            <a:r>
              <a:rPr lang="en-US" dirty="0"/>
              <a:t>For staff witnesses, should union representatives be involved?</a:t>
            </a:r>
          </a:p>
          <a:p>
            <a:pPr marL="457200" indent="-457200">
              <a:buClrTx/>
              <a:buFont typeface="+mj-lt"/>
              <a:buAutoNum type="alphaUcPeriod"/>
            </a:pPr>
            <a:endParaRPr lang="en-US" dirty="0"/>
          </a:p>
          <a:p>
            <a:pPr marL="457200" indent="-457200">
              <a:buClrTx/>
              <a:buFont typeface="+mj-lt"/>
              <a:buAutoNum type="alphaUcPeriod"/>
            </a:pPr>
            <a:r>
              <a:rPr lang="en-US" dirty="0"/>
              <a:t>Should the employee be placed on leave during an investigation?</a:t>
            </a:r>
          </a:p>
          <a:p>
            <a:pPr marL="457200" indent="-457200">
              <a:buClrTx/>
              <a:buFont typeface="+mj-lt"/>
              <a:buAutoNum type="alphaUcPeriod"/>
            </a:pPr>
            <a:endParaRPr lang="en-US" dirty="0"/>
          </a:p>
          <a:p>
            <a:pPr marL="457200" indent="-457200">
              <a:buClrTx/>
              <a:buFont typeface="+mj-lt"/>
              <a:buAutoNum type="alphaUcPeriod"/>
            </a:pPr>
            <a:r>
              <a:rPr lang="en-US" dirty="0"/>
              <a:t>Should you involve law enforcement or DCFS?</a:t>
            </a:r>
          </a:p>
          <a:p>
            <a:pPr marL="457200" indent="-457200">
              <a:buClrTx/>
              <a:buFont typeface="+mj-lt"/>
              <a:buAutoNum type="alphaUcPeriod"/>
            </a:pPr>
            <a:endParaRPr lang="en-US" dirty="0"/>
          </a:p>
          <a:p>
            <a:pPr marL="457200" indent="-457200">
              <a:buClrTx/>
              <a:buFont typeface="+mj-lt"/>
              <a:buAutoNum type="alphaUcPeriod"/>
            </a:pPr>
            <a:endParaRPr lang="en-US" dirty="0"/>
          </a:p>
          <a:p>
            <a:pPr marL="457200" indent="-457200">
              <a:buClrTx/>
              <a:buFont typeface="+mj-lt"/>
              <a:buAutoNum type="alphaUcPeriod"/>
            </a:pPr>
            <a:endParaRPr lang="en-US" dirty="0"/>
          </a:p>
          <a:p>
            <a:pPr marL="457200" indent="-457200">
              <a:buFont typeface="+mj-lt"/>
              <a:buAutoNum type="alphaUcPeriod"/>
            </a:pPr>
            <a:endParaRPr lang="en-US" dirty="0"/>
          </a:p>
        </p:txBody>
      </p:sp>
    </p:spTree>
    <p:extLst>
      <p:ext uri="{BB962C8B-B14F-4D97-AF65-F5344CB8AC3E}">
        <p14:creationId xmlns:p14="http://schemas.microsoft.com/office/powerpoint/2010/main" val="3550570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61BAE4-7BDE-45CA-92BD-5AECD7951803}"/>
              </a:ext>
            </a:extLst>
          </p:cNvPr>
          <p:cNvSpPr>
            <a:spLocks noGrp="1"/>
          </p:cNvSpPr>
          <p:nvPr>
            <p:ph type="body" sz="quarter" idx="11"/>
          </p:nvPr>
        </p:nvSpPr>
        <p:spPr/>
        <p:txBody>
          <a:bodyPr>
            <a:normAutofit fontScale="92500" lnSpcReduction="20000"/>
          </a:bodyPr>
          <a:lstStyle/>
          <a:p>
            <a:r>
              <a:rPr lang="en-US" dirty="0"/>
              <a:t>Interviewing the Respondent</a:t>
            </a:r>
          </a:p>
        </p:txBody>
      </p:sp>
      <p:sp>
        <p:nvSpPr>
          <p:cNvPr id="3" name="Text Placeholder 2">
            <a:extLst>
              <a:ext uri="{FF2B5EF4-FFF2-40B4-BE49-F238E27FC236}">
                <a16:creationId xmlns:a16="http://schemas.microsoft.com/office/drawing/2014/main" id="{2E8E966F-986B-4FE2-B74C-DA2223E8F431}"/>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dirty="0"/>
              <a:t>Union members are entitled to Union representatives if the investigation could result in discipline</a:t>
            </a:r>
          </a:p>
          <a:p>
            <a:pPr marL="457200" indent="-457200">
              <a:buFont typeface="Arial" panose="020B0604020202020204" pitchFamily="34" charset="0"/>
              <a:buChar char="•"/>
            </a:pPr>
            <a:r>
              <a:rPr lang="en-US" dirty="0"/>
              <a:t>Ask about their knowledge of the complaint</a:t>
            </a:r>
          </a:p>
          <a:p>
            <a:pPr marL="457200" indent="-457200">
              <a:buFont typeface="Arial" panose="020B0604020202020204" pitchFamily="34" charset="0"/>
              <a:buChar char="•"/>
            </a:pPr>
            <a:r>
              <a:rPr lang="en-US" dirty="0"/>
              <a:t>Ask about their relationship with the complainant</a:t>
            </a:r>
          </a:p>
          <a:p>
            <a:pPr marL="457200" indent="-457200">
              <a:buFont typeface="Arial" panose="020B0604020202020204" pitchFamily="34" charset="0"/>
              <a:buChar char="•"/>
            </a:pPr>
            <a:r>
              <a:rPr lang="en-US" dirty="0"/>
              <a:t>Ask open ended questions and get as much detail as possible</a:t>
            </a:r>
          </a:p>
          <a:p>
            <a:pPr marL="457200" indent="-457200">
              <a:buFont typeface="Arial" panose="020B0604020202020204" pitchFamily="34" charset="0"/>
              <a:buChar char="•"/>
            </a:pPr>
            <a:r>
              <a:rPr lang="en-US" dirty="0"/>
              <a:t>Ask if they know of witnesses that can corroborate their side of the story</a:t>
            </a:r>
          </a:p>
        </p:txBody>
      </p:sp>
    </p:spTree>
    <p:extLst>
      <p:ext uri="{BB962C8B-B14F-4D97-AF65-F5344CB8AC3E}">
        <p14:creationId xmlns:p14="http://schemas.microsoft.com/office/powerpoint/2010/main" val="2341804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61BAE4-7BDE-45CA-92BD-5AECD7951803}"/>
              </a:ext>
            </a:extLst>
          </p:cNvPr>
          <p:cNvSpPr>
            <a:spLocks noGrp="1"/>
          </p:cNvSpPr>
          <p:nvPr>
            <p:ph type="body" sz="quarter" idx="11"/>
          </p:nvPr>
        </p:nvSpPr>
        <p:spPr/>
        <p:txBody>
          <a:bodyPr>
            <a:normAutofit fontScale="92500" lnSpcReduction="20000"/>
          </a:bodyPr>
          <a:lstStyle/>
          <a:p>
            <a:r>
              <a:rPr lang="en-US" dirty="0"/>
              <a:t>Corey’s Law and Student Interviews</a:t>
            </a:r>
          </a:p>
        </p:txBody>
      </p:sp>
      <p:sp>
        <p:nvSpPr>
          <p:cNvPr id="3" name="Text Placeholder 2">
            <a:extLst>
              <a:ext uri="{FF2B5EF4-FFF2-40B4-BE49-F238E27FC236}">
                <a16:creationId xmlns:a16="http://schemas.microsoft.com/office/drawing/2014/main" id="{2E8E966F-986B-4FE2-B74C-DA2223E8F431}"/>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dirty="0"/>
              <a:t>Corey’s Law, 105 ILCS 5/22-85, was passed as the result of a student suicide after the student was interview by a school resource officer and threatened with criminal charges</a:t>
            </a:r>
          </a:p>
          <a:p>
            <a:pPr marL="457200" indent="-457200">
              <a:buFont typeface="Arial" panose="020B0604020202020204" pitchFamily="34" charset="0"/>
              <a:buChar char="•"/>
            </a:pPr>
            <a:r>
              <a:rPr lang="en-US" dirty="0"/>
              <a:t>The law requires notice to parents before a student is interviewed by law enforcement, an SRO, or school security personnel</a:t>
            </a:r>
          </a:p>
          <a:p>
            <a:pPr marL="457200" indent="-457200">
              <a:buFont typeface="Arial" panose="020B0604020202020204" pitchFamily="34" charset="0"/>
              <a:buChar char="•"/>
            </a:pPr>
            <a:r>
              <a:rPr lang="en-US" dirty="0"/>
              <a:t>Must make reasonable efforts to allow parents to be present for interview</a:t>
            </a:r>
          </a:p>
        </p:txBody>
      </p:sp>
    </p:spTree>
    <p:extLst>
      <p:ext uri="{BB962C8B-B14F-4D97-AF65-F5344CB8AC3E}">
        <p14:creationId xmlns:p14="http://schemas.microsoft.com/office/powerpoint/2010/main" val="61896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633CA9F2-954B-43F9-BE91-180539D60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31" y="156421"/>
            <a:ext cx="8141769" cy="6119807"/>
          </a:xfrm>
          <a:prstGeom prst="rect">
            <a:avLst/>
          </a:prstGeom>
        </p:spPr>
      </p:pic>
      <p:sp>
        <p:nvSpPr>
          <p:cNvPr id="7" name="Title 1">
            <a:extLst>
              <a:ext uri="{FF2B5EF4-FFF2-40B4-BE49-F238E27FC236}">
                <a16:creationId xmlns:a16="http://schemas.microsoft.com/office/drawing/2014/main" id="{38C131E1-403C-4517-BB5D-99CAB8C16F4D}"/>
              </a:ext>
            </a:extLst>
          </p:cNvPr>
          <p:cNvSpPr txBox="1">
            <a:spLocks/>
          </p:cNvSpPr>
          <p:nvPr/>
        </p:nvSpPr>
        <p:spPr>
          <a:xfrm>
            <a:off x="7372351" y="581772"/>
            <a:ext cx="4819650" cy="5000625"/>
          </a:xfrm>
          <a:prstGeom prst="rect">
            <a:avLst/>
          </a:prstGeom>
          <a:solidFill>
            <a:sysClr val="window" lastClr="FFFFFF">
              <a:alpha val="87000"/>
            </a:sys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Title IX of the Education Amendments Act of 1972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20 U.S.C. §1681</a:t>
            </a:r>
          </a:p>
          <a:p>
            <a:pPr marL="0" marR="0" lvl="0" indent="0" algn="ctr" defTabSz="914400" rtl="0" eaLnBrk="1" fontAlgn="auto" latinLnBrk="0" hangingPunct="1">
              <a:lnSpc>
                <a:spcPct val="90000"/>
              </a:lnSpc>
              <a:spcBef>
                <a:spcPts val="600"/>
              </a:spcBef>
              <a:spcAft>
                <a:spcPts val="0"/>
              </a:spcAft>
              <a:buClrTx/>
              <a:buSzTx/>
              <a:buFontTx/>
              <a:buNone/>
              <a:tabLst/>
              <a:defRPr/>
            </a:pPr>
            <a:r>
              <a:rPr lang="en-US" sz="2800" dirty="0">
                <a:solidFill>
                  <a:sysClr val="windowText" lastClr="000000"/>
                </a:solidFill>
              </a:rPr>
              <a:t>Signed on June 23, 1972</a:t>
            </a:r>
            <a:endPar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33209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2FBCF-4003-4F47-B79F-578615AD50C1}"/>
              </a:ext>
            </a:extLst>
          </p:cNvPr>
          <p:cNvSpPr>
            <a:spLocks noGrp="1"/>
          </p:cNvSpPr>
          <p:nvPr>
            <p:ph type="body" sz="quarter" idx="11"/>
          </p:nvPr>
        </p:nvSpPr>
        <p:spPr/>
        <p:txBody>
          <a:bodyPr>
            <a:normAutofit fontScale="92500" lnSpcReduction="20000"/>
          </a:bodyPr>
          <a:lstStyle/>
          <a:p>
            <a:r>
              <a:rPr lang="en-US" dirty="0"/>
              <a:t>Atwell Notice/Garrity Warning</a:t>
            </a:r>
          </a:p>
        </p:txBody>
      </p:sp>
      <p:sp>
        <p:nvSpPr>
          <p:cNvPr id="3" name="Text Placeholder 2">
            <a:extLst>
              <a:ext uri="{FF2B5EF4-FFF2-40B4-BE49-F238E27FC236}">
                <a16:creationId xmlns:a16="http://schemas.microsoft.com/office/drawing/2014/main" id="{BBEBCDD6-9F16-4073-AE6E-797C6F67632F}"/>
              </a:ext>
            </a:extLst>
          </p:cNvPr>
          <p:cNvSpPr>
            <a:spLocks noGrp="1"/>
          </p:cNvSpPr>
          <p:nvPr>
            <p:ph type="body" sz="quarter" idx="12"/>
          </p:nvPr>
        </p:nvSpPr>
        <p:spPr/>
        <p:txBody>
          <a:bodyPr>
            <a:normAutofit/>
          </a:bodyPr>
          <a:lstStyle/>
          <a:p>
            <a:r>
              <a:rPr lang="en-US" dirty="0"/>
              <a:t>Public employees do not have the right to remain silent.  You can compel them to talk to you about the information contained in the complaint, even if the complaint involves criminal activity.  However, you must give them a warning that explains that the information they share with you cannot be used against them to prosecute them.</a:t>
            </a:r>
          </a:p>
        </p:txBody>
      </p:sp>
    </p:spTree>
    <p:extLst>
      <p:ext uri="{BB962C8B-B14F-4D97-AF65-F5344CB8AC3E}">
        <p14:creationId xmlns:p14="http://schemas.microsoft.com/office/powerpoint/2010/main" val="2749076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42E9AC-4108-4A28-B872-775900605500}"/>
              </a:ext>
            </a:extLst>
          </p:cNvPr>
          <p:cNvSpPr>
            <a:spLocks noGrp="1"/>
          </p:cNvSpPr>
          <p:nvPr>
            <p:ph type="body" sz="quarter" idx="11"/>
          </p:nvPr>
        </p:nvSpPr>
        <p:spPr/>
        <p:txBody>
          <a:bodyPr>
            <a:normAutofit lnSpcReduction="10000"/>
          </a:bodyPr>
          <a:lstStyle/>
          <a:p>
            <a:r>
              <a:rPr lang="en-US" dirty="0"/>
              <a:t>Collection of Other Artifacts</a:t>
            </a:r>
          </a:p>
        </p:txBody>
      </p:sp>
      <p:sp>
        <p:nvSpPr>
          <p:cNvPr id="5" name="Text Placeholder 4">
            <a:extLst>
              <a:ext uri="{FF2B5EF4-FFF2-40B4-BE49-F238E27FC236}">
                <a16:creationId xmlns:a16="http://schemas.microsoft.com/office/drawing/2014/main" id="{EBCA715F-1D4A-48DC-91F0-C899BA80A962}"/>
              </a:ext>
            </a:extLst>
          </p:cNvPr>
          <p:cNvSpPr>
            <a:spLocks noGrp="1"/>
          </p:cNvSpPr>
          <p:nvPr>
            <p:ph type="body" sz="quarter" idx="12"/>
          </p:nvPr>
        </p:nvSpPr>
        <p:spPr/>
        <p:txBody>
          <a:bodyPr/>
          <a:lstStyle/>
          <a:p>
            <a:pPr marL="457200" indent="-457200">
              <a:buFont typeface="Arial" panose="020B0604020202020204" pitchFamily="34" charset="0"/>
              <a:buChar char="•"/>
            </a:pPr>
            <a:r>
              <a:rPr lang="en-US" dirty="0"/>
              <a:t>You have the right to search and seize items that are stored in workplace related areas (desk, file cabinets, classroom closets, district technology) as long as the employee does not have a reasonable expectation of privacy in those areas</a:t>
            </a:r>
          </a:p>
          <a:p>
            <a:pPr marL="457200" indent="-457200">
              <a:buFont typeface="Arial" panose="020B0604020202020204" pitchFamily="34" charset="0"/>
              <a:buChar char="•"/>
            </a:pPr>
            <a:r>
              <a:rPr lang="en-US" dirty="0"/>
              <a:t>Personal belongings that are out in the open can be viewed, but not searched</a:t>
            </a:r>
          </a:p>
          <a:p>
            <a:pPr marL="457200" indent="-457200">
              <a:buFont typeface="Arial" panose="020B0604020202020204" pitchFamily="34" charset="0"/>
              <a:buChar char="•"/>
            </a:pPr>
            <a:r>
              <a:rPr lang="en-US" dirty="0"/>
              <a:t>Contact Human Resources and/or your school attorney before you search the personal belongings of a school employee</a:t>
            </a:r>
          </a:p>
        </p:txBody>
      </p:sp>
    </p:spTree>
    <p:extLst>
      <p:ext uri="{BB962C8B-B14F-4D97-AF65-F5344CB8AC3E}">
        <p14:creationId xmlns:p14="http://schemas.microsoft.com/office/powerpoint/2010/main" val="1596968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446069-FD4C-4A81-A09A-5C529F205DE4}"/>
              </a:ext>
            </a:extLst>
          </p:cNvPr>
          <p:cNvSpPr>
            <a:spLocks noGrp="1"/>
          </p:cNvSpPr>
          <p:nvPr>
            <p:ph type="body" sz="quarter" idx="11"/>
          </p:nvPr>
        </p:nvSpPr>
        <p:spPr/>
        <p:txBody>
          <a:bodyPr>
            <a:normAutofit lnSpcReduction="10000"/>
          </a:bodyPr>
          <a:lstStyle/>
          <a:p>
            <a:r>
              <a:rPr lang="en-US" dirty="0"/>
              <a:t>Avoid Investigation Pitfalls</a:t>
            </a:r>
          </a:p>
        </p:txBody>
      </p:sp>
      <p:sp>
        <p:nvSpPr>
          <p:cNvPr id="6" name="Text Placeholder 5">
            <a:extLst>
              <a:ext uri="{FF2B5EF4-FFF2-40B4-BE49-F238E27FC236}">
                <a16:creationId xmlns:a16="http://schemas.microsoft.com/office/drawing/2014/main" id="{D5678C79-2678-4042-8BC8-3979C6055C06}"/>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800" dirty="0"/>
              <a:t>Don’t assume anything – the truthfulness of witnesses, the veracity of the complaint, the guilt of the alleged respondent – until you have evidence</a:t>
            </a:r>
          </a:p>
          <a:p>
            <a:pPr marL="457200" indent="-457200">
              <a:buFont typeface="Arial" panose="020B0604020202020204" pitchFamily="34" charset="0"/>
              <a:buChar char="•"/>
            </a:pPr>
            <a:r>
              <a:rPr lang="en-US" sz="2800" dirty="0"/>
              <a:t>Don’t promise confidentiality because you cannot guarantee it</a:t>
            </a:r>
          </a:p>
          <a:p>
            <a:pPr marL="457200" indent="-457200">
              <a:buFont typeface="Arial" panose="020B0604020202020204" pitchFamily="34" charset="0"/>
              <a:buChar char="•"/>
            </a:pPr>
            <a:r>
              <a:rPr lang="en-US" sz="2800" dirty="0"/>
              <a:t>Don’t demonize the alleged victim or protect the alleged perpetrator</a:t>
            </a:r>
          </a:p>
          <a:p>
            <a:pPr marL="457200" indent="-457200">
              <a:buFont typeface="Arial" panose="020B0604020202020204" pitchFamily="34" charset="0"/>
              <a:buChar char="•"/>
            </a:pPr>
            <a:r>
              <a:rPr lang="en-US" sz="2800" dirty="0"/>
              <a:t>Stay neutral and, if you can’t stay neutral, you shouldn’t be investigating</a:t>
            </a:r>
          </a:p>
          <a:p>
            <a:pPr marL="457200" indent="-457200">
              <a:buFont typeface="Arial" panose="020B0604020202020204" pitchFamily="34" charset="0"/>
              <a:buChar char="•"/>
            </a:pPr>
            <a:r>
              <a:rPr lang="en-US" sz="2800" dirty="0"/>
              <a:t>Ensure proper documentation of the investigation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572286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85ACB1-7B6C-4592-AEA7-C0BDDEFE3B21}"/>
              </a:ext>
            </a:extLst>
          </p:cNvPr>
          <p:cNvSpPr>
            <a:spLocks noGrp="1"/>
          </p:cNvSpPr>
          <p:nvPr>
            <p:ph type="title"/>
          </p:nvPr>
        </p:nvSpPr>
        <p:spPr/>
        <p:txBody>
          <a:bodyPr/>
          <a:lstStyle/>
          <a:p>
            <a:r>
              <a:rPr lang="en-US" sz="3600" dirty="0"/>
              <a:t>Don’t forget…everybody lies, so don’t assume anything</a:t>
            </a:r>
          </a:p>
        </p:txBody>
      </p:sp>
    </p:spTree>
    <p:extLst>
      <p:ext uri="{BB962C8B-B14F-4D97-AF65-F5344CB8AC3E}">
        <p14:creationId xmlns:p14="http://schemas.microsoft.com/office/powerpoint/2010/main" val="2690145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B59-801E-493E-A51E-3D4A24140BDD}"/>
              </a:ext>
            </a:extLst>
          </p:cNvPr>
          <p:cNvSpPr>
            <a:spLocks noGrp="1"/>
          </p:cNvSpPr>
          <p:nvPr>
            <p:ph type="title"/>
          </p:nvPr>
        </p:nvSpPr>
        <p:spPr/>
        <p:txBody>
          <a:bodyPr/>
          <a:lstStyle/>
          <a:p>
            <a:r>
              <a:rPr lang="en-US" dirty="0"/>
              <a:t>Investigation</a:t>
            </a:r>
          </a:p>
        </p:txBody>
      </p:sp>
      <p:sp>
        <p:nvSpPr>
          <p:cNvPr id="4" name="Text Placeholder 3">
            <a:extLst>
              <a:ext uri="{FF2B5EF4-FFF2-40B4-BE49-F238E27FC236}">
                <a16:creationId xmlns:a16="http://schemas.microsoft.com/office/drawing/2014/main" id="{82E455C1-EA6D-4A31-9BE0-A7C9A6E9CA06}"/>
              </a:ext>
            </a:extLst>
          </p:cNvPr>
          <p:cNvSpPr>
            <a:spLocks noGrp="1"/>
          </p:cNvSpPr>
          <p:nvPr>
            <p:ph type="body" idx="1"/>
          </p:nvPr>
        </p:nvSpPr>
        <p:spPr/>
        <p:txBody>
          <a:bodyPr/>
          <a:lstStyle/>
          <a:p>
            <a:pPr marL="118531" indent="0">
              <a:buNone/>
            </a:pPr>
            <a:r>
              <a:rPr lang="en-US" sz="2200" b="1" dirty="0">
                <a:solidFill>
                  <a:srgbClr val="002060"/>
                </a:solidFill>
              </a:rPr>
              <a:t>Investigator(s) must create a final </a:t>
            </a:r>
            <a:r>
              <a:rPr lang="en-US" sz="2200" b="1" i="1" dirty="0">
                <a:solidFill>
                  <a:srgbClr val="002060"/>
                </a:solidFill>
              </a:rPr>
              <a:t>investigative report</a:t>
            </a:r>
            <a:r>
              <a:rPr lang="en-US" sz="2200" b="1" dirty="0">
                <a:solidFill>
                  <a:srgbClr val="002060"/>
                </a:solidFill>
              </a:rPr>
              <a:t> that fairly summarizes all the relevant evidence, </a:t>
            </a:r>
            <a:r>
              <a:rPr lang="en-US" sz="2200" b="1" u="sng" dirty="0">
                <a:solidFill>
                  <a:srgbClr val="002060"/>
                </a:solidFill>
              </a:rPr>
              <a:t>without making a determination of responsibility</a:t>
            </a:r>
            <a:r>
              <a:rPr lang="en-US" sz="2200" b="1" dirty="0">
                <a:solidFill>
                  <a:srgbClr val="002060"/>
                </a:solidFill>
              </a:rPr>
              <a:t>. </a:t>
            </a:r>
          </a:p>
          <a:p>
            <a:pPr marL="118531" indent="0">
              <a:buNone/>
            </a:pPr>
            <a:r>
              <a:rPr lang="en-US" b="1" dirty="0"/>
              <a:t>It is not the investigator’s job to determine credibility of parties, witnesses, or evidence. It is the investigator’s job to gather the relevant evidence, and turn this over to the decision-maker to weigh credibility during next phase. </a:t>
            </a:r>
          </a:p>
          <a:p>
            <a:pPr marL="461431" indent="-342900"/>
            <a:r>
              <a:rPr lang="en-US" dirty="0"/>
              <a:t>Create categories of facts that parties agree on, and facts that are in dispute, without inserting your own judgment of what is true or false</a:t>
            </a:r>
          </a:p>
          <a:p>
            <a:pPr marL="461431" indent="-342900"/>
            <a:r>
              <a:rPr lang="en-US" dirty="0"/>
              <a:t>Must send full report to each party at least 10 days before any hearing</a:t>
            </a:r>
          </a:p>
          <a:p>
            <a:pPr marL="461431" indent="-342900"/>
            <a:r>
              <a:rPr lang="en-US" dirty="0"/>
              <a:t>Must send full report to the Decision-maker in advance of any hearing / opportunity for parties to question each other</a:t>
            </a:r>
          </a:p>
          <a:p>
            <a:pPr marL="118531" indent="0">
              <a:buNone/>
            </a:pPr>
            <a:r>
              <a:rPr lang="en-US" i="1" dirty="0"/>
              <a:t>At any time, Complainant has right to withdraw the Complaint.</a:t>
            </a:r>
          </a:p>
          <a:p>
            <a:pPr marL="118531" indent="0">
              <a:buNone/>
            </a:pPr>
            <a:r>
              <a:rPr lang="en-US" i="1" dirty="0"/>
              <a:t>At any time, parties can mutually agree to Informal Resolutions, as applicable.</a:t>
            </a:r>
          </a:p>
        </p:txBody>
      </p:sp>
      <p:sp>
        <p:nvSpPr>
          <p:cNvPr id="5" name="Rectangle 4">
            <a:extLst>
              <a:ext uri="{FF2B5EF4-FFF2-40B4-BE49-F238E27FC236}">
                <a16:creationId xmlns:a16="http://schemas.microsoft.com/office/drawing/2014/main" id="{1DD20F0F-E538-4531-88E1-6B317208F9EB}"/>
              </a:ext>
            </a:extLst>
          </p:cNvPr>
          <p:cNvSpPr/>
          <p:nvPr/>
        </p:nvSpPr>
        <p:spPr>
          <a:xfrm>
            <a:off x="8634851" y="6307574"/>
            <a:ext cx="2582758" cy="369332"/>
          </a:xfrm>
          <a:prstGeom prst="rect">
            <a:avLst/>
          </a:prstGeom>
        </p:spPr>
        <p:txBody>
          <a:bodyPr wrap="none">
            <a:spAutoFit/>
          </a:bodyPr>
          <a:lstStyle/>
          <a:p>
            <a:r>
              <a:rPr lang="en-US" dirty="0">
                <a:solidFill>
                  <a:srgbClr val="000000"/>
                </a:solidFill>
              </a:rPr>
              <a:t>34 CFR § 106.46(b)(5)</a:t>
            </a:r>
          </a:p>
        </p:txBody>
      </p:sp>
    </p:spTree>
    <p:extLst>
      <p:ext uri="{BB962C8B-B14F-4D97-AF65-F5344CB8AC3E}">
        <p14:creationId xmlns:p14="http://schemas.microsoft.com/office/powerpoint/2010/main" val="1712666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E455C1-EA6D-4A31-9BE0-A7C9A6E9CA06}"/>
              </a:ext>
            </a:extLst>
          </p:cNvPr>
          <p:cNvSpPr>
            <a:spLocks noGrp="1"/>
          </p:cNvSpPr>
          <p:nvPr>
            <p:ph type="body" idx="1"/>
          </p:nvPr>
        </p:nvSpPr>
        <p:spPr>
          <a:xfrm>
            <a:off x="997234" y="1443233"/>
            <a:ext cx="10494550" cy="5372578"/>
          </a:xfrm>
        </p:spPr>
        <p:txBody>
          <a:bodyPr/>
          <a:lstStyle/>
          <a:p>
            <a:pPr marL="118531" indent="0">
              <a:buNone/>
            </a:pPr>
            <a:r>
              <a:rPr lang="en-US" b="1" dirty="0"/>
              <a:t>You are the Title IX Coordinator for a K-12 school district. You receive a formal complaint signed by a parent on behalf of his 16-year-old son, who is a member of the high school varsity diving team. The parent’s complaint alleges that Coach Smith, who coaches both the girls’ and boys’ diving teams—as well as teaches world geography and is part of the teacher’s union—has been texting photos of his genitalia to members of the boys’ diving team, including to his son. Though the parent acknowledges that the phone number from which the texts originate is not the same as the cell phone on record for Coach Smith, the parent says that his son and his teammates feel like it couldn’t be anyone else, because it has happened to three of them, the coach has the cell phone numbers for all the team members, and the boys think the coach looks at them “weird” when in the locker room.</a:t>
            </a:r>
          </a:p>
          <a:p>
            <a:pPr marL="118531" indent="0">
              <a:buNone/>
            </a:pPr>
            <a:r>
              <a:rPr lang="en-US" dirty="0"/>
              <a:t>In small groups, create an investigation plan. What are your first steps? In what order will you arrange your investigation? Who will you notify and when? Who will you interview and when? What kinds of evidence will you look for?</a:t>
            </a:r>
          </a:p>
        </p:txBody>
      </p:sp>
      <p:sp>
        <p:nvSpPr>
          <p:cNvPr id="2" name="Title 1">
            <a:extLst>
              <a:ext uri="{FF2B5EF4-FFF2-40B4-BE49-F238E27FC236}">
                <a16:creationId xmlns:a16="http://schemas.microsoft.com/office/drawing/2014/main" id="{57C58B59-801E-493E-A51E-3D4A24140BDD}"/>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23469243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2D46-5DC0-422D-AE4B-ACE2B2F01BF5}"/>
              </a:ext>
            </a:extLst>
          </p:cNvPr>
          <p:cNvSpPr>
            <a:spLocks noGrp="1"/>
          </p:cNvSpPr>
          <p:nvPr>
            <p:ph type="title"/>
          </p:nvPr>
        </p:nvSpPr>
        <p:spPr/>
        <p:txBody>
          <a:bodyPr>
            <a:normAutofit fontScale="90000"/>
          </a:bodyPr>
          <a:lstStyle/>
          <a:p>
            <a:r>
              <a:rPr lang="en-US" dirty="0"/>
              <a:t>4. Hearings / Opportunity to Question</a:t>
            </a:r>
          </a:p>
        </p:txBody>
      </p:sp>
    </p:spTree>
    <p:extLst>
      <p:ext uri="{BB962C8B-B14F-4D97-AF65-F5344CB8AC3E}">
        <p14:creationId xmlns:p14="http://schemas.microsoft.com/office/powerpoint/2010/main" val="3702127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CDEF91-72D5-4DCD-B892-68C287AB4629}"/>
              </a:ext>
            </a:extLst>
          </p:cNvPr>
          <p:cNvSpPr>
            <a:spLocks noGrp="1"/>
          </p:cNvSpPr>
          <p:nvPr>
            <p:ph type="body" idx="1"/>
          </p:nvPr>
        </p:nvSpPr>
        <p:spPr>
          <a:xfrm>
            <a:off x="718457" y="1521229"/>
            <a:ext cx="10868297" cy="4574771"/>
          </a:xfrm>
        </p:spPr>
        <p:txBody>
          <a:bodyPr spcFirstLastPara="1" vert="horz" wrap="square" lIns="91425" tIns="91425" rIns="91425" bIns="91425" rtlCol="0" anchor="t" anchorCtr="0">
            <a:normAutofit/>
          </a:bodyPr>
          <a:lstStyle/>
          <a:p>
            <a:pPr>
              <a:buFont typeface="Courier New" panose="02070309020205020404" pitchFamily="49" charset="0"/>
              <a:buChar char="o"/>
            </a:pPr>
            <a:r>
              <a:rPr lang="en-US" sz="2800" b="0" i="0" u="none" strike="noStrike" cap="none" dirty="0">
                <a:latin typeface="Arial"/>
                <a:ea typeface="Arial"/>
                <a:cs typeface="Arial"/>
                <a:sym typeface="Arial"/>
              </a:rPr>
              <a:t>Parties may only be asked relevant questions</a:t>
            </a:r>
          </a:p>
          <a:p>
            <a:pPr>
              <a:buFont typeface="Courier New" panose="02070309020205020404" pitchFamily="49" charset="0"/>
              <a:buChar char="o"/>
            </a:pPr>
            <a:r>
              <a:rPr lang="en-US" sz="2800" b="0" i="0" u="none" strike="noStrike" cap="none" dirty="0">
                <a:latin typeface="Arial"/>
                <a:ea typeface="Arial"/>
                <a:cs typeface="Arial"/>
                <a:sym typeface="Arial"/>
              </a:rPr>
              <a:t>Does it tend to make a fact more or less probable than without that information?</a:t>
            </a:r>
          </a:p>
          <a:p>
            <a:pPr>
              <a:buFont typeface="Courier New" panose="02070309020205020404" pitchFamily="49" charset="0"/>
              <a:buChar char="o"/>
            </a:pPr>
            <a:r>
              <a:rPr lang="en-US" sz="2800" b="0" i="0" u="none" strike="noStrike" cap="none" dirty="0">
                <a:latin typeface="Arial"/>
                <a:ea typeface="Arial"/>
                <a:cs typeface="Arial"/>
                <a:sym typeface="Arial"/>
              </a:rPr>
              <a:t>Is it likely to prove or disprove a fact or an allegation?</a:t>
            </a:r>
          </a:p>
          <a:p>
            <a:pPr>
              <a:buFont typeface="Courier New" panose="02070309020205020404" pitchFamily="49" charset="0"/>
              <a:buChar char="o"/>
            </a:pPr>
            <a:r>
              <a:rPr lang="en-US" sz="2800" b="0" i="0" u="none" strike="noStrike" cap="none" dirty="0">
                <a:latin typeface="Arial"/>
                <a:ea typeface="Arial"/>
                <a:cs typeface="Arial"/>
                <a:sym typeface="Arial"/>
              </a:rPr>
              <a:t>Same standard for live hearing and for written opportunity to question</a:t>
            </a:r>
          </a:p>
          <a:p>
            <a:pPr>
              <a:buFont typeface="Courier New" panose="02070309020205020404" pitchFamily="49" charset="0"/>
              <a:buChar char="o"/>
            </a:pPr>
            <a:r>
              <a:rPr lang="en-US" sz="2800" b="0" i="0" u="none" strike="noStrike" cap="none" dirty="0">
                <a:latin typeface="Arial"/>
                <a:ea typeface="Arial"/>
                <a:cs typeface="Arial"/>
                <a:sym typeface="Arial"/>
              </a:rPr>
              <a:t>Decision-maker must determine relevance of questions as they are asked, and before they are answered</a:t>
            </a:r>
          </a:p>
          <a:p>
            <a:endParaRPr lang="en-US" b="0" i="0" u="none" strike="noStrike" cap="none" dirty="0">
              <a:latin typeface="Arial"/>
              <a:ea typeface="Arial"/>
              <a:cs typeface="Arial"/>
              <a:sym typeface="Arial"/>
            </a:endParaRPr>
          </a:p>
        </p:txBody>
      </p:sp>
      <p:sp>
        <p:nvSpPr>
          <p:cNvPr id="4" name="Title 3">
            <a:extLst>
              <a:ext uri="{FF2B5EF4-FFF2-40B4-BE49-F238E27FC236}">
                <a16:creationId xmlns:a16="http://schemas.microsoft.com/office/drawing/2014/main" id="{FF720AA8-2698-44BB-A924-815B7FC2CA55}"/>
              </a:ext>
            </a:extLst>
          </p:cNvPr>
          <p:cNvSpPr>
            <a:spLocks noGrp="1"/>
          </p:cNvSpPr>
          <p:nvPr>
            <p:ph type="title"/>
          </p:nvPr>
        </p:nvSpPr>
        <p:spPr/>
        <p:txBody>
          <a:bodyPr spcFirstLastPara="1" vert="horz" wrap="square" lIns="91425" tIns="91425" rIns="91425" bIns="91425" rtlCol="0" anchor="t" anchorCtr="0">
            <a:normAutofit/>
          </a:bodyPr>
          <a:lstStyle/>
          <a:p>
            <a:pPr>
              <a:lnSpc>
                <a:spcPct val="90000"/>
              </a:lnSpc>
            </a:pPr>
            <a:r>
              <a:rPr lang="en-US" sz="4600" b="1" i="0" u="none" strike="noStrike" cap="none" dirty="0">
                <a:latin typeface="+mj-lt"/>
                <a:ea typeface="Arial"/>
                <a:cs typeface="Arial"/>
                <a:sym typeface="Arial"/>
              </a:rPr>
              <a:t>Relevancy of Questions</a:t>
            </a:r>
          </a:p>
        </p:txBody>
      </p:sp>
      <p:sp>
        <p:nvSpPr>
          <p:cNvPr id="6" name="Rectangle 5">
            <a:extLst>
              <a:ext uri="{FF2B5EF4-FFF2-40B4-BE49-F238E27FC236}">
                <a16:creationId xmlns:a16="http://schemas.microsoft.com/office/drawing/2014/main" id="{AE648E0F-44F2-437D-B083-A13FC92EA951}"/>
              </a:ext>
            </a:extLst>
          </p:cNvPr>
          <p:cNvSpPr/>
          <p:nvPr/>
        </p:nvSpPr>
        <p:spPr>
          <a:xfrm>
            <a:off x="5890827" y="1486817"/>
            <a:ext cx="5042986" cy="4790259"/>
          </a:xfrm>
          <a:prstGeom prst="rect">
            <a:avLst/>
          </a:prstGeom>
        </p:spPr>
        <p:txBody>
          <a:bodyPr spcFirstLastPara="1" vert="horz" wrap="square" lIns="91425" tIns="91425" rIns="91425" bIns="91425" rtlCol="0" anchor="t" anchorCtr="0">
            <a:normAutofit/>
          </a:bodyPr>
          <a:lstStyle/>
          <a:p>
            <a:pPr marL="609585" indent="-457189">
              <a:spcBef>
                <a:spcPts val="800"/>
              </a:spcBef>
              <a:buClr>
                <a:srgbClr val="000000"/>
              </a:buClr>
              <a:buSzPct val="100000"/>
              <a:buFont typeface="Arial" panose="020B0604020202020204" pitchFamily="34" charset="0"/>
              <a:buChar char="•"/>
            </a:pPr>
            <a:endParaRPr lang="en-US" sz="2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76762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CDEF91-72D5-4DCD-B892-68C287AB4629}"/>
              </a:ext>
            </a:extLst>
          </p:cNvPr>
          <p:cNvSpPr>
            <a:spLocks noGrp="1"/>
          </p:cNvSpPr>
          <p:nvPr>
            <p:ph type="body" idx="1"/>
          </p:nvPr>
        </p:nvSpPr>
        <p:spPr>
          <a:xfrm>
            <a:off x="404949" y="1521229"/>
            <a:ext cx="11521440" cy="4574771"/>
          </a:xfrm>
        </p:spPr>
        <p:txBody>
          <a:bodyPr/>
          <a:lstStyle/>
          <a:p>
            <a:pPr marL="118531" indent="0">
              <a:spcAft>
                <a:spcPts val="600"/>
              </a:spcAft>
              <a:buNone/>
            </a:pPr>
            <a:r>
              <a:rPr lang="en-US" b="1" dirty="0"/>
              <a:t>Questions and Their Relevance</a:t>
            </a:r>
          </a:p>
          <a:p>
            <a:pPr>
              <a:spcAft>
                <a:spcPts val="600"/>
              </a:spcAft>
            </a:pPr>
            <a:r>
              <a:rPr lang="en-US" dirty="0"/>
              <a:t>Parties may only be asked </a:t>
            </a:r>
            <a:r>
              <a:rPr lang="en-US" i="1" dirty="0"/>
              <a:t>relevant</a:t>
            </a:r>
            <a:r>
              <a:rPr lang="en-US" dirty="0"/>
              <a:t> questions</a:t>
            </a:r>
          </a:p>
          <a:p>
            <a:pPr lvl="1">
              <a:spcAft>
                <a:spcPts val="600"/>
              </a:spcAft>
            </a:pPr>
            <a:r>
              <a:rPr lang="en-US" i="1" dirty="0">
                <a:solidFill>
                  <a:schemeClr val="bg2">
                    <a:lumMod val="75000"/>
                  </a:schemeClr>
                </a:solidFill>
              </a:rPr>
              <a:t>Legally privileged information cannot be used</a:t>
            </a:r>
          </a:p>
          <a:p>
            <a:pPr lvl="1">
              <a:spcAft>
                <a:spcPts val="600"/>
              </a:spcAft>
            </a:pPr>
            <a:r>
              <a:rPr lang="en-US" i="1" dirty="0">
                <a:solidFill>
                  <a:schemeClr val="bg2">
                    <a:lumMod val="75000"/>
                  </a:schemeClr>
                </a:solidFill>
              </a:rPr>
              <a:t>No party’s treatment records can be used without voluntary written consent</a:t>
            </a:r>
          </a:p>
          <a:p>
            <a:pPr lvl="1">
              <a:spcAft>
                <a:spcPts val="600"/>
              </a:spcAft>
            </a:pPr>
            <a:r>
              <a:rPr lang="en-US" i="1" dirty="0">
                <a:solidFill>
                  <a:schemeClr val="bg2">
                    <a:lumMod val="75000"/>
                  </a:schemeClr>
                </a:solidFill>
              </a:rPr>
              <a:t>Questions about complainant’s “prior sexual behavior or predisposition” are NOT relevant and must be excluded, UNLESS offered either 1) to prove someone else committed the alleged conduct, or 2) to prove consent, because it has to do with sexual behavior between complainant and respondent*</a:t>
            </a:r>
          </a:p>
          <a:p>
            <a:pPr lvl="2">
              <a:spcAft>
                <a:spcPts val="600"/>
              </a:spcAft>
            </a:pPr>
            <a:r>
              <a:rPr lang="en-US" dirty="0"/>
              <a:t>*Prior consent to past sexual conduct does not imply future consent</a:t>
            </a:r>
          </a:p>
          <a:p>
            <a:pPr>
              <a:spcAft>
                <a:spcPts val="600"/>
              </a:spcAft>
            </a:pPr>
            <a:r>
              <a:rPr lang="en-US" dirty="0"/>
              <a:t>Decision-maker must determine relevance of questions </a:t>
            </a:r>
            <a:r>
              <a:rPr lang="en-US" i="1" dirty="0"/>
              <a:t>as they are asked</a:t>
            </a:r>
            <a:r>
              <a:rPr lang="en-US" dirty="0"/>
              <a:t>, and </a:t>
            </a:r>
            <a:r>
              <a:rPr lang="en-US" i="1" dirty="0"/>
              <a:t>before</a:t>
            </a:r>
            <a:r>
              <a:rPr lang="en-US" dirty="0"/>
              <a:t> they are answered</a:t>
            </a:r>
          </a:p>
          <a:p>
            <a:endParaRPr lang="en-US" dirty="0"/>
          </a:p>
        </p:txBody>
      </p:sp>
      <p:sp>
        <p:nvSpPr>
          <p:cNvPr id="4" name="Title 3">
            <a:extLst>
              <a:ext uri="{FF2B5EF4-FFF2-40B4-BE49-F238E27FC236}">
                <a16:creationId xmlns:a16="http://schemas.microsoft.com/office/drawing/2014/main" id="{FF720AA8-2698-44BB-A924-815B7FC2CA55}"/>
              </a:ext>
            </a:extLst>
          </p:cNvPr>
          <p:cNvSpPr>
            <a:spLocks noGrp="1"/>
          </p:cNvSpPr>
          <p:nvPr>
            <p:ph type="title"/>
          </p:nvPr>
        </p:nvSpPr>
        <p:spPr/>
        <p:txBody>
          <a:bodyPr/>
          <a:lstStyle/>
          <a:p>
            <a:r>
              <a:rPr lang="en-US" sz="4400" dirty="0"/>
              <a:t>Relevancy of Questions</a:t>
            </a:r>
          </a:p>
        </p:txBody>
      </p:sp>
      <p:sp>
        <p:nvSpPr>
          <p:cNvPr id="6" name="Rectangle 5">
            <a:extLst>
              <a:ext uri="{FF2B5EF4-FFF2-40B4-BE49-F238E27FC236}">
                <a16:creationId xmlns:a16="http://schemas.microsoft.com/office/drawing/2014/main" id="{AE648E0F-44F2-437D-B083-A13FC92EA951}"/>
              </a:ext>
            </a:extLst>
          </p:cNvPr>
          <p:cNvSpPr/>
          <p:nvPr/>
        </p:nvSpPr>
        <p:spPr>
          <a:xfrm>
            <a:off x="8346861" y="6076093"/>
            <a:ext cx="2710999" cy="369332"/>
          </a:xfrm>
          <a:prstGeom prst="rect">
            <a:avLst/>
          </a:prstGeom>
        </p:spPr>
        <p:txBody>
          <a:bodyPr wrap="none">
            <a:spAutoFit/>
          </a:bodyPr>
          <a:lstStyle/>
          <a:p>
            <a:r>
              <a:rPr lang="en-US" dirty="0">
                <a:solidFill>
                  <a:srgbClr val="000000"/>
                </a:solidFill>
              </a:rPr>
              <a:t>34 CFR § 106.46(b)(6)(</a:t>
            </a:r>
            <a:r>
              <a:rPr lang="en-US" dirty="0" err="1">
                <a:solidFill>
                  <a:srgbClr val="000000"/>
                </a:solidFill>
              </a:rPr>
              <a:t>i</a:t>
            </a:r>
            <a:r>
              <a:rPr lang="en-US" dirty="0">
                <a:solidFill>
                  <a:srgbClr val="000000"/>
                </a:solidFill>
              </a:rPr>
              <a:t>)</a:t>
            </a:r>
          </a:p>
        </p:txBody>
      </p:sp>
    </p:spTree>
    <p:extLst>
      <p:ext uri="{BB962C8B-B14F-4D97-AF65-F5344CB8AC3E}">
        <p14:creationId xmlns:p14="http://schemas.microsoft.com/office/powerpoint/2010/main" val="3806013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AD6A-AE3B-460F-A21D-16E9ACE4E03A}"/>
              </a:ext>
            </a:extLst>
          </p:cNvPr>
          <p:cNvSpPr>
            <a:spLocks noGrp="1"/>
          </p:cNvSpPr>
          <p:nvPr>
            <p:ph type="title"/>
          </p:nvPr>
        </p:nvSpPr>
        <p:spPr/>
        <p:txBody>
          <a:bodyPr/>
          <a:lstStyle/>
          <a:p>
            <a:r>
              <a:rPr lang="en-US" dirty="0"/>
              <a:t>Live Hearing</a:t>
            </a:r>
          </a:p>
        </p:txBody>
      </p:sp>
      <p:sp>
        <p:nvSpPr>
          <p:cNvPr id="3" name="Text Placeholder 2">
            <a:extLst>
              <a:ext uri="{FF2B5EF4-FFF2-40B4-BE49-F238E27FC236}">
                <a16:creationId xmlns:a16="http://schemas.microsoft.com/office/drawing/2014/main" id="{E6F3C9D0-2C1B-4579-8CA2-21961DEC37DF}"/>
              </a:ext>
            </a:extLst>
          </p:cNvPr>
          <p:cNvSpPr>
            <a:spLocks noGrp="1"/>
          </p:cNvSpPr>
          <p:nvPr>
            <p:ph type="body" idx="1"/>
          </p:nvPr>
        </p:nvSpPr>
        <p:spPr/>
        <p:txBody>
          <a:bodyPr/>
          <a:lstStyle/>
          <a:p>
            <a:pPr>
              <a:spcBef>
                <a:spcPts val="600"/>
              </a:spcBef>
            </a:pPr>
            <a:r>
              <a:rPr lang="en-US" dirty="0"/>
              <a:t>Presided over by Decision-maker [individual or group]</a:t>
            </a:r>
          </a:p>
          <a:p>
            <a:pPr>
              <a:spcBef>
                <a:spcPts val="600"/>
              </a:spcBef>
            </a:pPr>
            <a:r>
              <a:rPr lang="en-US" dirty="0"/>
              <a:t>Must be </a:t>
            </a:r>
            <a:r>
              <a:rPr lang="en-US" b="1" dirty="0"/>
              <a:t>direct</a:t>
            </a:r>
            <a:r>
              <a:rPr lang="en-US" dirty="0"/>
              <a:t>, </a:t>
            </a:r>
            <a:r>
              <a:rPr lang="en-US" b="1" dirty="0"/>
              <a:t>oral</a:t>
            </a:r>
            <a:r>
              <a:rPr lang="en-US" dirty="0"/>
              <a:t>, </a:t>
            </a:r>
            <a:r>
              <a:rPr lang="en-US" b="1" dirty="0"/>
              <a:t>live</a:t>
            </a:r>
            <a:r>
              <a:rPr lang="en-US" dirty="0"/>
              <a:t> questioning of parties and witnesses, including cross-examination</a:t>
            </a:r>
          </a:p>
          <a:p>
            <a:pPr lvl="1">
              <a:spcBef>
                <a:spcPts val="600"/>
              </a:spcBef>
            </a:pPr>
            <a:r>
              <a:rPr lang="en-US" dirty="0">
                <a:solidFill>
                  <a:schemeClr val="accent1"/>
                </a:solidFill>
              </a:rPr>
              <a:t>May be facilitated by technology, as long as simultaneous</a:t>
            </a:r>
          </a:p>
          <a:p>
            <a:pPr lvl="1">
              <a:spcBef>
                <a:spcPts val="600"/>
              </a:spcBef>
            </a:pPr>
            <a:r>
              <a:rPr lang="en-US" dirty="0">
                <a:solidFill>
                  <a:schemeClr val="tx2">
                    <a:lumMod val="25000"/>
                  </a:schemeClr>
                </a:solidFill>
              </a:rPr>
              <a:t>Parties may not directly ask questions; only </a:t>
            </a:r>
            <a:r>
              <a:rPr lang="en-US" b="1" dirty="0">
                <a:solidFill>
                  <a:schemeClr val="tx2">
                    <a:lumMod val="25000"/>
                  </a:schemeClr>
                </a:solidFill>
              </a:rPr>
              <a:t>advisors</a:t>
            </a:r>
            <a:r>
              <a:rPr lang="en-US" dirty="0">
                <a:solidFill>
                  <a:schemeClr val="tx2">
                    <a:lumMod val="25000"/>
                  </a:schemeClr>
                </a:solidFill>
              </a:rPr>
              <a:t> for parties</a:t>
            </a:r>
          </a:p>
          <a:p>
            <a:pPr lvl="1">
              <a:spcBef>
                <a:spcPts val="600"/>
              </a:spcBef>
            </a:pPr>
            <a:r>
              <a:rPr lang="en-US" b="1" dirty="0">
                <a:solidFill>
                  <a:schemeClr val="accent1"/>
                </a:solidFill>
              </a:rPr>
              <a:t>Advisors</a:t>
            </a:r>
            <a:r>
              <a:rPr lang="en-US" dirty="0">
                <a:solidFill>
                  <a:schemeClr val="accent1"/>
                </a:solidFill>
              </a:rPr>
              <a:t> for parties must be able to ask opposing party and witnesses all relevant questions</a:t>
            </a:r>
          </a:p>
          <a:p>
            <a:pPr lvl="1">
              <a:spcBef>
                <a:spcPts val="600"/>
              </a:spcBef>
            </a:pPr>
            <a:r>
              <a:rPr lang="en-US" dirty="0">
                <a:solidFill>
                  <a:schemeClr val="tx2">
                    <a:lumMod val="25000"/>
                  </a:schemeClr>
                </a:solidFill>
              </a:rPr>
              <a:t>If a party does not have an </a:t>
            </a:r>
            <a:r>
              <a:rPr lang="en-US" b="1" dirty="0">
                <a:solidFill>
                  <a:schemeClr val="tx2">
                    <a:lumMod val="25000"/>
                  </a:schemeClr>
                </a:solidFill>
              </a:rPr>
              <a:t>advisor</a:t>
            </a:r>
            <a:r>
              <a:rPr lang="en-US" dirty="0">
                <a:solidFill>
                  <a:schemeClr val="tx2">
                    <a:lumMod val="25000"/>
                  </a:schemeClr>
                </a:solidFill>
              </a:rPr>
              <a:t>, school must appoint one</a:t>
            </a:r>
          </a:p>
          <a:p>
            <a:pPr>
              <a:spcBef>
                <a:spcPts val="600"/>
              </a:spcBef>
            </a:pPr>
            <a:r>
              <a:rPr lang="en-US" dirty="0"/>
              <a:t>If a party/witness will not submit to cross-examination, then Decision-maker </a:t>
            </a:r>
            <a:r>
              <a:rPr lang="en-US" b="1" i="1" dirty="0"/>
              <a:t>cannot</a:t>
            </a:r>
            <a:r>
              <a:rPr lang="en-US" dirty="0"/>
              <a:t> </a:t>
            </a:r>
            <a:r>
              <a:rPr lang="en-US" b="1" i="1" dirty="0"/>
              <a:t>use any </a:t>
            </a:r>
            <a:r>
              <a:rPr lang="en-US" dirty="0"/>
              <a:t>statements or evidence from that person in making decision</a:t>
            </a:r>
          </a:p>
          <a:p>
            <a:pPr>
              <a:spcBef>
                <a:spcPts val="600"/>
              </a:spcBef>
            </a:pPr>
            <a:r>
              <a:rPr lang="en-US" dirty="0"/>
              <a:t>Hearing must be recorded (audio or film or transcript), and made available to all parties for inspection and review after hearing</a:t>
            </a:r>
          </a:p>
        </p:txBody>
      </p:sp>
      <p:sp>
        <p:nvSpPr>
          <p:cNvPr id="4" name="Rectangle 3">
            <a:extLst>
              <a:ext uri="{FF2B5EF4-FFF2-40B4-BE49-F238E27FC236}">
                <a16:creationId xmlns:a16="http://schemas.microsoft.com/office/drawing/2014/main" id="{CE371F0F-9EBA-4589-A4E4-5141059171A0}"/>
              </a:ext>
            </a:extLst>
          </p:cNvPr>
          <p:cNvSpPr/>
          <p:nvPr/>
        </p:nvSpPr>
        <p:spPr>
          <a:xfrm>
            <a:off x="8346861" y="6249385"/>
            <a:ext cx="2710999" cy="369332"/>
          </a:xfrm>
          <a:prstGeom prst="rect">
            <a:avLst/>
          </a:prstGeom>
        </p:spPr>
        <p:txBody>
          <a:bodyPr wrap="none">
            <a:spAutoFit/>
          </a:bodyPr>
          <a:lstStyle/>
          <a:p>
            <a:r>
              <a:rPr lang="en-US" dirty="0">
                <a:solidFill>
                  <a:srgbClr val="000000"/>
                </a:solidFill>
              </a:rPr>
              <a:t>34 CFR § 106.46(b)(6)(</a:t>
            </a:r>
            <a:r>
              <a:rPr lang="en-US" dirty="0" err="1">
                <a:solidFill>
                  <a:srgbClr val="000000"/>
                </a:solidFill>
              </a:rPr>
              <a:t>i</a:t>
            </a:r>
            <a:r>
              <a:rPr lang="en-US" dirty="0">
                <a:solidFill>
                  <a:srgbClr val="000000"/>
                </a:solidFill>
              </a:rPr>
              <a:t>)</a:t>
            </a:r>
          </a:p>
        </p:txBody>
      </p:sp>
    </p:spTree>
    <p:extLst>
      <p:ext uri="{BB962C8B-B14F-4D97-AF65-F5344CB8AC3E}">
        <p14:creationId xmlns:p14="http://schemas.microsoft.com/office/powerpoint/2010/main" val="200272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EDCDD206-36BB-49D8-A6D9-4D631D491CB9}"/>
              </a:ext>
            </a:extLst>
          </p:cNvPr>
          <p:cNvSpPr>
            <a:spLocks noGrp="1"/>
          </p:cNvSpPr>
          <p:nvPr>
            <p:ph type="sldNum" sz="quarter" idx="10"/>
          </p:nvPr>
        </p:nvSpPr>
        <p:spPr/>
        <p:txBody>
          <a:bodyPr>
            <a:normAutofit/>
          </a:bodyPr>
          <a:lstStyle/>
          <a:p>
            <a:pPr>
              <a:lnSpc>
                <a:spcPct val="90000"/>
              </a:lnSpc>
              <a:spcAft>
                <a:spcPts val="600"/>
              </a:spcAft>
            </a:pPr>
            <a:fld id="{B6894335-F525-4914-9E22-99B7469D876C}" type="slidenum">
              <a:rPr lang="en-US" sz="1100" smtClean="0"/>
              <a:pPr>
                <a:lnSpc>
                  <a:spcPct val="90000"/>
                </a:lnSpc>
                <a:spcAft>
                  <a:spcPts val="600"/>
                </a:spcAft>
              </a:pPr>
              <a:t>6</a:t>
            </a:fld>
            <a:r>
              <a:rPr lang="en-US" sz="1100"/>
              <a:t> | © Copyright 2019. Kriha Boucek LLC. Attorney Advertising</a:t>
            </a:r>
          </a:p>
        </p:txBody>
      </p:sp>
      <p:sp>
        <p:nvSpPr>
          <p:cNvPr id="3" name="Title 2">
            <a:extLst>
              <a:ext uri="{FF2B5EF4-FFF2-40B4-BE49-F238E27FC236}">
                <a16:creationId xmlns:a16="http://schemas.microsoft.com/office/drawing/2014/main" id="{B767B768-53BE-403B-B2B4-47C0DD52A169}"/>
              </a:ext>
            </a:extLst>
          </p:cNvPr>
          <p:cNvSpPr>
            <a:spLocks noGrp="1"/>
          </p:cNvSpPr>
          <p:nvPr>
            <p:ph type="body" sz="quarter" idx="11"/>
          </p:nvPr>
        </p:nvSpPr>
        <p:spPr/>
        <p:txBody>
          <a:bodyPr>
            <a:normAutofit/>
          </a:bodyPr>
          <a:lstStyle/>
          <a:p>
            <a:pPr>
              <a:lnSpc>
                <a:spcPct val="90000"/>
              </a:lnSpc>
              <a:spcAft>
                <a:spcPts val="600"/>
              </a:spcAft>
            </a:pPr>
            <a:r>
              <a:rPr lang="en-US" dirty="0"/>
              <a:t>History</a:t>
            </a:r>
          </a:p>
        </p:txBody>
      </p:sp>
      <p:sp>
        <p:nvSpPr>
          <p:cNvPr id="2" name="Text Placeholder 1">
            <a:extLst>
              <a:ext uri="{FF2B5EF4-FFF2-40B4-BE49-F238E27FC236}">
                <a16:creationId xmlns:a16="http://schemas.microsoft.com/office/drawing/2014/main" id="{D5802501-7521-4F45-9A92-702E6D2FCCF8}"/>
              </a:ext>
            </a:extLst>
          </p:cNvPr>
          <p:cNvSpPr>
            <a:spLocks noGrp="1"/>
          </p:cNvSpPr>
          <p:nvPr>
            <p:ph type="body" sz="quarter" idx="12"/>
          </p:nvPr>
        </p:nvSpPr>
        <p:spPr/>
        <p:txBody>
          <a:bodyPr>
            <a:normAutofit/>
          </a:bodyPr>
          <a:lstStyle/>
          <a:p>
            <a:pPr>
              <a:lnSpc>
                <a:spcPct val="90000"/>
              </a:lnSpc>
              <a:spcAft>
                <a:spcPts val="600"/>
              </a:spcAft>
            </a:pPr>
            <a:r>
              <a:rPr lang="en-US" sz="1600" b="1"/>
              <a:t>1972</a:t>
            </a:r>
            <a:r>
              <a:rPr lang="en-US" sz="1600"/>
              <a:t> : Title IX passed and signed into law</a:t>
            </a:r>
          </a:p>
          <a:p>
            <a:pPr>
              <a:lnSpc>
                <a:spcPct val="90000"/>
              </a:lnSpc>
              <a:spcAft>
                <a:spcPts val="600"/>
              </a:spcAft>
            </a:pPr>
            <a:r>
              <a:rPr lang="en-US" sz="1600" b="1"/>
              <a:t>1975</a:t>
            </a:r>
            <a:r>
              <a:rPr lang="en-US" sz="1600"/>
              <a:t> : DOE issued first Regulations to implement Title IX (34 CFR Part 106 et seq.)</a:t>
            </a:r>
          </a:p>
          <a:p>
            <a:pPr lvl="1">
              <a:lnSpc>
                <a:spcPct val="90000"/>
              </a:lnSpc>
              <a:spcAft>
                <a:spcPts val="600"/>
              </a:spcAft>
            </a:pPr>
            <a:r>
              <a:rPr lang="en-US" sz="1600">
                <a:solidFill>
                  <a:schemeClr val="tx1"/>
                </a:solidFill>
              </a:rPr>
              <a:t>Addressed equal opportunities for men and women in hiring, admissions, athletics, etc. </a:t>
            </a:r>
          </a:p>
          <a:p>
            <a:pPr lvl="1">
              <a:lnSpc>
                <a:spcPct val="90000"/>
              </a:lnSpc>
              <a:spcAft>
                <a:spcPts val="600"/>
              </a:spcAft>
            </a:pPr>
            <a:r>
              <a:rPr lang="en-US" sz="1600">
                <a:solidFill>
                  <a:schemeClr val="tx1"/>
                </a:solidFill>
              </a:rPr>
              <a:t>Did not specifically address sexual harassment as a form of sex discrimination</a:t>
            </a:r>
          </a:p>
          <a:p>
            <a:pPr>
              <a:lnSpc>
                <a:spcPct val="90000"/>
              </a:lnSpc>
              <a:spcAft>
                <a:spcPts val="600"/>
              </a:spcAft>
            </a:pPr>
            <a:r>
              <a:rPr lang="en-US" sz="1600" b="1"/>
              <a:t>1997, 2001, 2011, 2014, 2015, 2017 </a:t>
            </a:r>
            <a:r>
              <a:rPr lang="en-US" sz="1600"/>
              <a:t>: DOE’s Office for Civil Rights issued policy guidance documents to address sexual misconduct as a form of sex discrimination</a:t>
            </a:r>
          </a:p>
          <a:p>
            <a:pPr>
              <a:lnSpc>
                <a:spcPct val="90000"/>
              </a:lnSpc>
              <a:spcAft>
                <a:spcPts val="600"/>
              </a:spcAft>
            </a:pPr>
            <a:r>
              <a:rPr lang="en-US" sz="1600" b="1"/>
              <a:t>Mid-2017</a:t>
            </a:r>
            <a:r>
              <a:rPr lang="en-US" sz="1600"/>
              <a:t> : DOE started drafting proposed Regulations</a:t>
            </a:r>
          </a:p>
          <a:p>
            <a:pPr>
              <a:lnSpc>
                <a:spcPct val="90000"/>
              </a:lnSpc>
              <a:spcAft>
                <a:spcPts val="600"/>
              </a:spcAft>
            </a:pPr>
            <a:r>
              <a:rPr lang="en-US" sz="1600" b="1"/>
              <a:t>Nov. 29, 2018 </a:t>
            </a:r>
            <a:r>
              <a:rPr lang="en-US" sz="1600"/>
              <a:t>: DOE published “Notice of Proposed Rulemaking”</a:t>
            </a:r>
          </a:p>
          <a:p>
            <a:pPr>
              <a:lnSpc>
                <a:spcPct val="90000"/>
              </a:lnSpc>
              <a:spcAft>
                <a:spcPts val="600"/>
              </a:spcAft>
            </a:pPr>
            <a:r>
              <a:rPr lang="en-US" sz="1600" b="1"/>
              <a:t>2019</a:t>
            </a:r>
            <a:r>
              <a:rPr lang="en-US" sz="1600"/>
              <a:t> : DOE held committee hearings, listening sessions about proposed regulations</a:t>
            </a:r>
          </a:p>
          <a:p>
            <a:pPr>
              <a:lnSpc>
                <a:spcPct val="90000"/>
              </a:lnSpc>
              <a:spcAft>
                <a:spcPts val="600"/>
              </a:spcAft>
            </a:pPr>
            <a:r>
              <a:rPr lang="en-US" sz="1600" b="1"/>
              <a:t>May 6, 2020 </a:t>
            </a:r>
            <a:r>
              <a:rPr lang="en-US" sz="1600"/>
              <a:t>: DOE issued Final Regulations (&amp; 2000+ pages explaining them...)</a:t>
            </a:r>
          </a:p>
          <a:p>
            <a:pPr>
              <a:lnSpc>
                <a:spcPct val="90000"/>
              </a:lnSpc>
              <a:spcAft>
                <a:spcPts val="600"/>
              </a:spcAft>
            </a:pPr>
            <a:r>
              <a:rPr lang="en-US" sz="1600" b="1"/>
              <a:t>Aug. 14, 2020* </a:t>
            </a:r>
            <a:r>
              <a:rPr lang="en-US" sz="1600"/>
              <a:t>: Final Regulations </a:t>
            </a:r>
            <a:r>
              <a:rPr lang="en-US" sz="1600" i="1" u="sng"/>
              <a:t>must be fully implemented</a:t>
            </a:r>
          </a:p>
          <a:p>
            <a:pPr lvl="1">
              <a:lnSpc>
                <a:spcPct val="90000"/>
              </a:lnSpc>
              <a:spcAft>
                <a:spcPts val="600"/>
              </a:spcAft>
            </a:pPr>
            <a:r>
              <a:rPr lang="en-US" sz="1600" i="1">
                <a:solidFill>
                  <a:schemeClr val="tx1"/>
                </a:solidFill>
              </a:rPr>
              <a:t>*In early June, 17 states (including IL)+ D.C. filed a lawsuit against DeVos and the DOE seeking to block implementation of the final regulations; in May, the ACLU joined with other organizations to file their own lawsuit to block the final rules</a:t>
            </a:r>
          </a:p>
          <a:p>
            <a:pPr>
              <a:lnSpc>
                <a:spcPct val="90000"/>
              </a:lnSpc>
              <a:spcAft>
                <a:spcPts val="600"/>
              </a:spcAft>
            </a:pPr>
            <a:endParaRPr lang="en-US" sz="1600"/>
          </a:p>
        </p:txBody>
      </p:sp>
    </p:spTree>
    <p:extLst>
      <p:ext uri="{BB962C8B-B14F-4D97-AF65-F5344CB8AC3E}">
        <p14:creationId xmlns:p14="http://schemas.microsoft.com/office/powerpoint/2010/main" val="1924304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1000"/>
                                        <p:tgtEl>
                                          <p:spTgt spid="2">
                                            <p:txEl>
                                              <p:pRg st="5" end="5"/>
                                            </p:txEl>
                                          </p:spTgt>
                                        </p:tgtEl>
                                      </p:cBhvr>
                                    </p:animEffect>
                                    <p:anim calcmode="lin" valueType="num">
                                      <p:cBhvr>
                                        <p:cTn id="3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1000"/>
                                        <p:tgtEl>
                                          <p:spTgt spid="2">
                                            <p:txEl>
                                              <p:pRg st="6" end="6"/>
                                            </p:txEl>
                                          </p:spTgt>
                                        </p:tgtEl>
                                      </p:cBhvr>
                                    </p:animEffect>
                                    <p:anim calcmode="lin" valueType="num">
                                      <p:cBhvr>
                                        <p:cTn id="4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1000"/>
                                        <p:tgtEl>
                                          <p:spTgt spid="2">
                                            <p:txEl>
                                              <p:pRg st="7" end="7"/>
                                            </p:txEl>
                                          </p:spTgt>
                                        </p:tgtEl>
                                      </p:cBhvr>
                                    </p:animEffect>
                                    <p:anim calcmode="lin" valueType="num">
                                      <p:cBhvr>
                                        <p:cTn id="5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animEffect transition="in" filter="fade">
                                      <p:cBhvr>
                                        <p:cTn id="59" dur="1000"/>
                                        <p:tgtEl>
                                          <p:spTgt spid="2">
                                            <p:txEl>
                                              <p:pRg st="8" end="8"/>
                                            </p:txEl>
                                          </p:spTgt>
                                        </p:tgtEl>
                                      </p:cBhvr>
                                    </p:animEffect>
                                    <p:anim calcmode="lin" valueType="num">
                                      <p:cBhvr>
                                        <p:cTn id="6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
                                            <p:txEl>
                                              <p:pRg st="9" end="9"/>
                                            </p:txEl>
                                          </p:spTgt>
                                        </p:tgtEl>
                                        <p:attrNameLst>
                                          <p:attrName>style.visibility</p:attrName>
                                        </p:attrNameLst>
                                      </p:cBhvr>
                                      <p:to>
                                        <p:strVal val="visible"/>
                                      </p:to>
                                    </p:set>
                                    <p:animEffect transition="in" filter="fade">
                                      <p:cBhvr>
                                        <p:cTn id="66" dur="1000"/>
                                        <p:tgtEl>
                                          <p:spTgt spid="2">
                                            <p:txEl>
                                              <p:pRg st="9" end="9"/>
                                            </p:txEl>
                                          </p:spTgt>
                                        </p:tgtEl>
                                      </p:cBhvr>
                                    </p:animEffect>
                                    <p:anim calcmode="lin" valueType="num">
                                      <p:cBhvr>
                                        <p:cTn id="6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
                                            <p:txEl>
                                              <p:pRg st="10" end="10"/>
                                            </p:txEl>
                                          </p:spTgt>
                                        </p:tgtEl>
                                        <p:attrNameLst>
                                          <p:attrName>style.visibility</p:attrName>
                                        </p:attrNameLst>
                                      </p:cBhvr>
                                      <p:to>
                                        <p:strVal val="visible"/>
                                      </p:to>
                                    </p:set>
                                    <p:animEffect transition="in" filter="fade">
                                      <p:cBhvr>
                                        <p:cTn id="71" dur="1000"/>
                                        <p:tgtEl>
                                          <p:spTgt spid="2">
                                            <p:txEl>
                                              <p:pRg st="10" end="10"/>
                                            </p:txEl>
                                          </p:spTgt>
                                        </p:tgtEl>
                                      </p:cBhvr>
                                    </p:animEffect>
                                    <p:anim calcmode="lin" valueType="num">
                                      <p:cBhvr>
                                        <p:cTn id="7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AD6A-AE3B-460F-A21D-16E9ACE4E03A}"/>
              </a:ext>
            </a:extLst>
          </p:cNvPr>
          <p:cNvSpPr>
            <a:spLocks noGrp="1"/>
          </p:cNvSpPr>
          <p:nvPr>
            <p:ph type="title"/>
          </p:nvPr>
        </p:nvSpPr>
        <p:spPr/>
        <p:txBody>
          <a:bodyPr/>
          <a:lstStyle/>
          <a:p>
            <a:r>
              <a:rPr lang="en-US" dirty="0"/>
              <a:t>Live Hearing</a:t>
            </a:r>
          </a:p>
        </p:txBody>
      </p:sp>
      <p:sp>
        <p:nvSpPr>
          <p:cNvPr id="3" name="Text Placeholder 2">
            <a:extLst>
              <a:ext uri="{FF2B5EF4-FFF2-40B4-BE49-F238E27FC236}">
                <a16:creationId xmlns:a16="http://schemas.microsoft.com/office/drawing/2014/main" id="{E6F3C9D0-2C1B-4579-8CA2-21961DEC37DF}"/>
              </a:ext>
            </a:extLst>
          </p:cNvPr>
          <p:cNvSpPr>
            <a:spLocks noGrp="1"/>
          </p:cNvSpPr>
          <p:nvPr>
            <p:ph type="body" idx="1"/>
          </p:nvPr>
        </p:nvSpPr>
        <p:spPr>
          <a:xfrm>
            <a:off x="1750423" y="1521332"/>
            <a:ext cx="9712386" cy="4361600"/>
          </a:xfrm>
        </p:spPr>
        <p:txBody>
          <a:bodyPr/>
          <a:lstStyle/>
          <a:p>
            <a:pPr marL="118531" indent="0">
              <a:buNone/>
            </a:pPr>
            <a:r>
              <a:rPr lang="en-US" b="1" dirty="0"/>
              <a:t>Advisors Required—but Who?</a:t>
            </a:r>
          </a:p>
          <a:p>
            <a:r>
              <a:rPr lang="en-US" dirty="0"/>
              <a:t>The Complainant and Respondent must both have an advisor</a:t>
            </a:r>
          </a:p>
          <a:p>
            <a:r>
              <a:rPr lang="en-US" dirty="0"/>
              <a:t>Each has a right to select any advisor of their choice; </a:t>
            </a:r>
            <a:r>
              <a:rPr lang="en-US" i="1" dirty="0"/>
              <a:t>may</a:t>
            </a:r>
            <a:r>
              <a:rPr lang="en-US" dirty="0"/>
              <a:t> be an attorney (at their own expense) but does not have to be an attorney</a:t>
            </a:r>
          </a:p>
          <a:p>
            <a:r>
              <a:rPr lang="en-US" dirty="0"/>
              <a:t>If a party does not have an advisor, </a:t>
            </a:r>
            <a:r>
              <a:rPr lang="en-US" b="1" dirty="0"/>
              <a:t>school must appoint one.</a:t>
            </a:r>
          </a:p>
          <a:p>
            <a:r>
              <a:rPr lang="en-US" dirty="0"/>
              <a:t>Advisor not required to do more than relay represented party’s question to the other party/witnesses</a:t>
            </a:r>
          </a:p>
          <a:p>
            <a:r>
              <a:rPr lang="en-US" dirty="0"/>
              <a:t>Advisors not required to be trained in any way</a:t>
            </a:r>
          </a:p>
          <a:p>
            <a:r>
              <a:rPr lang="en-US" dirty="0"/>
              <a:t>Potential options?</a:t>
            </a:r>
          </a:p>
          <a:p>
            <a:pPr lvl="1"/>
            <a:r>
              <a:rPr lang="en-US" dirty="0"/>
              <a:t>Student affairs professionals trained on Title IX</a:t>
            </a:r>
          </a:p>
          <a:p>
            <a:pPr lvl="1"/>
            <a:r>
              <a:rPr lang="en-US" dirty="0"/>
              <a:t>Academic affairs professionals trained on Title IX</a:t>
            </a:r>
          </a:p>
          <a:p>
            <a:pPr lvl="1"/>
            <a:r>
              <a:rPr lang="en-US" dirty="0"/>
              <a:t>Human Resources representatives (as applicable)</a:t>
            </a:r>
          </a:p>
          <a:p>
            <a:r>
              <a:rPr lang="en-US" dirty="0"/>
              <a:t>Recommend against appointing:</a:t>
            </a:r>
          </a:p>
          <a:p>
            <a:pPr lvl="1"/>
            <a:r>
              <a:rPr lang="en-US" dirty="0"/>
              <a:t>Someone with special access to Title IX investigation records</a:t>
            </a:r>
          </a:p>
          <a:p>
            <a:pPr lvl="1"/>
            <a:r>
              <a:rPr lang="en-US" dirty="0"/>
              <a:t>Attorneys from the school’s Office of Legal Counsel</a:t>
            </a:r>
          </a:p>
          <a:p>
            <a:pPr lvl="1"/>
            <a:r>
              <a:rPr lang="en-US" dirty="0"/>
              <a:t>Instructors/faculty members</a:t>
            </a:r>
          </a:p>
        </p:txBody>
      </p:sp>
      <p:sp>
        <p:nvSpPr>
          <p:cNvPr id="4" name="Rectangle 3">
            <a:extLst>
              <a:ext uri="{FF2B5EF4-FFF2-40B4-BE49-F238E27FC236}">
                <a16:creationId xmlns:a16="http://schemas.microsoft.com/office/drawing/2014/main" id="{B61941E9-B2A7-4197-A531-BA4B20451549}"/>
              </a:ext>
            </a:extLst>
          </p:cNvPr>
          <p:cNvSpPr/>
          <p:nvPr/>
        </p:nvSpPr>
        <p:spPr>
          <a:xfrm>
            <a:off x="8346861" y="6315643"/>
            <a:ext cx="2710999" cy="369332"/>
          </a:xfrm>
          <a:prstGeom prst="rect">
            <a:avLst/>
          </a:prstGeom>
        </p:spPr>
        <p:txBody>
          <a:bodyPr wrap="none">
            <a:spAutoFit/>
          </a:bodyPr>
          <a:lstStyle/>
          <a:p>
            <a:r>
              <a:rPr lang="en-US" dirty="0">
                <a:solidFill>
                  <a:srgbClr val="000000"/>
                </a:solidFill>
              </a:rPr>
              <a:t>34 CFR § 106.46(b)(6)(</a:t>
            </a:r>
            <a:r>
              <a:rPr lang="en-US" dirty="0" err="1">
                <a:solidFill>
                  <a:srgbClr val="000000"/>
                </a:solidFill>
              </a:rPr>
              <a:t>i</a:t>
            </a:r>
            <a:r>
              <a:rPr lang="en-US" dirty="0">
                <a:solidFill>
                  <a:srgbClr val="000000"/>
                </a:solidFill>
              </a:rPr>
              <a:t>)</a:t>
            </a:r>
          </a:p>
        </p:txBody>
      </p:sp>
    </p:spTree>
    <p:extLst>
      <p:ext uri="{BB962C8B-B14F-4D97-AF65-F5344CB8AC3E}">
        <p14:creationId xmlns:p14="http://schemas.microsoft.com/office/powerpoint/2010/main" val="1328031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fade">
                                      <p:cBhvr>
                                        <p:cTn id="64" dur="1000"/>
                                        <p:tgtEl>
                                          <p:spTgt spid="3">
                                            <p:txEl>
                                              <p:pRg st="9" end="9"/>
                                            </p:txEl>
                                          </p:spTgt>
                                        </p:tgtEl>
                                      </p:cBhvr>
                                    </p:animEffect>
                                    <p:anim calcmode="lin" valueType="num">
                                      <p:cBhvr>
                                        <p:cTn id="6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Effect transition="in" filter="fade">
                                      <p:cBhvr>
                                        <p:cTn id="71" dur="1000"/>
                                        <p:tgtEl>
                                          <p:spTgt spid="3">
                                            <p:txEl>
                                              <p:pRg st="10" end="10"/>
                                            </p:txEl>
                                          </p:spTgt>
                                        </p:tgtEl>
                                      </p:cBhvr>
                                    </p:animEffect>
                                    <p:anim calcmode="lin" valueType="num">
                                      <p:cBhvr>
                                        <p:cTn id="7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Effect transition="in" filter="fade">
                                      <p:cBhvr>
                                        <p:cTn id="76" dur="1000"/>
                                        <p:tgtEl>
                                          <p:spTgt spid="3">
                                            <p:txEl>
                                              <p:pRg st="11" end="11"/>
                                            </p:txEl>
                                          </p:spTgt>
                                        </p:tgtEl>
                                      </p:cBhvr>
                                    </p:animEffect>
                                    <p:anim calcmode="lin" valueType="num">
                                      <p:cBhvr>
                                        <p:cTn id="7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
                                            <p:txEl>
                                              <p:pRg st="12" end="12"/>
                                            </p:txEl>
                                          </p:spTgt>
                                        </p:tgtEl>
                                        <p:attrNameLst>
                                          <p:attrName>style.visibility</p:attrName>
                                        </p:attrNameLst>
                                      </p:cBhvr>
                                      <p:to>
                                        <p:strVal val="visible"/>
                                      </p:to>
                                    </p:set>
                                    <p:animEffect transition="in" filter="fade">
                                      <p:cBhvr>
                                        <p:cTn id="81" dur="1000"/>
                                        <p:tgtEl>
                                          <p:spTgt spid="3">
                                            <p:txEl>
                                              <p:pRg st="12" end="12"/>
                                            </p:txEl>
                                          </p:spTgt>
                                        </p:tgtEl>
                                      </p:cBhvr>
                                    </p:animEffect>
                                    <p:anim calcmode="lin" valueType="num">
                                      <p:cBhvr>
                                        <p:cTn id="8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
                                            <p:txEl>
                                              <p:pRg st="13" end="13"/>
                                            </p:txEl>
                                          </p:spTgt>
                                        </p:tgtEl>
                                        <p:attrNameLst>
                                          <p:attrName>style.visibility</p:attrName>
                                        </p:attrNameLst>
                                      </p:cBhvr>
                                      <p:to>
                                        <p:strVal val="visible"/>
                                      </p:to>
                                    </p:set>
                                    <p:animEffect transition="in" filter="fade">
                                      <p:cBhvr>
                                        <p:cTn id="86" dur="1000"/>
                                        <p:tgtEl>
                                          <p:spTgt spid="3">
                                            <p:txEl>
                                              <p:pRg st="13" end="13"/>
                                            </p:txEl>
                                          </p:spTgt>
                                        </p:tgtEl>
                                      </p:cBhvr>
                                    </p:animEffect>
                                    <p:anim calcmode="lin" valueType="num">
                                      <p:cBhvr>
                                        <p:cTn id="8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AD6A-AE3B-460F-A21D-16E9ACE4E03A}"/>
              </a:ext>
            </a:extLst>
          </p:cNvPr>
          <p:cNvSpPr>
            <a:spLocks noGrp="1"/>
          </p:cNvSpPr>
          <p:nvPr>
            <p:ph type="title"/>
          </p:nvPr>
        </p:nvSpPr>
        <p:spPr/>
        <p:txBody>
          <a:bodyPr/>
          <a:lstStyle/>
          <a:p>
            <a:r>
              <a:rPr lang="en-US" dirty="0"/>
              <a:t>Live Hearing</a:t>
            </a:r>
          </a:p>
        </p:txBody>
      </p:sp>
      <p:sp>
        <p:nvSpPr>
          <p:cNvPr id="3" name="Text Placeholder 2">
            <a:extLst>
              <a:ext uri="{FF2B5EF4-FFF2-40B4-BE49-F238E27FC236}">
                <a16:creationId xmlns:a16="http://schemas.microsoft.com/office/drawing/2014/main" id="{E6F3C9D0-2C1B-4579-8CA2-21961DEC37DF}"/>
              </a:ext>
            </a:extLst>
          </p:cNvPr>
          <p:cNvSpPr>
            <a:spLocks noGrp="1"/>
          </p:cNvSpPr>
          <p:nvPr>
            <p:ph type="body" idx="1"/>
          </p:nvPr>
        </p:nvSpPr>
        <p:spPr>
          <a:xfrm>
            <a:off x="1005841" y="1717275"/>
            <a:ext cx="10052020" cy="4361600"/>
          </a:xfrm>
        </p:spPr>
        <p:txBody>
          <a:bodyPr/>
          <a:lstStyle/>
          <a:p>
            <a:pPr marL="118531" indent="0">
              <a:spcAft>
                <a:spcPts val="600"/>
              </a:spcAft>
              <a:buNone/>
            </a:pPr>
            <a:r>
              <a:rPr lang="en-US" b="1" dirty="0"/>
              <a:t>Technology</a:t>
            </a:r>
          </a:p>
          <a:p>
            <a:pPr>
              <a:spcAft>
                <a:spcPts val="600"/>
              </a:spcAft>
            </a:pPr>
            <a:r>
              <a:rPr lang="en-US" dirty="0"/>
              <a:t>Upon request of any party, must permit cross-examination to occur with the parties located in separate rooms with technology facilitating the ability of all participants to see and hear the person answering questions</a:t>
            </a:r>
          </a:p>
          <a:p>
            <a:pPr lvl="1">
              <a:spcAft>
                <a:spcPts val="600"/>
              </a:spcAft>
            </a:pPr>
            <a:r>
              <a:rPr lang="en-US" dirty="0"/>
              <a:t>**Testifying party must be seen and heard by all in real time, but testifying party does not have to be able to see all other parties </a:t>
            </a:r>
          </a:p>
          <a:p>
            <a:pPr lvl="1">
              <a:spcAft>
                <a:spcPts val="600"/>
              </a:spcAft>
            </a:pPr>
            <a:r>
              <a:rPr lang="en-US" i="1" dirty="0"/>
              <a:t>(i.e., if the Complainant is testifying, Complainant must have video/audio on, but Respondent does not have to be seen by Complainant)</a:t>
            </a:r>
          </a:p>
          <a:p>
            <a:pPr>
              <a:spcAft>
                <a:spcPts val="600"/>
              </a:spcAft>
            </a:pPr>
            <a:r>
              <a:rPr lang="en-US" dirty="0"/>
              <a:t>Hearings must still be recorded, or have a transcript of all testimony created, including when technology is used</a:t>
            </a:r>
          </a:p>
          <a:p>
            <a:pPr>
              <a:spcAft>
                <a:spcPts val="600"/>
              </a:spcAft>
            </a:pPr>
            <a:r>
              <a:rPr lang="en-US" dirty="0"/>
              <a:t>Ensure all staff have been trained on the technology in use</a:t>
            </a:r>
          </a:p>
          <a:p>
            <a:pPr>
              <a:spcAft>
                <a:spcPts val="600"/>
              </a:spcAft>
            </a:pPr>
            <a:r>
              <a:rPr lang="en-US" dirty="0"/>
              <a:t>Ensure technology used does expose the testimony to anyone outside those participating in the hearing</a:t>
            </a:r>
          </a:p>
        </p:txBody>
      </p:sp>
      <p:sp>
        <p:nvSpPr>
          <p:cNvPr id="4" name="Rectangle 3">
            <a:extLst>
              <a:ext uri="{FF2B5EF4-FFF2-40B4-BE49-F238E27FC236}">
                <a16:creationId xmlns:a16="http://schemas.microsoft.com/office/drawing/2014/main" id="{B61941E9-B2A7-4197-A531-BA4B20451549}"/>
              </a:ext>
            </a:extLst>
          </p:cNvPr>
          <p:cNvSpPr/>
          <p:nvPr/>
        </p:nvSpPr>
        <p:spPr>
          <a:xfrm>
            <a:off x="8346861" y="6315643"/>
            <a:ext cx="2710999" cy="369332"/>
          </a:xfrm>
          <a:prstGeom prst="rect">
            <a:avLst/>
          </a:prstGeom>
        </p:spPr>
        <p:txBody>
          <a:bodyPr wrap="none">
            <a:spAutoFit/>
          </a:bodyPr>
          <a:lstStyle/>
          <a:p>
            <a:r>
              <a:rPr lang="en-US" dirty="0">
                <a:solidFill>
                  <a:srgbClr val="000000"/>
                </a:solidFill>
              </a:rPr>
              <a:t>34 CFR § 106.46(b)(6)(</a:t>
            </a:r>
            <a:r>
              <a:rPr lang="en-US" dirty="0" err="1">
                <a:solidFill>
                  <a:srgbClr val="000000"/>
                </a:solidFill>
              </a:rPr>
              <a:t>i</a:t>
            </a:r>
            <a:r>
              <a:rPr lang="en-US" dirty="0">
                <a:solidFill>
                  <a:srgbClr val="000000"/>
                </a:solidFill>
              </a:rPr>
              <a:t>)</a:t>
            </a:r>
          </a:p>
        </p:txBody>
      </p:sp>
    </p:spTree>
    <p:extLst>
      <p:ext uri="{BB962C8B-B14F-4D97-AF65-F5344CB8AC3E}">
        <p14:creationId xmlns:p14="http://schemas.microsoft.com/office/powerpoint/2010/main" val="1440041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AD6A-AE3B-460F-A21D-16E9ACE4E03A}"/>
              </a:ext>
            </a:extLst>
          </p:cNvPr>
          <p:cNvSpPr>
            <a:spLocks noGrp="1"/>
          </p:cNvSpPr>
          <p:nvPr>
            <p:ph type="title"/>
          </p:nvPr>
        </p:nvSpPr>
        <p:spPr/>
        <p:txBody>
          <a:bodyPr/>
          <a:lstStyle/>
          <a:p>
            <a:r>
              <a:rPr lang="en-US" dirty="0"/>
              <a:t>Opportunity to Question</a:t>
            </a:r>
          </a:p>
        </p:txBody>
      </p:sp>
      <p:sp>
        <p:nvSpPr>
          <p:cNvPr id="3" name="Text Placeholder 2">
            <a:extLst>
              <a:ext uri="{FF2B5EF4-FFF2-40B4-BE49-F238E27FC236}">
                <a16:creationId xmlns:a16="http://schemas.microsoft.com/office/drawing/2014/main" id="{E6F3C9D0-2C1B-4579-8CA2-21961DEC37DF}"/>
              </a:ext>
            </a:extLst>
          </p:cNvPr>
          <p:cNvSpPr>
            <a:spLocks noGrp="1"/>
          </p:cNvSpPr>
          <p:nvPr>
            <p:ph type="body" idx="1"/>
          </p:nvPr>
        </p:nvSpPr>
        <p:spPr>
          <a:xfrm>
            <a:off x="1737361" y="1542801"/>
            <a:ext cx="9803826" cy="4361600"/>
          </a:xfrm>
        </p:spPr>
        <p:txBody>
          <a:bodyPr/>
          <a:lstStyle/>
          <a:p>
            <a:pPr marL="118531" indent="0">
              <a:spcAft>
                <a:spcPts val="600"/>
              </a:spcAft>
              <a:buNone/>
            </a:pPr>
            <a:r>
              <a:rPr lang="en-US" b="1" dirty="0"/>
              <a:t>For K-12 schools only, and only if there is no live hearing, then must provide an opportunity for each side to ask each other written questions:</a:t>
            </a:r>
          </a:p>
          <a:p>
            <a:pPr>
              <a:spcAft>
                <a:spcPts val="600"/>
              </a:spcAft>
            </a:pPr>
            <a:r>
              <a:rPr lang="en-US" dirty="0"/>
              <a:t>After investigative report sent to each party, each party must have the opportunity to submit written, relevant questions that it wants from any other involved party or witness</a:t>
            </a:r>
          </a:p>
          <a:p>
            <a:pPr>
              <a:spcAft>
                <a:spcPts val="600"/>
              </a:spcAft>
            </a:pPr>
            <a:r>
              <a:rPr lang="en-US" dirty="0"/>
              <a:t>School must facilitate written back-and-forth:</a:t>
            </a:r>
          </a:p>
          <a:p>
            <a:pPr lvl="1">
              <a:spcAft>
                <a:spcPts val="600"/>
              </a:spcAft>
            </a:pPr>
            <a:r>
              <a:rPr lang="en-US" dirty="0"/>
              <a:t>Must provide the answers to all the questions requested</a:t>
            </a:r>
          </a:p>
          <a:p>
            <a:pPr lvl="1">
              <a:spcAft>
                <a:spcPts val="600"/>
              </a:spcAft>
            </a:pPr>
            <a:r>
              <a:rPr lang="en-US" dirty="0"/>
              <a:t>Must allow for additional, limited follow-up questions from each party</a:t>
            </a:r>
          </a:p>
          <a:p>
            <a:pPr>
              <a:spcAft>
                <a:spcPts val="600"/>
              </a:spcAft>
            </a:pPr>
            <a:r>
              <a:rPr lang="en-US" dirty="0"/>
              <a:t>Same rules about relevance as in previous slide</a:t>
            </a:r>
          </a:p>
        </p:txBody>
      </p:sp>
      <p:sp>
        <p:nvSpPr>
          <p:cNvPr id="4" name="Rectangle 3">
            <a:extLst>
              <a:ext uri="{FF2B5EF4-FFF2-40B4-BE49-F238E27FC236}">
                <a16:creationId xmlns:a16="http://schemas.microsoft.com/office/drawing/2014/main" id="{2A1461B1-19DC-4598-9A99-3CAD036A51B8}"/>
              </a:ext>
            </a:extLst>
          </p:cNvPr>
          <p:cNvSpPr/>
          <p:nvPr/>
        </p:nvSpPr>
        <p:spPr>
          <a:xfrm>
            <a:off x="8295565" y="6130978"/>
            <a:ext cx="2762295" cy="369332"/>
          </a:xfrm>
          <a:prstGeom prst="rect">
            <a:avLst/>
          </a:prstGeom>
        </p:spPr>
        <p:txBody>
          <a:bodyPr wrap="none">
            <a:spAutoFit/>
          </a:bodyPr>
          <a:lstStyle/>
          <a:p>
            <a:r>
              <a:rPr lang="en-US" dirty="0">
                <a:solidFill>
                  <a:srgbClr val="000000"/>
                </a:solidFill>
              </a:rPr>
              <a:t>34 CFR § 106.46(b)(6)(ii)</a:t>
            </a:r>
          </a:p>
        </p:txBody>
      </p:sp>
    </p:spTree>
    <p:extLst>
      <p:ext uri="{BB962C8B-B14F-4D97-AF65-F5344CB8AC3E}">
        <p14:creationId xmlns:p14="http://schemas.microsoft.com/office/powerpoint/2010/main" val="1257081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3E7F-1EB6-4A09-9324-CE1332598B27}"/>
              </a:ext>
            </a:extLst>
          </p:cNvPr>
          <p:cNvSpPr>
            <a:spLocks noGrp="1"/>
          </p:cNvSpPr>
          <p:nvPr>
            <p:ph type="ctrTitle"/>
          </p:nvPr>
        </p:nvSpPr>
        <p:spPr>
          <a:xfrm>
            <a:off x="831273" y="896112"/>
            <a:ext cx="10590414" cy="4480560"/>
          </a:xfrm>
        </p:spPr>
        <p:txBody>
          <a:bodyPr/>
          <a:lstStyle/>
          <a:p>
            <a:r>
              <a:rPr lang="en-US" sz="3200" dirty="0"/>
              <a:t>Decision-maker reviews investigative report, all evidence, all statements/answers from parties and witnesses during any live hearings or opportunity to question. </a:t>
            </a:r>
            <a:br>
              <a:rPr lang="en-US" sz="3200" dirty="0"/>
            </a:br>
            <a:br>
              <a:rPr lang="en-US" sz="3200" dirty="0"/>
            </a:br>
            <a:r>
              <a:rPr lang="en-US" sz="3200" dirty="0"/>
              <a:t>Decision-maker weighs the credibility of all relevant evidence and statements.</a:t>
            </a:r>
            <a:br>
              <a:rPr lang="en-US" sz="3200" dirty="0"/>
            </a:br>
            <a:br>
              <a:rPr lang="en-US" sz="3200" dirty="0"/>
            </a:br>
            <a:r>
              <a:rPr lang="en-US" sz="3200" dirty="0"/>
              <a:t>Next phase: Determination regarding Responsibility. . . </a:t>
            </a:r>
          </a:p>
        </p:txBody>
      </p:sp>
    </p:spTree>
    <p:extLst>
      <p:ext uri="{BB962C8B-B14F-4D97-AF65-F5344CB8AC3E}">
        <p14:creationId xmlns:p14="http://schemas.microsoft.com/office/powerpoint/2010/main" val="4291688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65769EA-7827-49C3-8218-FB37C75ED962}"/>
              </a:ext>
            </a:extLst>
          </p:cNvPr>
          <p:cNvSpPr>
            <a:spLocks noGrp="1"/>
          </p:cNvSpPr>
          <p:nvPr>
            <p:ph type="body" sz="quarter" idx="12"/>
          </p:nvPr>
        </p:nvSpPr>
        <p:spPr/>
        <p:txBody>
          <a:bodyPr/>
          <a:lstStyle/>
          <a:p>
            <a:pPr>
              <a:lnSpc>
                <a:spcPct val="90000"/>
              </a:lnSpc>
            </a:pPr>
            <a:r>
              <a:rPr lang="en-US" sz="1900" dirty="0"/>
              <a:t>Decision-maker applies the school’s chosen standard of evidence for Title IX investigations of sexual harassment:</a:t>
            </a:r>
          </a:p>
          <a:p>
            <a:pPr marL="609585" lvl="2">
              <a:lnSpc>
                <a:spcPct val="90000"/>
              </a:lnSpc>
              <a:spcBef>
                <a:spcPts val="800"/>
              </a:spcBef>
              <a:buSzPct val="100000"/>
              <a:buFont typeface="Arial" panose="020B0604020202020204" pitchFamily="34" charset="0"/>
              <a:buChar char="•"/>
            </a:pPr>
            <a:r>
              <a:rPr lang="en-US" sz="1900" dirty="0"/>
              <a:t>Option 1: “preponderance of the evidence” standard (more likely than not)</a:t>
            </a:r>
          </a:p>
          <a:p>
            <a:pPr marL="609585" lvl="1">
              <a:lnSpc>
                <a:spcPct val="90000"/>
              </a:lnSpc>
              <a:spcBef>
                <a:spcPts val="800"/>
              </a:spcBef>
              <a:buSzPct val="100000"/>
              <a:buFont typeface="Arial" panose="020B0604020202020204" pitchFamily="34" charset="0"/>
              <a:buChar char="•"/>
            </a:pPr>
            <a:r>
              <a:rPr lang="en-US" sz="1900" dirty="0"/>
              <a:t>Option 2: “clear and convincing” standard (highly and substantially likely)</a:t>
            </a:r>
          </a:p>
          <a:p>
            <a:pPr marL="609585" lvl="1">
              <a:lnSpc>
                <a:spcPct val="90000"/>
              </a:lnSpc>
              <a:spcBef>
                <a:spcPts val="800"/>
              </a:spcBef>
              <a:buSzPct val="100000"/>
              <a:buFont typeface="Arial" panose="020B0604020202020204" pitchFamily="34" charset="0"/>
              <a:buChar char="•"/>
            </a:pPr>
            <a:r>
              <a:rPr lang="en-US" sz="1900" dirty="0"/>
              <a:t>School must choose one of these standards for ALL sexual harassment investigations—those involving just students, just employees, and both students and employees.</a:t>
            </a:r>
          </a:p>
          <a:p>
            <a:pPr marL="609585" lvl="1">
              <a:lnSpc>
                <a:spcPct val="90000"/>
              </a:lnSpc>
              <a:spcBef>
                <a:spcPts val="800"/>
              </a:spcBef>
              <a:buSzPct val="100000"/>
              <a:buFont typeface="Arial" panose="020B0604020202020204" pitchFamily="34" charset="0"/>
              <a:buChar char="•"/>
            </a:pPr>
            <a:endParaRPr lang="en-US" sz="1900" dirty="0"/>
          </a:p>
          <a:p>
            <a:endParaRPr lang="en-US" dirty="0"/>
          </a:p>
        </p:txBody>
      </p:sp>
      <p:sp>
        <p:nvSpPr>
          <p:cNvPr id="3" name="Title 2">
            <a:extLst>
              <a:ext uri="{FF2B5EF4-FFF2-40B4-BE49-F238E27FC236}">
                <a16:creationId xmlns:a16="http://schemas.microsoft.com/office/drawing/2014/main" id="{2F56DB59-5D0C-4848-950B-05CC346875E1}"/>
              </a:ext>
            </a:extLst>
          </p:cNvPr>
          <p:cNvSpPr>
            <a:spLocks noGrp="1"/>
          </p:cNvSpPr>
          <p:nvPr>
            <p:ph type="title" idx="4294967295"/>
          </p:nvPr>
        </p:nvSpPr>
        <p:spPr>
          <a:xfrm>
            <a:off x="694145" y="634330"/>
            <a:ext cx="10393363" cy="852487"/>
          </a:xfrm>
        </p:spPr>
        <p:txBody>
          <a:bodyPr spcFirstLastPara="1" vert="horz" wrap="square" lIns="91425" tIns="91425" rIns="91425" bIns="91425" rtlCol="0" anchor="t" anchorCtr="0">
            <a:normAutofit/>
          </a:bodyPr>
          <a:lstStyle/>
          <a:p>
            <a:pPr>
              <a:lnSpc>
                <a:spcPct val="90000"/>
              </a:lnSpc>
            </a:pPr>
            <a:r>
              <a:rPr lang="en-US" sz="4200" b="1" i="0" u="none" strike="noStrike" cap="none" dirty="0">
                <a:latin typeface="+mj-lt"/>
                <a:ea typeface="Arial"/>
                <a:cs typeface="Arial"/>
                <a:sym typeface="Arial"/>
              </a:rPr>
              <a:t>Determination Regarding Responsibility</a:t>
            </a:r>
          </a:p>
        </p:txBody>
      </p:sp>
    </p:spTree>
    <p:extLst>
      <p:ext uri="{BB962C8B-B14F-4D97-AF65-F5344CB8AC3E}">
        <p14:creationId xmlns:p14="http://schemas.microsoft.com/office/powerpoint/2010/main" val="2083889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A81B1-25CB-4FB5-A438-52536CA6395D}"/>
              </a:ext>
            </a:extLst>
          </p:cNvPr>
          <p:cNvSpPr>
            <a:spLocks noGrp="1"/>
          </p:cNvSpPr>
          <p:nvPr>
            <p:ph type="body" idx="1"/>
          </p:nvPr>
        </p:nvSpPr>
        <p:spPr/>
        <p:txBody>
          <a:bodyPr/>
          <a:lstStyle/>
          <a:p>
            <a:r>
              <a:rPr lang="en-US" dirty="0"/>
              <a:t>Decision-maker issues written determination regarding responsibility that includes:</a:t>
            </a:r>
          </a:p>
          <a:p>
            <a:pPr lvl="1">
              <a:buFont typeface="Courier New" panose="02070309020205020404" pitchFamily="49" charset="0"/>
              <a:buChar char="o"/>
            </a:pPr>
            <a:r>
              <a:rPr lang="en-US" dirty="0"/>
              <a:t>Identification of allegations of sexual harassment that meet Title IX definition</a:t>
            </a:r>
          </a:p>
          <a:p>
            <a:pPr lvl="1">
              <a:buFont typeface="Courier New" panose="02070309020205020404" pitchFamily="49" charset="0"/>
              <a:buChar char="o"/>
            </a:pPr>
            <a:r>
              <a:rPr lang="en-US" dirty="0"/>
              <a:t>Description of all procedural steps</a:t>
            </a:r>
          </a:p>
          <a:p>
            <a:pPr lvl="1">
              <a:buFont typeface="Courier New" panose="02070309020205020404" pitchFamily="49" charset="0"/>
              <a:buChar char="o"/>
            </a:pPr>
            <a:r>
              <a:rPr lang="en-US" dirty="0"/>
              <a:t>Findings of fact supporting the determination</a:t>
            </a:r>
          </a:p>
          <a:p>
            <a:pPr lvl="1">
              <a:buFont typeface="Courier New" panose="02070309020205020404" pitchFamily="49" charset="0"/>
              <a:buChar char="o"/>
            </a:pPr>
            <a:r>
              <a:rPr lang="en-US" dirty="0"/>
              <a:t>Conclusions regarding application of school’s Code of Conduct to the facts</a:t>
            </a:r>
          </a:p>
          <a:p>
            <a:pPr lvl="1">
              <a:buFont typeface="Courier New" panose="02070309020205020404" pitchFamily="49" charset="0"/>
              <a:buChar char="o"/>
            </a:pPr>
            <a:r>
              <a:rPr lang="en-US" dirty="0"/>
              <a:t>Statement of, and rationale for, result as to </a:t>
            </a:r>
            <a:r>
              <a:rPr lang="en-US" i="1" dirty="0"/>
              <a:t>each</a:t>
            </a:r>
            <a:r>
              <a:rPr lang="en-US" dirty="0"/>
              <a:t> allegation and determination regarding responsibility</a:t>
            </a:r>
          </a:p>
          <a:p>
            <a:pPr lvl="1">
              <a:buFont typeface="Courier New" panose="02070309020205020404" pitchFamily="49" charset="0"/>
              <a:buChar char="o"/>
            </a:pPr>
            <a:r>
              <a:rPr lang="en-US" dirty="0"/>
              <a:t>Any disciplinary sanctions imposed on Respondent</a:t>
            </a:r>
          </a:p>
          <a:p>
            <a:pPr lvl="1">
              <a:buFont typeface="Courier New" panose="02070309020205020404" pitchFamily="49" charset="0"/>
              <a:buChar char="o"/>
            </a:pPr>
            <a:r>
              <a:rPr lang="en-US" dirty="0"/>
              <a:t>Any other remedies and supportive measures designed to restore/preserve equal access for Complainant</a:t>
            </a:r>
          </a:p>
          <a:p>
            <a:pPr lvl="1">
              <a:buFont typeface="Courier New" panose="02070309020205020404" pitchFamily="49" charset="0"/>
              <a:buChar char="o"/>
            </a:pPr>
            <a:r>
              <a:rPr lang="en-US" b="1" dirty="0">
                <a:solidFill>
                  <a:schemeClr val="accent4">
                    <a:lumMod val="75000"/>
                  </a:schemeClr>
                </a:solidFill>
              </a:rPr>
              <a:t>Procedures and permissible bases for appeal</a:t>
            </a:r>
          </a:p>
          <a:p>
            <a:r>
              <a:rPr lang="en-US" dirty="0"/>
              <a:t>School must provide written determination to parties simultaneously</a:t>
            </a:r>
          </a:p>
          <a:p>
            <a:r>
              <a:rPr lang="en-US" dirty="0"/>
              <a:t>Title IX Coordinator implements remedies / coordinates disciplinary sanctions</a:t>
            </a:r>
          </a:p>
          <a:p>
            <a:pPr lvl="1">
              <a:buFont typeface="Courier New" panose="02070309020205020404" pitchFamily="49" charset="0"/>
              <a:buChar char="o"/>
            </a:pPr>
            <a:endParaRPr lang="en-US" dirty="0"/>
          </a:p>
        </p:txBody>
      </p:sp>
      <p:sp>
        <p:nvSpPr>
          <p:cNvPr id="3" name="Title 2">
            <a:extLst>
              <a:ext uri="{FF2B5EF4-FFF2-40B4-BE49-F238E27FC236}">
                <a16:creationId xmlns:a16="http://schemas.microsoft.com/office/drawing/2014/main" id="{2F56DB59-5D0C-4848-950B-05CC346875E1}"/>
              </a:ext>
            </a:extLst>
          </p:cNvPr>
          <p:cNvSpPr>
            <a:spLocks noGrp="1"/>
          </p:cNvSpPr>
          <p:nvPr>
            <p:ph type="title"/>
          </p:nvPr>
        </p:nvSpPr>
        <p:spPr>
          <a:xfrm>
            <a:off x="379185" y="0"/>
            <a:ext cx="11416937" cy="1104545"/>
          </a:xfrm>
        </p:spPr>
        <p:txBody>
          <a:bodyPr/>
          <a:lstStyle/>
          <a:p>
            <a:r>
              <a:rPr lang="en-US" sz="4000" dirty="0"/>
              <a:t>Determination Regarding Responsibility</a:t>
            </a:r>
          </a:p>
        </p:txBody>
      </p:sp>
      <p:sp>
        <p:nvSpPr>
          <p:cNvPr id="4" name="Rectangle 3">
            <a:extLst>
              <a:ext uri="{FF2B5EF4-FFF2-40B4-BE49-F238E27FC236}">
                <a16:creationId xmlns:a16="http://schemas.microsoft.com/office/drawing/2014/main" id="{EB2CDD93-B191-4B18-B0F9-81B6703C2175}"/>
              </a:ext>
            </a:extLst>
          </p:cNvPr>
          <p:cNvSpPr/>
          <p:nvPr/>
        </p:nvSpPr>
        <p:spPr>
          <a:xfrm>
            <a:off x="8346861" y="6367090"/>
            <a:ext cx="2505814" cy="369332"/>
          </a:xfrm>
          <a:prstGeom prst="rect">
            <a:avLst/>
          </a:prstGeom>
        </p:spPr>
        <p:txBody>
          <a:bodyPr wrap="none">
            <a:spAutoFit/>
          </a:bodyPr>
          <a:lstStyle/>
          <a:p>
            <a:r>
              <a:rPr lang="en-US" dirty="0">
                <a:solidFill>
                  <a:srgbClr val="000000"/>
                </a:solidFill>
              </a:rPr>
              <a:t>34 CFR § 106.46(b)(7)</a:t>
            </a:r>
          </a:p>
        </p:txBody>
      </p:sp>
    </p:spTree>
    <p:extLst>
      <p:ext uri="{BB962C8B-B14F-4D97-AF65-F5344CB8AC3E}">
        <p14:creationId xmlns:p14="http://schemas.microsoft.com/office/powerpoint/2010/main" val="465640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fade">
                                      <p:cBhvr>
                                        <p:cTn id="54" dur="1000"/>
                                        <p:tgtEl>
                                          <p:spTgt spid="2">
                                            <p:txEl>
                                              <p:pRg st="9" end="9"/>
                                            </p:txEl>
                                          </p:spTgt>
                                        </p:tgtEl>
                                      </p:cBhvr>
                                    </p:animEffect>
                                    <p:anim calcmode="lin" valueType="num">
                                      <p:cBhvr>
                                        <p:cTn id="5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animEffect transition="in" filter="fade">
                                      <p:cBhvr>
                                        <p:cTn id="61" dur="1000"/>
                                        <p:tgtEl>
                                          <p:spTgt spid="2">
                                            <p:txEl>
                                              <p:pRg st="10" end="10"/>
                                            </p:txEl>
                                          </p:spTgt>
                                        </p:tgtEl>
                                      </p:cBhvr>
                                    </p:animEffect>
                                    <p:anim calcmode="lin" valueType="num">
                                      <p:cBhvr>
                                        <p:cTn id="6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6C48-8567-41FA-96F3-A8505309CE0F}"/>
              </a:ext>
            </a:extLst>
          </p:cNvPr>
          <p:cNvSpPr>
            <a:spLocks noGrp="1"/>
          </p:cNvSpPr>
          <p:nvPr>
            <p:ph type="title"/>
          </p:nvPr>
        </p:nvSpPr>
        <p:spPr/>
        <p:txBody>
          <a:bodyPr/>
          <a:lstStyle/>
          <a:p>
            <a:r>
              <a:rPr lang="en-US" dirty="0"/>
              <a:t>Appeals</a:t>
            </a:r>
          </a:p>
        </p:txBody>
      </p:sp>
    </p:spTree>
    <p:extLst>
      <p:ext uri="{BB962C8B-B14F-4D97-AF65-F5344CB8AC3E}">
        <p14:creationId xmlns:p14="http://schemas.microsoft.com/office/powerpoint/2010/main" val="77710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2597-3F82-442D-8E4D-113EF3B9746B}"/>
              </a:ext>
            </a:extLst>
          </p:cNvPr>
          <p:cNvSpPr>
            <a:spLocks noGrp="1"/>
          </p:cNvSpPr>
          <p:nvPr>
            <p:ph type="title"/>
          </p:nvPr>
        </p:nvSpPr>
        <p:spPr>
          <a:prstGeom prst="rect">
            <a:avLst/>
          </a:prstGeom>
        </p:spPr>
        <p:txBody>
          <a:bodyPr/>
          <a:lstStyle/>
          <a:p>
            <a:r>
              <a:rPr lang="en-US" dirty="0"/>
              <a:t>Appeals</a:t>
            </a:r>
          </a:p>
        </p:txBody>
      </p:sp>
      <p:sp>
        <p:nvSpPr>
          <p:cNvPr id="3" name="Text Placeholder 2">
            <a:extLst>
              <a:ext uri="{FF2B5EF4-FFF2-40B4-BE49-F238E27FC236}">
                <a16:creationId xmlns:a16="http://schemas.microsoft.com/office/drawing/2014/main" id="{10776F2D-F97D-47D1-8E0C-E9DEDEE469D3}"/>
              </a:ext>
            </a:extLst>
          </p:cNvPr>
          <p:cNvSpPr>
            <a:spLocks noGrp="1"/>
          </p:cNvSpPr>
          <p:nvPr>
            <p:ph idx="1"/>
          </p:nvPr>
        </p:nvSpPr>
        <p:spPr/>
        <p:txBody>
          <a:bodyPr>
            <a:normAutofit fontScale="92500" lnSpcReduction="10000"/>
          </a:bodyPr>
          <a:lstStyle/>
          <a:p>
            <a:pPr>
              <a:spcBef>
                <a:spcPts val="0"/>
              </a:spcBef>
              <a:spcAft>
                <a:spcPts val="600"/>
              </a:spcAft>
            </a:pPr>
            <a:r>
              <a:rPr lang="en-US" sz="2800" dirty="0"/>
              <a:t>Parties can appeal:</a:t>
            </a:r>
          </a:p>
          <a:p>
            <a:pPr lvl="1">
              <a:spcAft>
                <a:spcPts val="600"/>
              </a:spcAft>
            </a:pPr>
            <a:r>
              <a:rPr lang="en-US" sz="2200" dirty="0"/>
              <a:t>The determination of responsibility, OR</a:t>
            </a:r>
          </a:p>
          <a:p>
            <a:pPr lvl="1">
              <a:spcAft>
                <a:spcPts val="600"/>
              </a:spcAft>
            </a:pPr>
            <a:r>
              <a:rPr lang="en-US" sz="2200" dirty="0"/>
              <a:t>School’s decision to dismiss complaint</a:t>
            </a:r>
          </a:p>
          <a:p>
            <a:pPr>
              <a:spcBef>
                <a:spcPts val="0"/>
              </a:spcBef>
              <a:spcAft>
                <a:spcPts val="600"/>
              </a:spcAft>
            </a:pPr>
            <a:r>
              <a:rPr lang="en-US" sz="2800" dirty="0"/>
              <a:t>Bases for appeal:</a:t>
            </a:r>
          </a:p>
          <a:p>
            <a:pPr lvl="1">
              <a:spcAft>
                <a:spcPts val="600"/>
              </a:spcAft>
            </a:pPr>
            <a:r>
              <a:rPr lang="en-US" sz="2200" dirty="0"/>
              <a:t>Procedural irregularity that </a:t>
            </a:r>
            <a:r>
              <a:rPr lang="en-US" sz="2200" i="1" dirty="0"/>
              <a:t>affected the outcome</a:t>
            </a:r>
            <a:endParaRPr lang="en-US" sz="2200" dirty="0"/>
          </a:p>
          <a:p>
            <a:pPr lvl="1">
              <a:spcAft>
                <a:spcPts val="600"/>
              </a:spcAft>
            </a:pPr>
            <a:r>
              <a:rPr lang="en-US" sz="2200" dirty="0"/>
              <a:t>New evidence not reasonably available previously that </a:t>
            </a:r>
            <a:r>
              <a:rPr lang="en-US" sz="2200" i="1" dirty="0"/>
              <a:t>could affect outcome</a:t>
            </a:r>
            <a:endParaRPr lang="en-US" sz="2200" dirty="0"/>
          </a:p>
          <a:p>
            <a:pPr lvl="1">
              <a:spcAft>
                <a:spcPts val="600"/>
              </a:spcAft>
            </a:pPr>
            <a:r>
              <a:rPr lang="en-US" sz="2200" dirty="0"/>
              <a:t>That Title IX Coordinator OR Investigator(s) OR Decision-maker(s) had a bias or conflict of interest that </a:t>
            </a:r>
            <a:r>
              <a:rPr lang="en-US" sz="2200" i="1" dirty="0"/>
              <a:t>affected the outcome</a:t>
            </a:r>
            <a:endParaRPr lang="en-US" sz="2200" dirty="0"/>
          </a:p>
          <a:p>
            <a:pPr lvl="2">
              <a:spcAft>
                <a:spcPts val="600"/>
              </a:spcAft>
            </a:pPr>
            <a:r>
              <a:rPr lang="en-US" sz="2200" dirty="0"/>
              <a:t>Generally, either for or against complainants or respondents, OR</a:t>
            </a:r>
          </a:p>
          <a:p>
            <a:pPr lvl="2">
              <a:spcAft>
                <a:spcPts val="600"/>
              </a:spcAft>
            </a:pPr>
            <a:r>
              <a:rPr lang="en-US" sz="2200" dirty="0"/>
              <a:t>Specifically, either for or against an involved party</a:t>
            </a:r>
          </a:p>
          <a:p>
            <a:pPr lvl="1">
              <a:spcAft>
                <a:spcPts val="600"/>
              </a:spcAft>
            </a:pPr>
            <a:r>
              <a:rPr lang="en-US" sz="2200" dirty="0"/>
              <a:t>Another basis for appeal allowed by the school, as long as it’s equally available to either party</a:t>
            </a:r>
          </a:p>
          <a:p>
            <a:pPr marL="711183" lvl="1" indent="0">
              <a:buNone/>
            </a:pPr>
            <a:endParaRPr lang="en-US" dirty="0"/>
          </a:p>
        </p:txBody>
      </p:sp>
      <p:sp>
        <p:nvSpPr>
          <p:cNvPr id="4" name="Rectangle 3">
            <a:extLst>
              <a:ext uri="{FF2B5EF4-FFF2-40B4-BE49-F238E27FC236}">
                <a16:creationId xmlns:a16="http://schemas.microsoft.com/office/drawing/2014/main" id="{0625E429-47B0-4CA7-8083-AF2AE3C23A38}"/>
              </a:ext>
            </a:extLst>
          </p:cNvPr>
          <p:cNvSpPr/>
          <p:nvPr/>
        </p:nvSpPr>
        <p:spPr>
          <a:xfrm>
            <a:off x="8346861" y="6315644"/>
            <a:ext cx="2505814" cy="369332"/>
          </a:xfrm>
          <a:prstGeom prst="rect">
            <a:avLst/>
          </a:prstGeom>
        </p:spPr>
        <p:txBody>
          <a:bodyPr wrap="none">
            <a:spAutoFit/>
          </a:bodyPr>
          <a:lstStyle/>
          <a:p>
            <a:r>
              <a:rPr lang="en-US" dirty="0">
                <a:solidFill>
                  <a:schemeClr val="bg1"/>
                </a:solidFill>
              </a:rPr>
              <a:t>34 CFR § 106.46(b)(8)</a:t>
            </a:r>
          </a:p>
        </p:txBody>
      </p:sp>
    </p:spTree>
    <p:extLst>
      <p:ext uri="{BB962C8B-B14F-4D97-AF65-F5344CB8AC3E}">
        <p14:creationId xmlns:p14="http://schemas.microsoft.com/office/powerpoint/2010/main" val="1261856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76F2D-F97D-47D1-8E0C-E9DEDEE469D3}"/>
              </a:ext>
            </a:extLst>
          </p:cNvPr>
          <p:cNvSpPr>
            <a:spLocks noGrp="1"/>
          </p:cNvSpPr>
          <p:nvPr>
            <p:ph type="body" idx="1"/>
          </p:nvPr>
        </p:nvSpPr>
        <p:spPr/>
        <p:txBody>
          <a:bodyPr/>
          <a:lstStyle/>
          <a:p>
            <a:pPr>
              <a:spcBef>
                <a:spcPts val="0"/>
              </a:spcBef>
              <a:spcAft>
                <a:spcPts val="600"/>
              </a:spcAft>
            </a:pPr>
            <a:r>
              <a:rPr lang="en-US" sz="2800" dirty="0"/>
              <a:t>School must do following for an appeal:</a:t>
            </a:r>
          </a:p>
          <a:p>
            <a:pPr lvl="1">
              <a:spcAft>
                <a:spcPts val="600"/>
              </a:spcAft>
            </a:pPr>
            <a:r>
              <a:rPr lang="en-US" sz="2200" dirty="0"/>
              <a:t>Notify the other party in writing when an appeal is filed and on what basis</a:t>
            </a:r>
          </a:p>
          <a:p>
            <a:pPr lvl="1">
              <a:spcAft>
                <a:spcPts val="600"/>
              </a:spcAft>
            </a:pPr>
            <a:r>
              <a:rPr lang="en-US" sz="2200" dirty="0"/>
              <a:t>Implement appeals procedure equitably</a:t>
            </a:r>
          </a:p>
          <a:p>
            <a:pPr lvl="1">
              <a:spcAft>
                <a:spcPts val="600"/>
              </a:spcAft>
            </a:pPr>
            <a:r>
              <a:rPr lang="en-US" sz="2200" dirty="0"/>
              <a:t>Find new Appeals Decision-maker who </a:t>
            </a:r>
          </a:p>
          <a:p>
            <a:pPr lvl="2">
              <a:spcAft>
                <a:spcPts val="600"/>
              </a:spcAft>
            </a:pPr>
            <a:r>
              <a:rPr lang="en-US" sz="2200" dirty="0"/>
              <a:t>Has not been involved in the grievance process thus far, and</a:t>
            </a:r>
          </a:p>
          <a:p>
            <a:pPr lvl="2">
              <a:spcAft>
                <a:spcPts val="600"/>
              </a:spcAft>
            </a:pPr>
            <a:r>
              <a:rPr lang="en-US" sz="2200" dirty="0"/>
              <a:t>Has been trained and is neutral/impartial</a:t>
            </a:r>
          </a:p>
          <a:p>
            <a:pPr lvl="1">
              <a:spcAft>
                <a:spcPts val="600"/>
              </a:spcAft>
            </a:pPr>
            <a:r>
              <a:rPr lang="en-US" sz="2200" dirty="0"/>
              <a:t>Give both parties a reasonable, equal opportunity to submit a written statement about the outcome</a:t>
            </a:r>
          </a:p>
          <a:p>
            <a:pPr lvl="1">
              <a:spcAft>
                <a:spcPts val="600"/>
              </a:spcAft>
            </a:pPr>
            <a:r>
              <a:rPr lang="en-US" sz="2200" dirty="0"/>
              <a:t>Issue a written decision describing the result and rationale of the appeal</a:t>
            </a:r>
          </a:p>
          <a:p>
            <a:pPr lvl="1">
              <a:spcAft>
                <a:spcPts val="600"/>
              </a:spcAft>
            </a:pPr>
            <a:r>
              <a:rPr lang="en-US" sz="2200" dirty="0"/>
              <a:t>Provide decision simultaneously to all parties</a:t>
            </a:r>
          </a:p>
          <a:p>
            <a:pPr marL="711183" lvl="1" indent="0">
              <a:buNone/>
            </a:pPr>
            <a:endParaRPr lang="en-US" dirty="0"/>
          </a:p>
        </p:txBody>
      </p:sp>
      <p:sp>
        <p:nvSpPr>
          <p:cNvPr id="2" name="Title 1">
            <a:extLst>
              <a:ext uri="{FF2B5EF4-FFF2-40B4-BE49-F238E27FC236}">
                <a16:creationId xmlns:a16="http://schemas.microsoft.com/office/drawing/2014/main" id="{21182597-3F82-442D-8E4D-113EF3B9746B}"/>
              </a:ext>
            </a:extLst>
          </p:cNvPr>
          <p:cNvSpPr>
            <a:spLocks noGrp="1"/>
          </p:cNvSpPr>
          <p:nvPr>
            <p:ph type="title"/>
          </p:nvPr>
        </p:nvSpPr>
        <p:spPr/>
        <p:txBody>
          <a:bodyPr/>
          <a:lstStyle/>
          <a:p>
            <a:r>
              <a:rPr lang="en-US" dirty="0"/>
              <a:t>Appeals</a:t>
            </a:r>
          </a:p>
        </p:txBody>
      </p:sp>
      <p:sp>
        <p:nvSpPr>
          <p:cNvPr id="4" name="Rectangle 3">
            <a:extLst>
              <a:ext uri="{FF2B5EF4-FFF2-40B4-BE49-F238E27FC236}">
                <a16:creationId xmlns:a16="http://schemas.microsoft.com/office/drawing/2014/main" id="{63619013-6F27-4315-98E4-CDAD576B4033}"/>
              </a:ext>
            </a:extLst>
          </p:cNvPr>
          <p:cNvSpPr/>
          <p:nvPr/>
        </p:nvSpPr>
        <p:spPr>
          <a:xfrm>
            <a:off x="8346861" y="6315644"/>
            <a:ext cx="2505814" cy="369332"/>
          </a:xfrm>
          <a:prstGeom prst="rect">
            <a:avLst/>
          </a:prstGeom>
        </p:spPr>
        <p:txBody>
          <a:bodyPr wrap="none">
            <a:spAutoFit/>
          </a:bodyPr>
          <a:lstStyle/>
          <a:p>
            <a:r>
              <a:rPr lang="en-US" dirty="0">
                <a:solidFill>
                  <a:schemeClr val="bg1"/>
                </a:solidFill>
              </a:rPr>
              <a:t>34 CFR § 106.46(b)(8)</a:t>
            </a:r>
          </a:p>
        </p:txBody>
      </p:sp>
    </p:spTree>
    <p:extLst>
      <p:ext uri="{BB962C8B-B14F-4D97-AF65-F5344CB8AC3E}">
        <p14:creationId xmlns:p14="http://schemas.microsoft.com/office/powerpoint/2010/main" val="56783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F0FF-732F-4365-8B87-41E53E8CFD0C}"/>
              </a:ext>
            </a:extLst>
          </p:cNvPr>
          <p:cNvSpPr>
            <a:spLocks noGrp="1"/>
          </p:cNvSpPr>
          <p:nvPr>
            <p:ph type="title"/>
          </p:nvPr>
        </p:nvSpPr>
        <p:spPr/>
        <p:txBody>
          <a:bodyPr/>
          <a:lstStyle/>
          <a:p>
            <a:r>
              <a:rPr lang="en-US" dirty="0"/>
              <a:t>Other Matters</a:t>
            </a:r>
          </a:p>
        </p:txBody>
      </p:sp>
    </p:spTree>
    <p:extLst>
      <p:ext uri="{BB962C8B-B14F-4D97-AF65-F5344CB8AC3E}">
        <p14:creationId xmlns:p14="http://schemas.microsoft.com/office/powerpoint/2010/main" val="1472379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F99F-7C74-CE44-9F57-FCBB3A5F9D24}"/>
              </a:ext>
            </a:extLst>
          </p:cNvPr>
          <p:cNvSpPr>
            <a:spLocks noGrp="1"/>
          </p:cNvSpPr>
          <p:nvPr>
            <p:ph type="title"/>
          </p:nvPr>
        </p:nvSpPr>
        <p:spPr/>
        <p:txBody>
          <a:bodyPr/>
          <a:lstStyle/>
          <a:p>
            <a:r>
              <a:rPr lang="en-US" dirty="0"/>
              <a:t>Original Focus: Sex Equity</a:t>
            </a:r>
          </a:p>
        </p:txBody>
      </p:sp>
    </p:spTree>
    <p:extLst>
      <p:ext uri="{BB962C8B-B14F-4D97-AF65-F5344CB8AC3E}">
        <p14:creationId xmlns:p14="http://schemas.microsoft.com/office/powerpoint/2010/main" val="2407604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EFBB-0CA8-4956-A994-4DD005B22431}"/>
              </a:ext>
            </a:extLst>
          </p:cNvPr>
          <p:cNvSpPr>
            <a:spLocks noGrp="1"/>
          </p:cNvSpPr>
          <p:nvPr>
            <p:ph type="title"/>
          </p:nvPr>
        </p:nvSpPr>
        <p:spPr/>
        <p:txBody>
          <a:bodyPr/>
          <a:lstStyle/>
          <a:p>
            <a:r>
              <a:rPr lang="en-US" dirty="0"/>
              <a:t>Recordkeeping</a:t>
            </a:r>
          </a:p>
        </p:txBody>
      </p:sp>
      <p:sp>
        <p:nvSpPr>
          <p:cNvPr id="3" name="Text Placeholder 2">
            <a:extLst>
              <a:ext uri="{FF2B5EF4-FFF2-40B4-BE49-F238E27FC236}">
                <a16:creationId xmlns:a16="http://schemas.microsoft.com/office/drawing/2014/main" id="{92703E99-D188-41D4-93B3-94008A4B7F37}"/>
              </a:ext>
            </a:extLst>
          </p:cNvPr>
          <p:cNvSpPr>
            <a:spLocks noGrp="1"/>
          </p:cNvSpPr>
          <p:nvPr>
            <p:ph type="body" idx="1"/>
          </p:nvPr>
        </p:nvSpPr>
        <p:spPr>
          <a:xfrm>
            <a:off x="548640" y="1443233"/>
            <a:ext cx="11168743" cy="4487221"/>
          </a:xfrm>
        </p:spPr>
        <p:txBody>
          <a:bodyPr/>
          <a:lstStyle/>
          <a:p>
            <a:pPr marL="93131" indent="0">
              <a:buNone/>
            </a:pPr>
            <a:r>
              <a:rPr lang="en-US" b="1" dirty="0"/>
              <a:t>The Title IX Coordinator must keep records for 7 years of:</a:t>
            </a:r>
          </a:p>
          <a:p>
            <a:r>
              <a:rPr lang="en-US" dirty="0"/>
              <a:t>Formal Complaints, including</a:t>
            </a:r>
          </a:p>
          <a:p>
            <a:pPr lvl="1">
              <a:buFont typeface="Courier New" panose="02070309020205020404" pitchFamily="49" charset="0"/>
              <a:buChar char="o"/>
            </a:pPr>
            <a:r>
              <a:rPr lang="en-US" dirty="0"/>
              <a:t>Supportive measures</a:t>
            </a:r>
          </a:p>
          <a:p>
            <a:pPr lvl="1">
              <a:buFont typeface="Courier New" panose="02070309020205020404" pitchFamily="49" charset="0"/>
              <a:buChar char="o"/>
            </a:pPr>
            <a:r>
              <a:rPr lang="en-US" dirty="0"/>
              <a:t>Basis for school’s conclusion that its response was not deliberately indifferent</a:t>
            </a:r>
          </a:p>
          <a:p>
            <a:pPr lvl="1">
              <a:buFont typeface="Courier New" panose="02070309020205020404" pitchFamily="49" charset="0"/>
              <a:buChar char="o"/>
            </a:pPr>
            <a:r>
              <a:rPr lang="en-US" dirty="0"/>
              <a:t>Documentation of measures designed to restore or preserve equal access</a:t>
            </a:r>
          </a:p>
          <a:p>
            <a:pPr lvl="1">
              <a:buFont typeface="Courier New" panose="02070309020205020404" pitchFamily="49" charset="0"/>
              <a:buChar char="o"/>
            </a:pPr>
            <a:r>
              <a:rPr lang="en-US" dirty="0"/>
              <a:t>If no supportive measures provided, documentation reasons </a:t>
            </a:r>
            <a:r>
              <a:rPr lang="en-US" i="1" dirty="0"/>
              <a:t>why</a:t>
            </a:r>
            <a:r>
              <a:rPr lang="en-US" dirty="0"/>
              <a:t> response was not deliberately indifferent [i.e., clearly unreasonable in light of known circumstances]</a:t>
            </a:r>
          </a:p>
          <a:p>
            <a:r>
              <a:rPr lang="en-US" dirty="0"/>
              <a:t>Investigations</a:t>
            </a:r>
          </a:p>
          <a:p>
            <a:r>
              <a:rPr lang="en-US" dirty="0"/>
              <a:t>Recordings/transcripts of hearings</a:t>
            </a:r>
          </a:p>
          <a:p>
            <a:r>
              <a:rPr lang="en-US" dirty="0"/>
              <a:t>Determinations regarding responsibility</a:t>
            </a:r>
          </a:p>
          <a:p>
            <a:r>
              <a:rPr lang="en-US" dirty="0"/>
              <a:t>Disciplinary sanctions for Respondent, remedies provided Complainant</a:t>
            </a:r>
          </a:p>
          <a:p>
            <a:r>
              <a:rPr lang="en-US" dirty="0"/>
              <a:t>Appeals</a:t>
            </a:r>
          </a:p>
          <a:p>
            <a:r>
              <a:rPr lang="en-US" dirty="0"/>
              <a:t>Informal Resolutions</a:t>
            </a:r>
          </a:p>
        </p:txBody>
      </p:sp>
      <p:sp>
        <p:nvSpPr>
          <p:cNvPr id="4" name="Rectangle 3">
            <a:extLst>
              <a:ext uri="{FF2B5EF4-FFF2-40B4-BE49-F238E27FC236}">
                <a16:creationId xmlns:a16="http://schemas.microsoft.com/office/drawing/2014/main" id="{8CAEE4C6-696B-43E7-8B1A-9B4B259AD1A0}"/>
              </a:ext>
            </a:extLst>
          </p:cNvPr>
          <p:cNvSpPr/>
          <p:nvPr/>
        </p:nvSpPr>
        <p:spPr>
          <a:xfrm>
            <a:off x="8435087" y="6256422"/>
            <a:ext cx="2634054" cy="369332"/>
          </a:xfrm>
          <a:prstGeom prst="rect">
            <a:avLst/>
          </a:prstGeom>
        </p:spPr>
        <p:txBody>
          <a:bodyPr wrap="none">
            <a:spAutoFit/>
          </a:bodyPr>
          <a:lstStyle/>
          <a:p>
            <a:r>
              <a:rPr lang="en-US" dirty="0">
                <a:solidFill>
                  <a:srgbClr val="000000"/>
                </a:solidFill>
              </a:rPr>
              <a:t>34 CFR § 106.46(b)(10)</a:t>
            </a:r>
          </a:p>
        </p:txBody>
      </p:sp>
    </p:spTree>
    <p:extLst>
      <p:ext uri="{BB962C8B-B14F-4D97-AF65-F5344CB8AC3E}">
        <p14:creationId xmlns:p14="http://schemas.microsoft.com/office/powerpoint/2010/main" val="1536440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1000"/>
                                        <p:tgtEl>
                                          <p:spTgt spid="3">
                                            <p:txEl>
                                              <p:pRg st="11" end="11"/>
                                            </p:txEl>
                                          </p:spTgt>
                                        </p:tgtEl>
                                      </p:cBhvr>
                                    </p:animEffect>
                                    <p:anim calcmode="lin" valueType="num">
                                      <p:cBhvr>
                                        <p:cTn id="6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EFBB-0CA8-4956-A994-4DD005B22431}"/>
              </a:ext>
            </a:extLst>
          </p:cNvPr>
          <p:cNvSpPr>
            <a:spLocks noGrp="1"/>
          </p:cNvSpPr>
          <p:nvPr>
            <p:ph type="title"/>
          </p:nvPr>
        </p:nvSpPr>
        <p:spPr/>
        <p:txBody>
          <a:bodyPr/>
          <a:lstStyle/>
          <a:p>
            <a:r>
              <a:rPr lang="en-US" dirty="0"/>
              <a:t>Training</a:t>
            </a:r>
          </a:p>
        </p:txBody>
      </p:sp>
      <p:sp>
        <p:nvSpPr>
          <p:cNvPr id="3" name="Text Placeholder 2">
            <a:extLst>
              <a:ext uri="{FF2B5EF4-FFF2-40B4-BE49-F238E27FC236}">
                <a16:creationId xmlns:a16="http://schemas.microsoft.com/office/drawing/2014/main" id="{92703E99-D188-41D4-93B3-94008A4B7F37}"/>
              </a:ext>
            </a:extLst>
          </p:cNvPr>
          <p:cNvSpPr>
            <a:spLocks noGrp="1"/>
          </p:cNvSpPr>
          <p:nvPr>
            <p:ph type="body" idx="1"/>
          </p:nvPr>
        </p:nvSpPr>
        <p:spPr/>
        <p:txBody>
          <a:bodyPr numCol="2"/>
          <a:lstStyle/>
          <a:p>
            <a:pPr marL="93131" indent="0">
              <a:buNone/>
            </a:pPr>
            <a:r>
              <a:rPr lang="en-US" dirty="0"/>
              <a:t>All training materials used to train</a:t>
            </a:r>
          </a:p>
          <a:p>
            <a:r>
              <a:rPr lang="en-US" dirty="0"/>
              <a:t>Title IX Coordinator</a:t>
            </a:r>
          </a:p>
          <a:p>
            <a:r>
              <a:rPr lang="en-US" dirty="0"/>
              <a:t>Investigator(s)</a:t>
            </a:r>
          </a:p>
          <a:p>
            <a:r>
              <a:rPr lang="en-US" dirty="0"/>
              <a:t>Decision-maker(s)</a:t>
            </a:r>
          </a:p>
          <a:p>
            <a:r>
              <a:rPr lang="en-US" dirty="0"/>
              <a:t>Appeals Decision-maker(s)</a:t>
            </a:r>
          </a:p>
          <a:p>
            <a:pPr marL="93131" indent="0">
              <a:buNone/>
            </a:pPr>
            <a:endParaRPr lang="en-US" dirty="0"/>
          </a:p>
          <a:p>
            <a:pPr marL="93131" indent="0">
              <a:buNone/>
            </a:pPr>
            <a:endParaRPr lang="en-US" dirty="0"/>
          </a:p>
          <a:p>
            <a:pPr marL="93131" indent="0">
              <a:buNone/>
            </a:pPr>
            <a:r>
              <a:rPr lang="en-US" dirty="0"/>
              <a:t>Training must include:</a:t>
            </a:r>
          </a:p>
          <a:p>
            <a:r>
              <a:rPr lang="en-US" dirty="0"/>
              <a:t>Regulations</a:t>
            </a:r>
          </a:p>
          <a:p>
            <a:r>
              <a:rPr lang="en-US" dirty="0"/>
              <a:t>How to use technology</a:t>
            </a:r>
          </a:p>
          <a:p>
            <a:r>
              <a:rPr lang="en-US" dirty="0"/>
              <a:t>How to avoid prejudgment</a:t>
            </a:r>
          </a:p>
          <a:p>
            <a:r>
              <a:rPr lang="en-US" dirty="0"/>
              <a:t>How to serve impartially</a:t>
            </a:r>
          </a:p>
          <a:p>
            <a:r>
              <a:rPr lang="en-US" dirty="0"/>
              <a:t>How to determine issues of relevance of questions or evidence</a:t>
            </a:r>
          </a:p>
        </p:txBody>
      </p:sp>
      <p:sp>
        <p:nvSpPr>
          <p:cNvPr id="5" name="Rectangle 4">
            <a:extLst>
              <a:ext uri="{FF2B5EF4-FFF2-40B4-BE49-F238E27FC236}">
                <a16:creationId xmlns:a16="http://schemas.microsoft.com/office/drawing/2014/main" id="{8E570C4A-4EE4-4285-80D0-21BA4371C957}"/>
              </a:ext>
            </a:extLst>
          </p:cNvPr>
          <p:cNvSpPr/>
          <p:nvPr/>
        </p:nvSpPr>
        <p:spPr>
          <a:xfrm>
            <a:off x="997231" y="4481590"/>
            <a:ext cx="9943668" cy="646331"/>
          </a:xfrm>
          <a:prstGeom prst="rect">
            <a:avLst/>
          </a:prstGeom>
        </p:spPr>
        <p:txBody>
          <a:bodyPr wrap="square">
            <a:spAutoFit/>
          </a:bodyPr>
          <a:lstStyle/>
          <a:p>
            <a:pPr marL="93131" indent="0" algn="ctr">
              <a:buNone/>
            </a:pPr>
            <a:r>
              <a:rPr lang="en-US" dirty="0">
                <a:solidFill>
                  <a:schemeClr val="bg2"/>
                </a:solidFill>
              </a:rPr>
              <a:t>Training materials must be kept for seven years AND </a:t>
            </a:r>
            <a:r>
              <a:rPr lang="en-US" b="1" dirty="0">
                <a:solidFill>
                  <a:schemeClr val="bg2"/>
                </a:solidFill>
              </a:rPr>
              <a:t>posted publicly to school’s website for public review and scrutiny.</a:t>
            </a:r>
          </a:p>
        </p:txBody>
      </p:sp>
      <p:sp>
        <p:nvSpPr>
          <p:cNvPr id="6" name="Rectangle 5">
            <a:extLst>
              <a:ext uri="{FF2B5EF4-FFF2-40B4-BE49-F238E27FC236}">
                <a16:creationId xmlns:a16="http://schemas.microsoft.com/office/drawing/2014/main" id="{E8085568-4D9A-4573-85AE-6ACE55AA1457}"/>
              </a:ext>
            </a:extLst>
          </p:cNvPr>
          <p:cNvSpPr/>
          <p:nvPr/>
        </p:nvSpPr>
        <p:spPr>
          <a:xfrm>
            <a:off x="8005880" y="6256422"/>
            <a:ext cx="3159839" cy="369332"/>
          </a:xfrm>
          <a:prstGeom prst="rect">
            <a:avLst/>
          </a:prstGeom>
        </p:spPr>
        <p:txBody>
          <a:bodyPr wrap="none">
            <a:spAutoFit/>
          </a:bodyPr>
          <a:lstStyle/>
          <a:p>
            <a:r>
              <a:rPr lang="en-US" dirty="0">
                <a:solidFill>
                  <a:srgbClr val="000000"/>
                </a:solidFill>
              </a:rPr>
              <a:t>34 CFR § 106.46(b)(10)(</a:t>
            </a:r>
            <a:r>
              <a:rPr lang="en-US" dirty="0" err="1">
                <a:solidFill>
                  <a:srgbClr val="000000"/>
                </a:solidFill>
              </a:rPr>
              <a:t>i</a:t>
            </a:r>
            <a:r>
              <a:rPr lang="en-US" dirty="0">
                <a:solidFill>
                  <a:srgbClr val="000000"/>
                </a:solidFill>
              </a:rPr>
              <a:t>)(D)</a:t>
            </a:r>
          </a:p>
        </p:txBody>
      </p:sp>
    </p:spTree>
    <p:extLst>
      <p:ext uri="{BB962C8B-B14F-4D97-AF65-F5344CB8AC3E}">
        <p14:creationId xmlns:p14="http://schemas.microsoft.com/office/powerpoint/2010/main" val="583909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000"/>
                                        <p:tgtEl>
                                          <p:spTgt spid="3">
                                            <p:txEl>
                                              <p:pRg st="8" end="8"/>
                                            </p:txEl>
                                          </p:spTgt>
                                        </p:tgtEl>
                                      </p:cBhvr>
                                    </p:animEffect>
                                    <p:anim calcmode="lin" valueType="num">
                                      <p:cBhvr>
                                        <p:cTn id="3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000"/>
                                        <p:tgtEl>
                                          <p:spTgt spid="3">
                                            <p:txEl>
                                              <p:pRg st="10" end="10"/>
                                            </p:txEl>
                                          </p:spTgt>
                                        </p:tgtEl>
                                      </p:cBhvr>
                                    </p:animEffect>
                                    <p:anim calcmode="lin" valueType="num">
                                      <p:cBhvr>
                                        <p:cTn id="4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1000"/>
                                        <p:tgtEl>
                                          <p:spTgt spid="3">
                                            <p:txEl>
                                              <p:pRg st="11" end="11"/>
                                            </p:txEl>
                                          </p:spTgt>
                                        </p:tgtEl>
                                      </p:cBhvr>
                                    </p:animEffect>
                                    <p:anim calcmode="lin" valueType="num">
                                      <p:cBhvr>
                                        <p:cTn id="5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1000"/>
                                        <p:tgtEl>
                                          <p:spTgt spid="3">
                                            <p:txEl>
                                              <p:pRg st="12" end="12"/>
                                            </p:txEl>
                                          </p:spTgt>
                                        </p:tgtEl>
                                      </p:cBhvr>
                                    </p:animEffect>
                                    <p:anim calcmode="lin" valueType="num">
                                      <p:cBhvr>
                                        <p:cTn id="5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649E-CE4D-4571-A88C-3CBC4F79AF52}"/>
              </a:ext>
            </a:extLst>
          </p:cNvPr>
          <p:cNvSpPr>
            <a:spLocks noGrp="1"/>
          </p:cNvSpPr>
          <p:nvPr>
            <p:ph type="title"/>
          </p:nvPr>
        </p:nvSpPr>
        <p:spPr/>
        <p:txBody>
          <a:bodyPr/>
          <a:lstStyle/>
          <a:p>
            <a:r>
              <a:rPr lang="en-US" dirty="0"/>
              <a:t>Retaliation</a:t>
            </a:r>
          </a:p>
        </p:txBody>
      </p:sp>
      <p:sp>
        <p:nvSpPr>
          <p:cNvPr id="3" name="Text Placeholder 2">
            <a:extLst>
              <a:ext uri="{FF2B5EF4-FFF2-40B4-BE49-F238E27FC236}">
                <a16:creationId xmlns:a16="http://schemas.microsoft.com/office/drawing/2014/main" id="{2194AE77-73DB-411E-88B2-BC686432E92A}"/>
              </a:ext>
            </a:extLst>
          </p:cNvPr>
          <p:cNvSpPr>
            <a:spLocks noGrp="1"/>
          </p:cNvSpPr>
          <p:nvPr>
            <p:ph type="body" idx="1"/>
          </p:nvPr>
        </p:nvSpPr>
        <p:spPr/>
        <p:txBody>
          <a:bodyPr/>
          <a:lstStyle/>
          <a:p>
            <a:pPr marL="93131" indent="0">
              <a:buNone/>
            </a:pPr>
            <a:r>
              <a:rPr lang="en-US" b="1" dirty="0"/>
              <a:t>Retaliation is prohibited </a:t>
            </a:r>
            <a:r>
              <a:rPr lang="en-US" dirty="0"/>
              <a:t>against anyone involved in a Title IX complaint, investigation, or grievance procedure.</a:t>
            </a:r>
          </a:p>
          <a:p>
            <a:pPr marL="93131" indent="0">
              <a:buNone/>
            </a:pPr>
            <a:endParaRPr lang="en-US" dirty="0"/>
          </a:p>
          <a:p>
            <a:pPr marL="93131" indent="0">
              <a:buNone/>
            </a:pPr>
            <a:r>
              <a:rPr lang="en-US" dirty="0"/>
              <a:t>“The exercise of rights protected under the First Amendment does not constitute retaliation prohibited”</a:t>
            </a:r>
          </a:p>
          <a:p>
            <a:pPr marL="93131" indent="0">
              <a:buNone/>
            </a:pPr>
            <a:endParaRPr lang="en-US" dirty="0"/>
          </a:p>
          <a:p>
            <a:pPr marL="93131" indent="0">
              <a:buNone/>
            </a:pPr>
            <a:r>
              <a:rPr lang="en-US" dirty="0"/>
              <a:t>School can charge someone with a Code of Conduct violation for making a “materially false statement in bad faith” during grievance proceeding.</a:t>
            </a:r>
          </a:p>
        </p:txBody>
      </p:sp>
      <p:sp>
        <p:nvSpPr>
          <p:cNvPr id="4" name="Rectangle 3">
            <a:extLst>
              <a:ext uri="{FF2B5EF4-FFF2-40B4-BE49-F238E27FC236}">
                <a16:creationId xmlns:a16="http://schemas.microsoft.com/office/drawing/2014/main" id="{50615A4E-DFCC-46E8-ACCB-7247751ABB0B}"/>
              </a:ext>
            </a:extLst>
          </p:cNvPr>
          <p:cNvSpPr/>
          <p:nvPr/>
        </p:nvSpPr>
        <p:spPr>
          <a:xfrm>
            <a:off x="8435087" y="6256422"/>
            <a:ext cx="2018501" cy="369332"/>
          </a:xfrm>
          <a:prstGeom prst="rect">
            <a:avLst/>
          </a:prstGeom>
        </p:spPr>
        <p:txBody>
          <a:bodyPr wrap="none">
            <a:spAutoFit/>
          </a:bodyPr>
          <a:lstStyle/>
          <a:p>
            <a:r>
              <a:rPr lang="en-US" dirty="0">
                <a:solidFill>
                  <a:srgbClr val="000000"/>
                </a:solidFill>
              </a:rPr>
              <a:t>34 CFR § 106.71</a:t>
            </a:r>
          </a:p>
        </p:txBody>
      </p:sp>
    </p:spTree>
    <p:extLst>
      <p:ext uri="{BB962C8B-B14F-4D97-AF65-F5344CB8AC3E}">
        <p14:creationId xmlns:p14="http://schemas.microsoft.com/office/powerpoint/2010/main" val="437004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649E-CE4D-4571-A88C-3CBC4F79AF52}"/>
              </a:ext>
            </a:extLst>
          </p:cNvPr>
          <p:cNvSpPr>
            <a:spLocks noGrp="1"/>
          </p:cNvSpPr>
          <p:nvPr>
            <p:ph type="title"/>
          </p:nvPr>
        </p:nvSpPr>
        <p:spPr/>
        <p:txBody>
          <a:bodyPr/>
          <a:lstStyle/>
          <a:p>
            <a:r>
              <a:rPr lang="en-US" sz="4800" dirty="0"/>
              <a:t>School Board Policy Integration</a:t>
            </a:r>
          </a:p>
        </p:txBody>
      </p:sp>
      <p:sp>
        <p:nvSpPr>
          <p:cNvPr id="3" name="Text Placeholder 2">
            <a:extLst>
              <a:ext uri="{FF2B5EF4-FFF2-40B4-BE49-F238E27FC236}">
                <a16:creationId xmlns:a16="http://schemas.microsoft.com/office/drawing/2014/main" id="{2194AE77-73DB-411E-88B2-BC686432E92A}"/>
              </a:ext>
            </a:extLst>
          </p:cNvPr>
          <p:cNvSpPr>
            <a:spLocks noGrp="1"/>
          </p:cNvSpPr>
          <p:nvPr>
            <p:ph type="body" idx="1"/>
          </p:nvPr>
        </p:nvSpPr>
        <p:spPr/>
        <p:txBody>
          <a:bodyPr/>
          <a:lstStyle/>
          <a:p>
            <a:pPr marL="93131" indent="0">
              <a:buNone/>
            </a:pPr>
            <a:r>
              <a:rPr lang="en-US" sz="2200" b="1" dirty="0"/>
              <a:t>Consider Policy Revisions to Align with Title IX Regulations to:</a:t>
            </a:r>
          </a:p>
          <a:p>
            <a:r>
              <a:rPr lang="en-US" dirty="0"/>
              <a:t>Section 2:260 – Uniform Grievance Procedure</a:t>
            </a:r>
          </a:p>
          <a:p>
            <a:r>
              <a:rPr lang="en-US" dirty="0"/>
              <a:t>Section 2:265 – Title IX Grievance Procedure</a:t>
            </a:r>
          </a:p>
          <a:p>
            <a:r>
              <a:rPr lang="en-US" dirty="0"/>
              <a:t>Section 7:10 – Equal Educational Opportunities</a:t>
            </a:r>
          </a:p>
          <a:p>
            <a:r>
              <a:rPr lang="en-US" dirty="0"/>
              <a:t>Section 7:20 – Harassment of Students Prohibited</a:t>
            </a:r>
          </a:p>
        </p:txBody>
      </p:sp>
    </p:spTree>
    <p:extLst>
      <p:ext uri="{BB962C8B-B14F-4D97-AF65-F5344CB8AC3E}">
        <p14:creationId xmlns:p14="http://schemas.microsoft.com/office/powerpoint/2010/main" val="3696263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D546-CF04-43D2-92EE-C6A29E3B7EE0}"/>
              </a:ext>
            </a:extLst>
          </p:cNvPr>
          <p:cNvSpPr>
            <a:spLocks noGrp="1"/>
          </p:cNvSpPr>
          <p:nvPr>
            <p:ph type="ctrTitle"/>
          </p:nvPr>
        </p:nvSpPr>
        <p:spPr>
          <a:xfrm>
            <a:off x="1689862" y="0"/>
            <a:ext cx="8812276" cy="1463040"/>
          </a:xfrm>
        </p:spPr>
        <p:txBody>
          <a:bodyPr/>
          <a:lstStyle/>
          <a:p>
            <a:r>
              <a:rPr lang="en-US" dirty="0"/>
              <a:t>Next Steps for Schools:</a:t>
            </a:r>
          </a:p>
        </p:txBody>
      </p:sp>
      <p:sp>
        <p:nvSpPr>
          <p:cNvPr id="3" name="TextBox 2">
            <a:extLst>
              <a:ext uri="{FF2B5EF4-FFF2-40B4-BE49-F238E27FC236}">
                <a16:creationId xmlns:a16="http://schemas.microsoft.com/office/drawing/2014/main" id="{E64EA665-6898-446B-A07C-224847BDCCE1}"/>
              </a:ext>
            </a:extLst>
          </p:cNvPr>
          <p:cNvSpPr txBox="1"/>
          <p:nvPr/>
        </p:nvSpPr>
        <p:spPr>
          <a:xfrm>
            <a:off x="931025" y="1463040"/>
            <a:ext cx="10141528" cy="4524315"/>
          </a:xfrm>
          <a:prstGeom prst="rect">
            <a:avLst/>
          </a:prstGeom>
          <a:noFill/>
        </p:spPr>
        <p:txBody>
          <a:bodyPr wrap="square" rtlCol="0">
            <a:spAutoFit/>
          </a:bodyPr>
          <a:lstStyle/>
          <a:p>
            <a:pPr marL="342900" indent="-342900">
              <a:buFont typeface="+mj-lt"/>
              <a:buAutoNum type="arabicPeriod"/>
            </a:pPr>
            <a:r>
              <a:rPr lang="en-US" sz="3200" dirty="0">
                <a:solidFill>
                  <a:schemeClr val="bg1"/>
                </a:solidFill>
              </a:rPr>
              <a:t>Decide who will fulfill the various roles</a:t>
            </a:r>
          </a:p>
          <a:p>
            <a:pPr marL="342900" indent="-342900">
              <a:buFont typeface="+mj-lt"/>
              <a:buAutoNum type="arabicPeriod"/>
            </a:pPr>
            <a:r>
              <a:rPr lang="en-US" sz="3200" dirty="0">
                <a:solidFill>
                  <a:schemeClr val="bg1"/>
                </a:solidFill>
              </a:rPr>
              <a:t>Update policies and procedures in accordance with the Regulations</a:t>
            </a:r>
          </a:p>
          <a:p>
            <a:pPr marL="1028700" lvl="1" indent="-571500">
              <a:buFont typeface="Arial" panose="020B0604020202020204" pitchFamily="34" charset="0"/>
              <a:buChar char="•"/>
            </a:pPr>
            <a:r>
              <a:rPr lang="en-US" sz="3200" dirty="0">
                <a:solidFill>
                  <a:schemeClr val="bg1"/>
                </a:solidFill>
              </a:rPr>
              <a:t>Who needs to be involved?</a:t>
            </a:r>
          </a:p>
          <a:p>
            <a:pPr marL="1028700" lvl="1" indent="-571500">
              <a:buFont typeface="Arial" panose="020B0604020202020204" pitchFamily="34" charset="0"/>
              <a:buChar char="•"/>
            </a:pPr>
            <a:r>
              <a:rPr lang="en-US" sz="3200" dirty="0">
                <a:solidFill>
                  <a:schemeClr val="bg1"/>
                </a:solidFill>
              </a:rPr>
              <a:t>Approval by the Board? Committee? Unions?</a:t>
            </a:r>
          </a:p>
          <a:p>
            <a:pPr marL="342900" indent="-342900">
              <a:buFont typeface="+mj-lt"/>
              <a:buAutoNum type="arabicPeriod"/>
            </a:pPr>
            <a:r>
              <a:rPr lang="en-US" sz="3200" dirty="0">
                <a:solidFill>
                  <a:schemeClr val="bg1"/>
                </a:solidFill>
              </a:rPr>
              <a:t>Train staff</a:t>
            </a:r>
          </a:p>
          <a:p>
            <a:pPr marL="342900" indent="-342900">
              <a:buFont typeface="+mj-lt"/>
              <a:buAutoNum type="arabicPeriod"/>
            </a:pPr>
            <a:r>
              <a:rPr lang="en-US" sz="3200" dirty="0">
                <a:solidFill>
                  <a:schemeClr val="bg1"/>
                </a:solidFill>
              </a:rPr>
              <a:t>Communicate information to all stakeholders</a:t>
            </a:r>
          </a:p>
          <a:p>
            <a:pPr marL="1028700" lvl="1" indent="-571500">
              <a:buFont typeface="Arial" panose="020B0604020202020204" pitchFamily="34" charset="0"/>
              <a:buChar char="•"/>
            </a:pPr>
            <a:r>
              <a:rPr lang="en-US" sz="3200" dirty="0">
                <a:solidFill>
                  <a:schemeClr val="bg1"/>
                </a:solidFill>
              </a:rPr>
              <a:t>Update website, handbooks, etc.</a:t>
            </a:r>
          </a:p>
          <a:p>
            <a:pPr marL="342900" indent="-342900">
              <a:buFont typeface="+mj-lt"/>
              <a:buAutoNum type="arabicPeriod"/>
            </a:pPr>
            <a:r>
              <a:rPr lang="en-US" sz="3200" dirty="0">
                <a:solidFill>
                  <a:schemeClr val="bg1"/>
                </a:solidFill>
              </a:rPr>
              <a:t>For any questions that arise, consult experts or counsel</a:t>
            </a:r>
          </a:p>
        </p:txBody>
      </p:sp>
    </p:spTree>
    <p:extLst>
      <p:ext uri="{BB962C8B-B14F-4D97-AF65-F5344CB8AC3E}">
        <p14:creationId xmlns:p14="http://schemas.microsoft.com/office/powerpoint/2010/main" val="95954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E33402-179B-4CC6-B940-D26BB6ABEEFD}"/>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825CFD97-E45D-494E-BFB4-BA57BC7D351A}"/>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DC05912B-5330-4451-BE90-DDD335D837FB}"/>
              </a:ext>
            </a:extLst>
          </p:cNvPr>
          <p:cNvSpPr>
            <a:spLocks noGrp="1"/>
          </p:cNvSpPr>
          <p:nvPr>
            <p:ph type="body" sz="quarter" idx="12"/>
          </p:nvPr>
        </p:nvSpPr>
        <p:spPr/>
        <p:txBody>
          <a:bodyPr>
            <a:normAutofit fontScale="32500" lnSpcReduction="20000"/>
          </a:bodyPr>
          <a:lstStyle/>
          <a:p>
            <a:r>
              <a:rPr lang="en-US" dirty="0"/>
              <a:t>@</a:t>
            </a:r>
            <a:r>
              <a:rPr lang="en-US" dirty="0" err="1"/>
              <a:t>darcykriha</a:t>
            </a:r>
            <a:endParaRPr lang="en-US" dirty="0"/>
          </a:p>
          <a:p>
            <a:r>
              <a:rPr lang="en-US" dirty="0"/>
              <a:t>@</a:t>
            </a:r>
            <a:r>
              <a:rPr lang="en-US" dirty="0" err="1"/>
              <a:t>nathankriha</a:t>
            </a:r>
            <a:endParaRPr lang="en-US" dirty="0"/>
          </a:p>
        </p:txBody>
      </p:sp>
    </p:spTree>
    <p:extLst>
      <p:ext uri="{BB962C8B-B14F-4D97-AF65-F5344CB8AC3E}">
        <p14:creationId xmlns:p14="http://schemas.microsoft.com/office/powerpoint/2010/main" val="1390212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05026F-D1C4-4FBB-95C0-B7B4C67966F5}"/>
              </a:ext>
            </a:extLst>
          </p:cNvPr>
          <p:cNvPicPr>
            <a:picLocks noChangeAspect="1"/>
          </p:cNvPicPr>
          <p:nvPr/>
        </p:nvPicPr>
        <p:blipFill>
          <a:blip r:embed="rId2"/>
          <a:stretch>
            <a:fillRect/>
          </a:stretch>
        </p:blipFill>
        <p:spPr>
          <a:xfrm>
            <a:off x="3878317" y="311127"/>
            <a:ext cx="4458945" cy="1023688"/>
          </a:xfrm>
          <a:prstGeom prst="rect">
            <a:avLst/>
          </a:prstGeom>
        </p:spPr>
      </p:pic>
      <p:sp>
        <p:nvSpPr>
          <p:cNvPr id="5" name="Title 4">
            <a:extLst>
              <a:ext uri="{FF2B5EF4-FFF2-40B4-BE49-F238E27FC236}">
                <a16:creationId xmlns:a16="http://schemas.microsoft.com/office/drawing/2014/main" id="{D7BC41F2-BDE2-4954-B3A3-6E6D8D632BD2}"/>
              </a:ext>
            </a:extLst>
          </p:cNvPr>
          <p:cNvSpPr>
            <a:spLocks noGrp="1"/>
          </p:cNvSpPr>
          <p:nvPr>
            <p:ph type="title"/>
          </p:nvPr>
        </p:nvSpPr>
        <p:spPr/>
        <p:txBody>
          <a:bodyPr/>
          <a:lstStyle/>
          <a:p>
            <a:r>
              <a:rPr lang="en-US"/>
              <a:t> </a:t>
            </a:r>
          </a:p>
        </p:txBody>
      </p:sp>
      <p:pic>
        <p:nvPicPr>
          <p:cNvPr id="8" name="Content Placeholder 7">
            <a:extLst>
              <a:ext uri="{FF2B5EF4-FFF2-40B4-BE49-F238E27FC236}">
                <a16:creationId xmlns:a16="http://schemas.microsoft.com/office/drawing/2014/main" id="{C3DE96D3-76CC-490F-9EB0-A81A6AE139E7}"/>
              </a:ext>
            </a:extLst>
          </p:cNvPr>
          <p:cNvPicPr>
            <a:picLocks noGrp="1" noChangeAspect="1"/>
          </p:cNvPicPr>
          <p:nvPr>
            <p:ph sz="half" idx="1"/>
          </p:nvPr>
        </p:nvPicPr>
        <p:blipFill>
          <a:blip r:embed="rId3"/>
          <a:stretch>
            <a:fillRect/>
          </a:stretch>
        </p:blipFill>
        <p:spPr>
          <a:xfrm>
            <a:off x="388884" y="1741908"/>
            <a:ext cx="5488042" cy="4078661"/>
          </a:xfrm>
          <a:prstGeom prst="rect">
            <a:avLst/>
          </a:prstGeom>
        </p:spPr>
      </p:pic>
      <p:pic>
        <p:nvPicPr>
          <p:cNvPr id="9" name="Content Placeholder 8">
            <a:extLst>
              <a:ext uri="{FF2B5EF4-FFF2-40B4-BE49-F238E27FC236}">
                <a16:creationId xmlns:a16="http://schemas.microsoft.com/office/drawing/2014/main" id="{6D39AE3D-0668-4912-82C8-6A473AA867FB}"/>
              </a:ext>
            </a:extLst>
          </p:cNvPr>
          <p:cNvPicPr>
            <a:picLocks noGrp="1" noChangeAspect="1"/>
          </p:cNvPicPr>
          <p:nvPr>
            <p:ph sz="half" idx="2"/>
          </p:nvPr>
        </p:nvPicPr>
        <p:blipFill>
          <a:blip r:embed="rId4"/>
          <a:stretch>
            <a:fillRect/>
          </a:stretch>
        </p:blipFill>
        <p:spPr>
          <a:xfrm>
            <a:off x="6267778" y="1825990"/>
            <a:ext cx="5535338" cy="4129881"/>
          </a:xfrm>
          <a:prstGeom prst="rect">
            <a:avLst/>
          </a:prstGeom>
        </p:spPr>
      </p:pic>
    </p:spTree>
    <p:extLst>
      <p:ext uri="{BB962C8B-B14F-4D97-AF65-F5344CB8AC3E}">
        <p14:creationId xmlns:p14="http://schemas.microsoft.com/office/powerpoint/2010/main" val="2629260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82F80E96-A136-44FD-8E5F-FB5FDF0E6DCA}"/>
              </a:ext>
            </a:extLst>
          </p:cNvPr>
          <p:cNvSpPr>
            <a:spLocks noGrp="1"/>
          </p:cNvSpPr>
          <p:nvPr>
            <p:ph type="sldNum" sz="quarter" idx="10"/>
          </p:nvPr>
        </p:nvSpPr>
        <p:spPr>
          <a:xfrm>
            <a:off x="190500" y="6407151"/>
            <a:ext cx="4086078" cy="311149"/>
          </a:xfrm>
        </p:spPr>
        <p:txBody>
          <a:bodyPr/>
          <a:lstStyle/>
          <a:p>
            <a:pPr algn="l">
              <a:spcAft>
                <a:spcPts val="600"/>
              </a:spcAft>
            </a:pPr>
            <a:fld id="{B6894335-F525-4914-9E22-99B7469D876C}" type="slidenum">
              <a:rPr lang="en-US" smtClean="0"/>
              <a:pPr algn="l">
                <a:spcAft>
                  <a:spcPts val="600"/>
                </a:spcAft>
              </a:pPr>
              <a:t>8</a:t>
            </a:fld>
            <a:r>
              <a:rPr lang="en-US"/>
              <a:t> | © Copyright 2019. Kriha Boucek LLC. Attorney Advertising</a:t>
            </a:r>
          </a:p>
        </p:txBody>
      </p:sp>
      <p:sp>
        <p:nvSpPr>
          <p:cNvPr id="4" name="Title 3">
            <a:extLst>
              <a:ext uri="{FF2B5EF4-FFF2-40B4-BE49-F238E27FC236}">
                <a16:creationId xmlns:a16="http://schemas.microsoft.com/office/drawing/2014/main" id="{1AEB56BB-654B-4A31-8474-DC949B756BA0}"/>
              </a:ext>
            </a:extLst>
          </p:cNvPr>
          <p:cNvSpPr>
            <a:spLocks noGrp="1"/>
          </p:cNvSpPr>
          <p:nvPr>
            <p:ph type="body" sz="quarter" idx="11"/>
          </p:nvPr>
        </p:nvSpPr>
        <p:spPr>
          <a:xfrm>
            <a:off x="800101" y="765544"/>
            <a:ext cx="6705600" cy="656853"/>
          </a:xfrm>
        </p:spPr>
        <p:txBody>
          <a:bodyPr vert="horz" lIns="91440" tIns="45720" rIns="91440" bIns="45720" rtlCol="0">
            <a:normAutofit/>
          </a:bodyPr>
          <a:lstStyle/>
          <a:p>
            <a:pPr>
              <a:lnSpc>
                <a:spcPct val="90000"/>
              </a:lnSpc>
              <a:spcAft>
                <a:spcPts val="600"/>
              </a:spcAft>
            </a:pPr>
            <a:r>
              <a:rPr lang="en-US" b="0" i="0" u="none" strike="noStrike" kern="1200" cap="none">
                <a:effectLst>
                  <a:outerShdw blurRad="38100" dist="38100" dir="2700000" algn="tl">
                    <a:srgbClr val="000000">
                      <a:alpha val="43137"/>
                    </a:srgbClr>
                  </a:outerShdw>
                </a:effectLst>
                <a:latin typeface="Arial"/>
                <a:ea typeface="Arial"/>
                <a:cs typeface="Arial"/>
                <a:sym typeface="Arial"/>
              </a:rPr>
              <a:t>Illinois Sex Equity Rules</a:t>
            </a:r>
          </a:p>
        </p:txBody>
      </p:sp>
      <p:sp>
        <p:nvSpPr>
          <p:cNvPr id="2" name="TextBox 1">
            <a:extLst>
              <a:ext uri="{FF2B5EF4-FFF2-40B4-BE49-F238E27FC236}">
                <a16:creationId xmlns:a16="http://schemas.microsoft.com/office/drawing/2014/main" id="{BDC15981-FBBA-49C0-83C7-A7846486DA46}"/>
              </a:ext>
            </a:extLst>
          </p:cNvPr>
          <p:cNvSpPr txBox="1"/>
          <p:nvPr/>
        </p:nvSpPr>
        <p:spPr>
          <a:xfrm>
            <a:off x="800101" y="1839582"/>
            <a:ext cx="10374312" cy="4040188"/>
          </a:xfrm>
        </p:spPr>
        <p:txBody>
          <a:bodyPr vert="horz" lIns="91440" tIns="45720" rIns="91440" bIns="45720" rtlCol="0">
            <a:normAutofit/>
          </a:bodyPr>
          <a:lstStyle/>
          <a:p>
            <a:pPr>
              <a:spcAft>
                <a:spcPts val="600"/>
              </a:spcAft>
              <a:buClr>
                <a:srgbClr val="000000"/>
              </a:buClr>
            </a:pPr>
            <a:r>
              <a:rPr lang="en-US" sz="1867" b="0" i="0" u="none" strike="noStrike" cap="none">
                <a:latin typeface="Arial"/>
                <a:ea typeface="Arial"/>
                <a:cs typeface="Arial"/>
                <a:sym typeface="Arial"/>
              </a:rPr>
              <a:t>"Equal Access" = the availability of opportunity without discrimination on the basis of sex, going beyond simple admission to a course or activity to include full and unrestricted participation in educational and experiential processes.</a:t>
            </a:r>
          </a:p>
        </p:txBody>
      </p:sp>
    </p:spTree>
    <p:extLst>
      <p:ext uri="{BB962C8B-B14F-4D97-AF65-F5344CB8AC3E}">
        <p14:creationId xmlns:p14="http://schemas.microsoft.com/office/powerpoint/2010/main" val="3656702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5E5E85AE-5FE5-4805-A871-212FC8C5F98E}"/>
              </a:ext>
            </a:extLst>
          </p:cNvPr>
          <p:cNvSpPr>
            <a:spLocks noGrp="1"/>
          </p:cNvSpPr>
          <p:nvPr>
            <p:ph type="sldNum" sz="quarter" idx="10"/>
          </p:nvPr>
        </p:nvSpPr>
        <p:spPr>
          <a:xfrm>
            <a:off x="190500" y="6407151"/>
            <a:ext cx="4086078" cy="311149"/>
          </a:xfrm>
        </p:spPr>
        <p:txBody>
          <a:bodyPr/>
          <a:lstStyle/>
          <a:p>
            <a:pPr algn="l">
              <a:spcAft>
                <a:spcPts val="600"/>
              </a:spcAft>
            </a:pPr>
            <a:fld id="{B6894335-F525-4914-9E22-99B7469D876C}" type="slidenum">
              <a:rPr lang="en-US" smtClean="0"/>
              <a:pPr algn="l">
                <a:spcAft>
                  <a:spcPts val="600"/>
                </a:spcAft>
              </a:pPr>
              <a:t>9</a:t>
            </a:fld>
            <a:r>
              <a:rPr lang="en-US"/>
              <a:t> | © Copyright 2019. Kriha Boucek LLC. Attorney Advertising</a:t>
            </a:r>
          </a:p>
        </p:txBody>
      </p:sp>
      <p:sp>
        <p:nvSpPr>
          <p:cNvPr id="9" name="Title 8">
            <a:extLst>
              <a:ext uri="{FF2B5EF4-FFF2-40B4-BE49-F238E27FC236}">
                <a16:creationId xmlns:a16="http://schemas.microsoft.com/office/drawing/2014/main" id="{C08C2616-3E04-4464-822F-2FD5D01AD893}"/>
              </a:ext>
            </a:extLst>
          </p:cNvPr>
          <p:cNvSpPr>
            <a:spLocks noGrp="1"/>
          </p:cNvSpPr>
          <p:nvPr>
            <p:ph type="body" sz="quarter" idx="11"/>
          </p:nvPr>
        </p:nvSpPr>
        <p:spPr>
          <a:xfrm>
            <a:off x="800101" y="765544"/>
            <a:ext cx="6705600" cy="656853"/>
          </a:xfrm>
        </p:spPr>
        <p:txBody>
          <a:bodyPr vert="horz" lIns="91440" tIns="45720" rIns="91440" bIns="45720" rtlCol="0">
            <a:normAutofit/>
          </a:bodyPr>
          <a:lstStyle/>
          <a:p>
            <a:pPr>
              <a:lnSpc>
                <a:spcPct val="90000"/>
              </a:lnSpc>
              <a:spcBef>
                <a:spcPct val="0"/>
              </a:spcBef>
              <a:spcAft>
                <a:spcPts val="600"/>
              </a:spcAft>
            </a:pPr>
            <a:r>
              <a:rPr lang="en-US" kern="1200">
                <a:effectLst>
                  <a:outerShdw blurRad="38100" dist="38100" dir="2700000" algn="tl">
                    <a:srgbClr val="000000">
                      <a:alpha val="43137"/>
                    </a:srgbClr>
                  </a:outerShdw>
                </a:effectLst>
              </a:rPr>
              <a:t>Sex Equity Policy</a:t>
            </a:r>
          </a:p>
        </p:txBody>
      </p:sp>
      <p:sp>
        <p:nvSpPr>
          <p:cNvPr id="10" name="Text Placeholder 9">
            <a:extLst>
              <a:ext uri="{FF2B5EF4-FFF2-40B4-BE49-F238E27FC236}">
                <a16:creationId xmlns:a16="http://schemas.microsoft.com/office/drawing/2014/main" id="{DD81A280-C093-4FAB-BE5F-663A5C41C238}"/>
              </a:ext>
            </a:extLst>
          </p:cNvPr>
          <p:cNvSpPr>
            <a:spLocks noGrp="1"/>
          </p:cNvSpPr>
          <p:nvPr>
            <p:ph type="body" sz="quarter" idx="12"/>
          </p:nvPr>
        </p:nvSpPr>
        <p:spPr>
          <a:xfrm>
            <a:off x="800101" y="1839582"/>
            <a:ext cx="10374312" cy="4040188"/>
          </a:xfrm>
        </p:spPr>
        <p:txBody>
          <a:bodyPr vert="horz" lIns="91440" tIns="45720" rIns="91440" bIns="45720" rtlCol="0">
            <a:normAutofit/>
          </a:bodyPr>
          <a:lstStyle/>
          <a:p>
            <a:pPr marL="152396" indent="-228600">
              <a:lnSpc>
                <a:spcPct val="90000"/>
              </a:lnSpc>
              <a:spcAft>
                <a:spcPts val="600"/>
              </a:spcAft>
            </a:pPr>
            <a:r>
              <a:rPr lang="en-US" sz="1700"/>
              <a:t>“It is the policy of the State of Illinois and the State Board of Education that </a:t>
            </a:r>
            <a:r>
              <a:rPr lang="en-US" sz="1700" b="1" i="1"/>
              <a:t>no person shall be subjected to discrimination on the basis of sex in any program or activity supported by school district funds</a:t>
            </a:r>
            <a:r>
              <a:rPr lang="en-US" sz="1700"/>
              <a:t>.”</a:t>
            </a:r>
          </a:p>
          <a:p>
            <a:pPr marL="152396" indent="-228600">
              <a:lnSpc>
                <a:spcPct val="90000"/>
              </a:lnSpc>
              <a:spcAft>
                <a:spcPts val="600"/>
              </a:spcAft>
            </a:pPr>
            <a:endParaRPr lang="en-US" sz="1700"/>
          </a:p>
          <a:p>
            <a:pPr indent="-228600">
              <a:lnSpc>
                <a:spcPct val="90000"/>
              </a:lnSpc>
              <a:spcAft>
                <a:spcPts val="600"/>
              </a:spcAft>
            </a:pPr>
            <a:r>
              <a:rPr lang="en-US" sz="1700"/>
              <a:t>Rules largely aimed at ensuring </a:t>
            </a:r>
            <a:r>
              <a:rPr lang="en-US" sz="1700" b="1" u="sng"/>
              <a:t>equal access </a:t>
            </a:r>
            <a:r>
              <a:rPr lang="en-US" sz="1700"/>
              <a:t>to opportunities and </a:t>
            </a:r>
            <a:r>
              <a:rPr lang="en-US" sz="1700" b="1" u="sng"/>
              <a:t>equal treatment</a:t>
            </a:r>
            <a:r>
              <a:rPr lang="en-US" sz="1700"/>
              <a:t> </a:t>
            </a:r>
            <a:endParaRPr lang="en-US" sz="1700" b="1" u="sng"/>
          </a:p>
          <a:p>
            <a:pPr lvl="1" indent="-228600">
              <a:lnSpc>
                <a:spcPct val="90000"/>
              </a:lnSpc>
              <a:spcAft>
                <a:spcPts val="600"/>
              </a:spcAft>
              <a:buFont typeface="Arial" panose="020B0604020202020204" pitchFamily="34" charset="0"/>
              <a:buChar char="•"/>
            </a:pPr>
            <a:r>
              <a:rPr lang="en-US" sz="1700">
                <a:solidFill>
                  <a:schemeClr val="tx1"/>
                </a:solidFill>
              </a:rPr>
              <a:t>Compare to new Title IX Regulations aimed at addressing </a:t>
            </a:r>
            <a:r>
              <a:rPr lang="en-US" sz="1700" i="1">
                <a:solidFill>
                  <a:schemeClr val="tx1"/>
                </a:solidFill>
              </a:rPr>
              <a:t>Sexual Harassment </a:t>
            </a:r>
          </a:p>
          <a:p>
            <a:pPr indent="-228600">
              <a:lnSpc>
                <a:spcPct val="90000"/>
              </a:lnSpc>
              <a:spcAft>
                <a:spcPts val="600"/>
              </a:spcAft>
            </a:pPr>
            <a:r>
              <a:rPr lang="en-US" sz="1700"/>
              <a:t>Requires schools to have written policies on sex equity and a grievance procedure for investigating complaints of alleged discrimination on the basis of sex</a:t>
            </a:r>
          </a:p>
          <a:p>
            <a:pPr lvl="1" indent="-228600">
              <a:lnSpc>
                <a:spcPct val="90000"/>
              </a:lnSpc>
              <a:spcAft>
                <a:spcPts val="600"/>
              </a:spcAft>
              <a:buFont typeface="Arial" panose="020B0604020202020204" pitchFamily="34" charset="0"/>
              <a:buChar char="•"/>
            </a:pPr>
            <a:r>
              <a:rPr lang="en-US" sz="1700">
                <a:solidFill>
                  <a:schemeClr val="tx1"/>
                </a:solidFill>
              </a:rPr>
              <a:t>“Uniform Grievance Procedure” + “Non-discrimination” + “Harassment” policies all in place to meet this requirement</a:t>
            </a:r>
          </a:p>
          <a:p>
            <a:pPr indent="-228600">
              <a:lnSpc>
                <a:spcPct val="90000"/>
              </a:lnSpc>
              <a:spcAft>
                <a:spcPts val="600"/>
              </a:spcAft>
            </a:pPr>
            <a:r>
              <a:rPr lang="en-US" sz="1700"/>
              <a:t>Supplement to Title IX obligations </a:t>
            </a:r>
          </a:p>
          <a:p>
            <a:pPr lvl="1" indent="-228600">
              <a:lnSpc>
                <a:spcPct val="90000"/>
              </a:lnSpc>
              <a:spcAft>
                <a:spcPts val="600"/>
              </a:spcAft>
              <a:buFont typeface="Arial" panose="020B0604020202020204" pitchFamily="34" charset="0"/>
              <a:buChar char="•"/>
            </a:pPr>
            <a:r>
              <a:rPr lang="en-US" sz="1700">
                <a:solidFill>
                  <a:schemeClr val="tx1"/>
                </a:solidFill>
              </a:rPr>
              <a:t>Title IX is the floor/baseline of what a school must do</a:t>
            </a:r>
          </a:p>
          <a:p>
            <a:pPr lvl="1" indent="-228600">
              <a:lnSpc>
                <a:spcPct val="90000"/>
              </a:lnSpc>
              <a:spcAft>
                <a:spcPts val="600"/>
              </a:spcAft>
              <a:buFont typeface="Arial" panose="020B0604020202020204" pitchFamily="34" charset="0"/>
              <a:buChar char="•"/>
            </a:pPr>
            <a:r>
              <a:rPr lang="en-US" sz="1700">
                <a:solidFill>
                  <a:schemeClr val="tx1"/>
                </a:solidFill>
              </a:rPr>
              <a:t>Sex Equity Rules elevate and clarify expectations </a:t>
            </a:r>
          </a:p>
          <a:p>
            <a:pPr marL="152396" indent="-228600">
              <a:lnSpc>
                <a:spcPct val="90000"/>
              </a:lnSpc>
              <a:spcAft>
                <a:spcPts val="600"/>
              </a:spcAft>
            </a:pPr>
            <a:endParaRPr lang="en-US" sz="1700"/>
          </a:p>
        </p:txBody>
      </p:sp>
    </p:spTree>
    <p:extLst>
      <p:ext uri="{BB962C8B-B14F-4D97-AF65-F5344CB8AC3E}">
        <p14:creationId xmlns:p14="http://schemas.microsoft.com/office/powerpoint/2010/main" val="3264936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Notecard Template">
  <a:themeElements>
    <a:clrScheme name="Custom 347">
      <a:dk1>
        <a:srgbClr val="273F68"/>
      </a:dk1>
      <a:lt1>
        <a:srgbClr val="FFFFFF"/>
      </a:lt1>
      <a:dk2>
        <a:srgbClr val="7085AA"/>
      </a:dk2>
      <a:lt2>
        <a:srgbClr val="F4F7FA"/>
      </a:lt2>
      <a:accent1>
        <a:srgbClr val="4BD1DD"/>
      </a:accent1>
      <a:accent2>
        <a:srgbClr val="57C0EB"/>
      </a:accent2>
      <a:accent3>
        <a:srgbClr val="BD9ADD"/>
      </a:accent3>
      <a:accent4>
        <a:srgbClr val="F3805C"/>
      </a:accent4>
      <a:accent5>
        <a:srgbClr val="FFD11D"/>
      </a:accent5>
      <a:accent6>
        <a:srgbClr val="95D346"/>
      </a:accent6>
      <a:hlink>
        <a:srgbClr val="273F6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tebook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Graph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ue Graph Template">
  <a:themeElements>
    <a:clrScheme name="Custom 347">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ransisti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tro &amp; End Slides">
  <a:themeElements>
    <a:clrScheme name="Custom 347">
      <a:dk1>
        <a:srgbClr val="273F68"/>
      </a:dk1>
      <a:lt1>
        <a:srgbClr val="FFFFFF"/>
      </a:lt1>
      <a:dk2>
        <a:srgbClr val="7085AA"/>
      </a:dk2>
      <a:lt2>
        <a:srgbClr val="F4F7FA"/>
      </a:lt2>
      <a:accent1>
        <a:srgbClr val="4BD1DD"/>
      </a:accent1>
      <a:accent2>
        <a:srgbClr val="57C0EB"/>
      </a:accent2>
      <a:accent3>
        <a:srgbClr val="BD9ADD"/>
      </a:accent3>
      <a:accent4>
        <a:srgbClr val="F3805C"/>
      </a:accent4>
      <a:accent5>
        <a:srgbClr val="FFD11D"/>
      </a:accent5>
      <a:accent6>
        <a:srgbClr val="95D346"/>
      </a:accent6>
      <a:hlink>
        <a:srgbClr val="273F6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355EC6727150468FF97A5A8685C5E8" ma:contentTypeVersion="13" ma:contentTypeDescription="Create a new document." ma:contentTypeScope="" ma:versionID="2891de0c716ead34ade01667813d780a">
  <xsd:schema xmlns:xsd="http://www.w3.org/2001/XMLSchema" xmlns:xs="http://www.w3.org/2001/XMLSchema" xmlns:p="http://schemas.microsoft.com/office/2006/metadata/properties" xmlns:ns3="409c69e5-6539-4010-ad7a-3c55a2ad3eca" xmlns:ns4="44dcb41e-67d1-4524-8776-49d5c7d05895" targetNamespace="http://schemas.microsoft.com/office/2006/metadata/properties" ma:root="true" ma:fieldsID="d9dac3c72f4f75f7e35b84374c5d7b2b" ns3:_="" ns4:_="">
    <xsd:import namespace="409c69e5-6539-4010-ad7a-3c55a2ad3eca"/>
    <xsd:import namespace="44dcb41e-67d1-4524-8776-49d5c7d0589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9c69e5-6539-4010-ad7a-3c55a2ad3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dcb41e-67d1-4524-8776-49d5c7d058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5AE100-A41C-468F-8362-63FA7EE010CE}">
  <ds:schemaRefs>
    <ds:schemaRef ds:uri="http://schemas.microsoft.com/sharepoint/v3/contenttype/forms"/>
  </ds:schemaRefs>
</ds:datastoreItem>
</file>

<file path=customXml/itemProps2.xml><?xml version="1.0" encoding="utf-8"?>
<ds:datastoreItem xmlns:ds="http://schemas.openxmlformats.org/officeDocument/2006/customXml" ds:itemID="{E6F1CE3A-101F-4FA0-A5F7-19DDEA24292A}">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409c69e5-6539-4010-ad7a-3c55a2ad3eca"/>
    <ds:schemaRef ds:uri="44dcb41e-67d1-4524-8776-49d5c7d05895"/>
    <ds:schemaRef ds:uri="http://www.w3.org/XML/1998/namespace"/>
    <ds:schemaRef ds:uri="http://purl.org/dc/terms/"/>
  </ds:schemaRefs>
</ds:datastoreItem>
</file>

<file path=customXml/itemProps3.xml><?xml version="1.0" encoding="utf-8"?>
<ds:datastoreItem xmlns:ds="http://schemas.openxmlformats.org/officeDocument/2006/customXml" ds:itemID="{44AF42BE-AF53-4C2B-985D-3D8B821A87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9c69e5-6539-4010-ad7a-3c55a2ad3eca"/>
    <ds:schemaRef ds:uri="44dcb41e-67d1-4524-8776-49d5c7d058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TotalTime>
  <Words>15537</Words>
  <Application>Microsoft Office PowerPoint</Application>
  <PresentationFormat>Widescreen</PresentationFormat>
  <Paragraphs>861</Paragraphs>
  <Slides>76</Slides>
  <Notes>61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76</vt:i4>
      </vt:variant>
    </vt:vector>
  </HeadingPairs>
  <TitlesOfParts>
    <vt:vector size="88" baseType="lpstr">
      <vt:lpstr>Arial</vt:lpstr>
      <vt:lpstr>Calibri</vt:lpstr>
      <vt:lpstr>Calibri Light</vt:lpstr>
      <vt:lpstr>Courier New</vt:lpstr>
      <vt:lpstr>Helvetica Light</vt:lpstr>
      <vt:lpstr>Wingdings</vt:lpstr>
      <vt:lpstr>Notecard Template</vt:lpstr>
      <vt:lpstr>Notebook Template</vt:lpstr>
      <vt:lpstr>White Graph Template</vt:lpstr>
      <vt:lpstr>Blue Graph Template</vt:lpstr>
      <vt:lpstr>Transistion Slides</vt:lpstr>
      <vt:lpstr>Intro &amp; End Slides</vt:lpstr>
      <vt:lpstr>PowerPoint Presentation</vt:lpstr>
      <vt:lpstr>PowerPoint Presentation</vt:lpstr>
      <vt:lpstr>PowerPoint Presentation</vt:lpstr>
      <vt:lpstr>“No person in the United States shall, on the basis of sex, be excluded from participation in, be denied the benefits of, or be subjected to discrimination under any education program or activity receiving federal financial assistance.” - 20 U.S.C. § 1681(a)  Sexual misconduct constitutes sex-based discrimination.</vt:lpstr>
      <vt:lpstr>PowerPoint Presentation</vt:lpstr>
      <vt:lpstr>PowerPoint Presentation</vt:lpstr>
      <vt:lpstr>Original Focus: Sex Equity</vt:lpstr>
      <vt:lpstr>PowerPoint Presentation</vt:lpstr>
      <vt:lpstr>PowerPoint Presentation</vt:lpstr>
      <vt:lpstr>PowerPoint Presentation</vt:lpstr>
      <vt:lpstr>Scope of Title IX Under the New Regulations</vt:lpstr>
      <vt:lpstr>PowerPoint Presentation</vt:lpstr>
      <vt:lpstr>Example Scenarios:</vt:lpstr>
      <vt:lpstr>Example 1:  A fifth grader tells her teacher that a student in her class is trying to touch her chest and her private areas, and saying things to her like “I want to get in bed with you” and “I want to feel your boobs.” The student says the classmate also put a door stop in his pants and tried to rub up against her in the hallway. This kind of behavior occurred nearly every day over several months. The student tells her teacher this is why her grades have dropped, that she is always nervous and anxious in school now. The girl’s mother also met several times with the principal to discuss the behavior.   Does this behavior, as described, meet the definition of sexual harassment under the Title IX regulations? If so, which prong does it fit, and why?</vt:lpstr>
      <vt:lpstr>Example 2:  A male student in seventh grade is the target of bullying by football players. On multiple occasions, the players pushed the student against a locker, ridicule him, threaten him, and say things like he “would be better off dead” or that he “should commit suicide.” Given what is said to the student, teachers suspect that he is the target of bullying because he is perceived as “not masculine enough” and not presenting himself in the same way as other male students at the school. On one occasion, the student was bullied in a classroom, and when he asked to leave the classroom to go to the guidance counselor’s office, his teacher told him that he “needed to stop being a baby.”   Does this behavior, as described, meet the definition of sexual harassment under the Title IX regulations? If so, which prong does it fit, and why?</vt:lpstr>
      <vt:lpstr>Example 3:  A female high school student is the only female student on the school’s wrestling team. Over the course of about three years that the student was on the wrestling team, the (male) coach made the following comments:  - When the female student was wrestling with a male student, the coach said to him, “How does it feel knowing that’s probably one of the only women you’ll ever have on top of you?” Another time, while the same two students were wrestling, the coach said to the male student, “she’ll be the only girl you’ll touch.”  - To the female student directly, the coach said, “You’ll have to be a ‘boy’ on the team,” at least twice. He also said that she would have to have “strap-ons” [referring to prosthetic penises] at least four times.  - The coach asked the student if she was having her menstrual cycle during a wrestling match, because he could see her “pad” through her singlet, and then laughed about it with another coach.  Does this behavior, as described, meet the definition of sexual harassment under the Title IX regulations? If so, which prong does it fit, and why?</vt:lpstr>
      <vt:lpstr>Title IX vs. Illinois Sexual Harassment</vt:lpstr>
      <vt:lpstr>PowerPoint Presentation</vt:lpstr>
      <vt:lpstr>PowerPoint Presentation</vt:lpstr>
      <vt:lpstr>PowerPoint Presentation</vt:lpstr>
      <vt:lpstr>HOW Do Schools Fulfill Their Title IX Obligations?</vt:lpstr>
      <vt:lpstr>Supportive Measures: What are they?</vt:lpstr>
      <vt:lpstr>Key Principle: Impartiality</vt:lpstr>
      <vt:lpstr>Impartiality</vt:lpstr>
      <vt:lpstr>Impartiality</vt:lpstr>
      <vt:lpstr>Title IX Formal Complaints &amp; Grievance Procedures</vt:lpstr>
      <vt:lpstr>Basic Response Requirements</vt:lpstr>
      <vt:lpstr>PowerPoint Presentation</vt:lpstr>
      <vt:lpstr>Actual Knowledge</vt:lpstr>
      <vt:lpstr>Actual Knowledge</vt:lpstr>
      <vt:lpstr>PowerPoint Presentation</vt:lpstr>
      <vt:lpstr>Formal Complaint</vt:lpstr>
      <vt:lpstr>PowerPoint Presentation</vt:lpstr>
      <vt:lpstr>2. Formal Complaint</vt:lpstr>
      <vt:lpstr>Formal Complaint</vt:lpstr>
      <vt:lpstr>Formal Complaint</vt:lpstr>
      <vt:lpstr>Formal Complaint</vt:lpstr>
      <vt:lpstr>Formal Complaint</vt:lpstr>
      <vt:lpstr>Formal Complaint</vt:lpstr>
      <vt:lpstr>Formal Complaint</vt:lpstr>
      <vt:lpstr>Investigation</vt:lpstr>
      <vt:lpstr>Investigation</vt:lpstr>
      <vt:lpstr>Trauma-Informed Response for Investigations  1. Understand the impact of trauma on a neurobiological, physical, and emotional level  2. Promote safety and support  3. Know positive ways to respond that avoid re-traumatization  4. Provide choice with a goal of empowerment</vt:lpstr>
      <vt:lpstr>PowerPoint Presentation</vt:lpstr>
      <vt:lpstr>Investigation</vt:lpstr>
      <vt:lpstr>Tips for handling witnesses</vt:lpstr>
      <vt:lpstr>PowerPoint Presentation</vt:lpstr>
      <vt:lpstr>PowerPoint Presentation</vt:lpstr>
      <vt:lpstr>PowerPoint Presentation</vt:lpstr>
      <vt:lpstr>PowerPoint Presentation</vt:lpstr>
      <vt:lpstr>PowerPoint Presentation</vt:lpstr>
      <vt:lpstr>PowerPoint Presentation</vt:lpstr>
      <vt:lpstr>Don’t forget…everybody lies, so don’t assume anything</vt:lpstr>
      <vt:lpstr>Investigation</vt:lpstr>
      <vt:lpstr>Discussion</vt:lpstr>
      <vt:lpstr>4. Hearings / Opportunity to Question</vt:lpstr>
      <vt:lpstr>Relevancy of Questions</vt:lpstr>
      <vt:lpstr>Relevancy of Questions</vt:lpstr>
      <vt:lpstr>Live Hearing</vt:lpstr>
      <vt:lpstr>Live Hearing</vt:lpstr>
      <vt:lpstr>Live Hearing</vt:lpstr>
      <vt:lpstr>Opportunity to Question</vt:lpstr>
      <vt:lpstr>Decision-maker reviews investigative report, all evidence, all statements/answers from parties and witnesses during any live hearings or opportunity to question.   Decision-maker weighs the credibility of all relevant evidence and statements.  Next phase: Determination regarding Responsibility. . . </vt:lpstr>
      <vt:lpstr>Determination Regarding Responsibility</vt:lpstr>
      <vt:lpstr>Determination Regarding Responsibility</vt:lpstr>
      <vt:lpstr>Appeals</vt:lpstr>
      <vt:lpstr>Appeals</vt:lpstr>
      <vt:lpstr>Appeals</vt:lpstr>
      <vt:lpstr>Other Matters</vt:lpstr>
      <vt:lpstr>Recordkeeping</vt:lpstr>
      <vt:lpstr>Training</vt:lpstr>
      <vt:lpstr>Retaliation</vt:lpstr>
      <vt:lpstr>School Board Policy Integration</vt:lpstr>
      <vt:lpstr>Next Steps for Schools:</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Jones</dc:creator>
  <cp:lastModifiedBy>Throne, Vickie</cp:lastModifiedBy>
  <cp:revision>2</cp:revision>
  <dcterms:created xsi:type="dcterms:W3CDTF">2020-10-23T03:46:01Z</dcterms:created>
  <dcterms:modified xsi:type="dcterms:W3CDTF">2020-10-29T20:54:05Z</dcterms:modified>
</cp:coreProperties>
</file>